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04" r:id="rId3"/>
    <p:sldId id="306" r:id="rId4"/>
    <p:sldId id="305" r:id="rId5"/>
    <p:sldId id="303" r:id="rId6"/>
    <p:sldId id="307" r:id="rId7"/>
    <p:sldId id="308" r:id="rId8"/>
    <p:sldId id="288" r:id="rId9"/>
    <p:sldId id="300" r:id="rId10"/>
    <p:sldId id="290" r:id="rId11"/>
    <p:sldId id="291" r:id="rId12"/>
    <p:sldId id="297" r:id="rId13"/>
    <p:sldId id="292" r:id="rId14"/>
    <p:sldId id="293" r:id="rId15"/>
    <p:sldId id="294" r:id="rId16"/>
    <p:sldId id="295" r:id="rId17"/>
    <p:sldId id="301" r:id="rId18"/>
    <p:sldId id="302" r:id="rId19"/>
    <p:sldId id="289" r:id="rId20"/>
    <p:sldId id="267"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660"/>
  </p:normalViewPr>
  <p:slideViewPr>
    <p:cSldViewPr>
      <p:cViewPr varScale="1">
        <p:scale>
          <a:sx n="42" d="100"/>
          <a:sy n="42" d="100"/>
        </p:scale>
        <p:origin x="13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C433B-509E-4DC7-B214-CED01993DB01}" type="datetimeFigureOut">
              <a:rPr lang="es-CO" smtClean="0"/>
              <a:pPr/>
              <a:t>09/06/2014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F4FFE-A5FB-476F-8AA4-D9554FCA263E}" type="slidenum">
              <a:rPr lang="es-CO" smtClean="0"/>
              <a:pPr/>
              <a:t>‹Nº›</a:t>
            </a:fld>
            <a:endParaRPr lang="es-CO"/>
          </a:p>
        </p:txBody>
      </p:sp>
    </p:spTree>
    <p:extLst>
      <p:ext uri="{BB962C8B-B14F-4D97-AF65-F5344CB8AC3E}">
        <p14:creationId xmlns:p14="http://schemas.microsoft.com/office/powerpoint/2010/main" val="321092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Se realiza la renovación</a:t>
            </a:r>
            <a:r>
              <a:rPr lang="es-CO" baseline="0" dirty="0" smtClean="0"/>
              <a:t> del sistema de </a:t>
            </a:r>
            <a:r>
              <a:rPr lang="es-CO" baseline="0" dirty="0" err="1" smtClean="0"/>
              <a:t>blade</a:t>
            </a:r>
            <a:r>
              <a:rPr lang="es-CO" baseline="0" dirty="0" smtClean="0"/>
              <a:t> existente, mejorando la velocidad de comunicación; también se adquiere un </a:t>
            </a:r>
            <a:r>
              <a:rPr lang="es-CO" baseline="0" dirty="0" err="1" smtClean="0"/>
              <a:t>enclosure</a:t>
            </a:r>
            <a:r>
              <a:rPr lang="es-CO" baseline="0" dirty="0" smtClean="0"/>
              <a:t> nuevo y tres </a:t>
            </a:r>
            <a:r>
              <a:rPr lang="es-CO" baseline="0" dirty="0" err="1" smtClean="0"/>
              <a:t>blades</a:t>
            </a:r>
            <a:r>
              <a:rPr lang="es-CO" baseline="0" dirty="0" smtClean="0"/>
              <a:t>, aumentando la capacidad del sistema principalmente para la NUBE UNAD que se tiene configurada.</a:t>
            </a:r>
            <a:endParaRPr lang="es-CO" dirty="0"/>
          </a:p>
        </p:txBody>
      </p:sp>
      <p:sp>
        <p:nvSpPr>
          <p:cNvPr id="4" name="3 Marcador de número de diapositiva"/>
          <p:cNvSpPr>
            <a:spLocks noGrp="1"/>
          </p:cNvSpPr>
          <p:nvPr>
            <p:ph type="sldNum" sz="quarter" idx="10"/>
          </p:nvPr>
        </p:nvSpPr>
        <p:spPr/>
        <p:txBody>
          <a:bodyPr/>
          <a:lstStyle/>
          <a:p>
            <a:fld id="{F77F4FFE-A5FB-476F-8AA4-D9554FCA263E}" type="slidenum">
              <a:rPr lang="es-CO" smtClean="0"/>
              <a:pPr/>
              <a:t>2</a:t>
            </a:fld>
            <a:endParaRPr lang="es-CO"/>
          </a:p>
        </p:txBody>
      </p:sp>
    </p:spTree>
    <p:extLst>
      <p:ext uri="{BB962C8B-B14F-4D97-AF65-F5344CB8AC3E}">
        <p14:creationId xmlns:p14="http://schemas.microsoft.com/office/powerpoint/2010/main" val="147883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Para la estructuración de la</a:t>
            </a:r>
            <a:r>
              <a:rPr lang="es-CO" baseline="0" dirty="0" smtClean="0"/>
              <a:t> NUBE UNAD se dejaron tres </a:t>
            </a:r>
            <a:r>
              <a:rPr lang="es-CO" baseline="0" dirty="0" err="1" smtClean="0"/>
              <a:t>blades</a:t>
            </a:r>
            <a:r>
              <a:rPr lang="es-CO" baseline="0" dirty="0" smtClean="0"/>
              <a:t> dedicados a Bases de Datos, y 8 </a:t>
            </a:r>
            <a:r>
              <a:rPr lang="es-CO" baseline="0" dirty="0" err="1" smtClean="0"/>
              <a:t>Blades</a:t>
            </a:r>
            <a:r>
              <a:rPr lang="es-CO" baseline="0" dirty="0" smtClean="0"/>
              <a:t> dedicados a la generación de </a:t>
            </a:r>
            <a:r>
              <a:rPr lang="es-CO" baseline="0" dirty="0" err="1" smtClean="0"/>
              <a:t>Máqunas</a:t>
            </a:r>
            <a:r>
              <a:rPr lang="es-CO" baseline="0" dirty="0" smtClean="0"/>
              <a:t> virtuales</a:t>
            </a:r>
            <a:endParaRPr lang="es-CO" dirty="0"/>
          </a:p>
        </p:txBody>
      </p:sp>
      <p:sp>
        <p:nvSpPr>
          <p:cNvPr id="4" name="3 Marcador de número de diapositiva"/>
          <p:cNvSpPr>
            <a:spLocks noGrp="1"/>
          </p:cNvSpPr>
          <p:nvPr>
            <p:ph type="sldNum" sz="quarter" idx="10"/>
          </p:nvPr>
        </p:nvSpPr>
        <p:spPr/>
        <p:txBody>
          <a:bodyPr/>
          <a:lstStyle/>
          <a:p>
            <a:fld id="{F77F4FFE-A5FB-476F-8AA4-D9554FCA263E}" type="slidenum">
              <a:rPr lang="es-CO" smtClean="0"/>
              <a:pPr/>
              <a:t>3</a:t>
            </a:fld>
            <a:endParaRPr lang="es-CO"/>
          </a:p>
        </p:txBody>
      </p:sp>
    </p:spTree>
    <p:extLst>
      <p:ext uri="{BB962C8B-B14F-4D97-AF65-F5344CB8AC3E}">
        <p14:creationId xmlns:p14="http://schemas.microsoft.com/office/powerpoint/2010/main" val="245198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NUBE UNAD, esta conformada por una máquina virtual, que se integra con una partición de la SAN, y si el servicio a implementar en la Nube requiere base de datos, se estable una conexión a un motor de base de datos. Lo anterior, se encuentra implementado en tres partes fundamentales:</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 Máquina virtual que permite el procesamiento y memoria RAM </a:t>
            </a:r>
            <a:r>
              <a:rPr lang="es-CO" sz="1200" kern="1200" dirty="0" smtClean="0">
                <a:solidFill>
                  <a:schemeClr val="tx1"/>
                </a:solidFill>
                <a:effectLst/>
                <a:latin typeface="+mn-lt"/>
                <a:ea typeface="+mn-ea"/>
                <a:cs typeface="+mn-cs"/>
              </a:rPr>
              <a:t>con sistema operativo </a:t>
            </a:r>
            <a:r>
              <a:rPr lang="es-CO" sz="1200" kern="1200" dirty="0" err="1" smtClean="0">
                <a:solidFill>
                  <a:schemeClr val="tx1"/>
                </a:solidFill>
                <a:effectLst/>
                <a:latin typeface="+mn-lt"/>
                <a:ea typeface="+mn-ea"/>
                <a:cs typeface="+mn-cs"/>
              </a:rPr>
              <a:t>Centos</a:t>
            </a:r>
            <a:r>
              <a:rPr lang="es-CO" sz="1200" kern="1200" dirty="0" smtClean="0">
                <a:solidFill>
                  <a:schemeClr val="tx1"/>
                </a:solidFill>
                <a:effectLst/>
                <a:latin typeface="+mn-lt"/>
                <a:ea typeface="+mn-ea"/>
                <a:cs typeface="+mn-cs"/>
              </a:rPr>
              <a:t> 5.9, Apache y PHP; el cual se encarga de publicar el servicio al usuario</a:t>
            </a:r>
            <a:r>
              <a:rPr lang="es-ES" sz="1200" kern="1200" dirty="0" smtClean="0">
                <a:solidFill>
                  <a:schemeClr val="tx1"/>
                </a:solidFill>
                <a:effectLst/>
                <a:latin typeface="+mn-lt"/>
                <a:ea typeface="+mn-ea"/>
                <a:cs typeface="+mn-cs"/>
              </a:rPr>
              <a:t>.</a:t>
            </a:r>
            <a:endParaRPr lang="es-CO"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 Espacio de disco aportado por la SAN. </a:t>
            </a:r>
            <a:r>
              <a:rPr lang="es-CO" sz="1200" kern="1200" dirty="0" smtClean="0">
                <a:solidFill>
                  <a:schemeClr val="tx1"/>
                </a:solidFill>
                <a:effectLst/>
                <a:latin typeface="+mn-lt"/>
                <a:ea typeface="+mn-ea"/>
                <a:cs typeface="+mn-cs"/>
              </a:rPr>
              <a:t>Conexión a una partición de la SAN, la cual se emplea para el almacenamiento de los archivos que carga el usuario.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200" kern="1200" dirty="0" smtClean="0">
                <a:solidFill>
                  <a:srgbClr val="C00000"/>
                </a:solidFill>
                <a:effectLst/>
                <a:latin typeface="+mn-lt"/>
                <a:ea typeface="+mn-ea"/>
                <a:cs typeface="+mn-cs"/>
              </a:rPr>
              <a:t>*</a:t>
            </a:r>
            <a:r>
              <a:rPr lang="es-ES" sz="1200" kern="1200" baseline="0" dirty="0" smtClean="0">
                <a:solidFill>
                  <a:srgbClr val="C00000"/>
                </a:solidFill>
                <a:effectLst/>
                <a:latin typeface="+mn-lt"/>
                <a:ea typeface="+mn-ea"/>
                <a:cs typeface="+mn-cs"/>
              </a:rPr>
              <a:t> </a:t>
            </a:r>
            <a:r>
              <a:rPr lang="es-ES" sz="1200" kern="1200" dirty="0" smtClean="0">
                <a:solidFill>
                  <a:srgbClr val="C00000"/>
                </a:solidFill>
                <a:effectLst/>
                <a:latin typeface="+mn-lt"/>
                <a:ea typeface="+mn-ea"/>
                <a:cs typeface="+mn-cs"/>
              </a:rPr>
              <a:t>Base de datos que soporta el </a:t>
            </a:r>
            <a:r>
              <a:rPr lang="es-ES" sz="1200" kern="1200" dirty="0" err="1" smtClean="0">
                <a:solidFill>
                  <a:srgbClr val="C00000"/>
                </a:solidFill>
                <a:effectLst/>
                <a:latin typeface="+mn-lt"/>
                <a:ea typeface="+mn-ea"/>
                <a:cs typeface="+mn-cs"/>
              </a:rPr>
              <a:t>blade</a:t>
            </a:r>
            <a:r>
              <a:rPr lang="es-ES" sz="1200" kern="1200" dirty="0" smtClean="0">
                <a:solidFill>
                  <a:srgbClr val="C00000"/>
                </a:solidFill>
                <a:effectLst/>
                <a:latin typeface="+mn-lt"/>
                <a:ea typeface="+mn-ea"/>
                <a:cs typeface="+mn-cs"/>
              </a:rPr>
              <a:t> de bases de datos. </a:t>
            </a:r>
            <a:r>
              <a:rPr lang="es-CO" sz="1200" kern="1200" dirty="0" smtClean="0">
                <a:solidFill>
                  <a:srgbClr val="C00000"/>
                </a:solidFill>
                <a:effectLst/>
                <a:latin typeface="+mn-lt"/>
                <a:ea typeface="+mn-ea"/>
                <a:cs typeface="+mn-cs"/>
              </a:rPr>
              <a:t>Conexión de esta máquina virtual a la base de datos </a:t>
            </a:r>
            <a:r>
              <a:rPr lang="es-CO" sz="1200" kern="1200" dirty="0" err="1" smtClean="0">
                <a:solidFill>
                  <a:srgbClr val="C00000"/>
                </a:solidFill>
                <a:effectLst/>
                <a:latin typeface="+mn-lt"/>
                <a:ea typeface="+mn-ea"/>
                <a:cs typeface="+mn-cs"/>
              </a:rPr>
              <a:t>Mysql</a:t>
            </a:r>
            <a:r>
              <a:rPr lang="es-CO" sz="1200" kern="1200" dirty="0" smtClean="0">
                <a:solidFill>
                  <a:srgbClr val="C00000"/>
                </a:solidFill>
                <a:effectLst/>
                <a:latin typeface="+mn-lt"/>
                <a:ea typeface="+mn-ea"/>
                <a:cs typeface="+mn-cs"/>
              </a:rPr>
              <a:t> Enterprise que requiere el servicio.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tal forma que la nube de la UNAD está soportada sobre los </a:t>
            </a:r>
            <a:r>
              <a:rPr lang="es-ES" sz="1200" kern="1200" dirty="0" err="1" smtClean="0">
                <a:solidFill>
                  <a:schemeClr val="tx1"/>
                </a:solidFill>
                <a:effectLst/>
                <a:latin typeface="+mn-lt"/>
                <a:ea typeface="+mn-ea"/>
                <a:cs typeface="+mn-cs"/>
              </a:rPr>
              <a:t>blades</a:t>
            </a:r>
            <a:r>
              <a:rPr lang="es-ES" sz="1200" kern="1200" dirty="0" smtClean="0">
                <a:solidFill>
                  <a:schemeClr val="tx1"/>
                </a:solidFill>
                <a:effectLst/>
                <a:latin typeface="+mn-lt"/>
                <a:ea typeface="+mn-ea"/>
                <a:cs typeface="+mn-cs"/>
              </a:rPr>
              <a:t> que se indicaron anteriormente, unos se emplean para generar máquinas virtuales, y otros como centro de bases de datos.</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Cada una de los ítems mencionados cuenta con respaldo, de tal forma que si alguna de las tres falla sea fácil el restablecimiento del servicio. Todo esto está administrado por medio de máquinas virtuales generadas por medio del sistema de virtualización KVM.</a:t>
            </a:r>
          </a:p>
        </p:txBody>
      </p:sp>
      <p:sp>
        <p:nvSpPr>
          <p:cNvPr id="4" name="3 Marcador de número de diapositiva"/>
          <p:cNvSpPr>
            <a:spLocks noGrp="1"/>
          </p:cNvSpPr>
          <p:nvPr>
            <p:ph type="sldNum" sz="quarter" idx="10"/>
          </p:nvPr>
        </p:nvSpPr>
        <p:spPr/>
        <p:txBody>
          <a:bodyPr/>
          <a:lstStyle/>
          <a:p>
            <a:fld id="{F77F4FFE-A5FB-476F-8AA4-D9554FCA263E}" type="slidenum">
              <a:rPr lang="es-CO" smtClean="0"/>
              <a:pPr/>
              <a:t>4</a:t>
            </a:fld>
            <a:endParaRPr lang="es-CO"/>
          </a:p>
        </p:txBody>
      </p:sp>
    </p:spTree>
    <p:extLst>
      <p:ext uri="{BB962C8B-B14F-4D97-AF65-F5344CB8AC3E}">
        <p14:creationId xmlns:p14="http://schemas.microsoft.com/office/powerpoint/2010/main" val="409017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PTI se encarga de mantener funcionales los servicios de la universidad alojados en la infraestructura de la UNAD; se encuentra ubicada en el NAP de las Américas, en Miami; En donde, aparte de los servicios de campus, también se encuentran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servicios de talento humano, registros y control, los repositorios de biblioteca, SAU</a:t>
            </a:r>
            <a:r>
              <a:rPr lang="es-ES" sz="1200" kern="1200" baseline="0" dirty="0" smtClean="0">
                <a:solidFill>
                  <a:schemeClr val="tx1"/>
                </a:solidFill>
                <a:effectLst/>
                <a:latin typeface="+mn-lt"/>
                <a:ea typeface="+mn-ea"/>
                <a:cs typeface="+mn-cs"/>
              </a:rPr>
              <a:t> y</a:t>
            </a:r>
            <a:r>
              <a:rPr lang="es-ES" sz="1200" kern="1200" dirty="0" smtClean="0">
                <a:solidFill>
                  <a:schemeClr val="tx1"/>
                </a:solidFill>
                <a:effectLst/>
                <a:latin typeface="+mn-lt"/>
                <a:ea typeface="+mn-ea"/>
                <a:cs typeface="+mn-cs"/>
              </a:rPr>
              <a:t> UNAD Florida.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entrada al campus virtual, es la entrada obligatoria a la mayoría de </a:t>
            </a:r>
            <a:r>
              <a:rPr lang="es-ES" sz="1200" kern="1200" dirty="0" err="1" smtClean="0">
                <a:solidFill>
                  <a:schemeClr val="tx1"/>
                </a:solidFill>
                <a:effectLst/>
                <a:latin typeface="+mn-lt"/>
                <a:ea typeface="+mn-ea"/>
                <a:cs typeface="+mn-cs"/>
              </a:rPr>
              <a:t>subplataformas</a:t>
            </a:r>
            <a:r>
              <a:rPr lang="es-ES" sz="1200" kern="1200" dirty="0" smtClean="0">
                <a:solidFill>
                  <a:schemeClr val="tx1"/>
                </a:solidFill>
                <a:effectLst/>
                <a:latin typeface="+mn-lt"/>
                <a:ea typeface="+mn-ea"/>
                <a:cs typeface="+mn-cs"/>
              </a:rPr>
              <a:t> de la UNAD. Allí es donde se controla la información del usuario, los detalles de perfil del mismo y los datos de acceso. Este campus está aplicado sobre un juego de tres servidores que se distribuyen la carga que recibe la entrada de campus y de ahí, controlan y dan acceso a las diferentes </a:t>
            </a:r>
            <a:r>
              <a:rPr lang="es-ES" sz="1200" kern="1200" dirty="0" err="1" smtClean="0">
                <a:solidFill>
                  <a:schemeClr val="tx1"/>
                </a:solidFill>
                <a:effectLst/>
                <a:latin typeface="+mn-lt"/>
                <a:ea typeface="+mn-ea"/>
                <a:cs typeface="+mn-cs"/>
              </a:rPr>
              <a:t>subplataformas</a:t>
            </a:r>
            <a:r>
              <a:rPr lang="es-ES" sz="1200" kern="1200" dirty="0" smtClean="0">
                <a:solidFill>
                  <a:schemeClr val="tx1"/>
                </a:solidFill>
                <a:effectLst/>
                <a:latin typeface="+mn-lt"/>
                <a:ea typeface="+mn-ea"/>
                <a:cs typeface="+mn-cs"/>
              </a:rPr>
              <a:t>. En resumen, la diapositiva representa cada uno de los servidores que se emplean acorde a los servicios que se ofrecen.</a:t>
            </a:r>
            <a:endParaRPr lang="es-CO"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557A978-A64E-450A-9962-55BB1E0FF3C0}" type="slidenum">
              <a:rPr lang="es-CO" smtClean="0"/>
              <a:t>5</a:t>
            </a:fld>
            <a:endParaRPr lang="es-CO"/>
          </a:p>
        </p:txBody>
      </p:sp>
    </p:spTree>
    <p:extLst>
      <p:ext uri="{BB962C8B-B14F-4D97-AF65-F5344CB8AC3E}">
        <p14:creationId xmlns:p14="http://schemas.microsoft.com/office/powerpoint/2010/main" val="133316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t>
            </a:r>
            <a:endParaRPr lang="es-CO"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557A978-A64E-450A-9962-55BB1E0FF3C0}" type="slidenum">
              <a:rPr lang="es-CO" smtClean="0"/>
              <a:t>6</a:t>
            </a:fld>
            <a:endParaRPr lang="es-CO"/>
          </a:p>
        </p:txBody>
      </p:sp>
    </p:spTree>
    <p:extLst>
      <p:ext uri="{BB962C8B-B14F-4D97-AF65-F5344CB8AC3E}">
        <p14:creationId xmlns:p14="http://schemas.microsoft.com/office/powerpoint/2010/main" val="274450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La combinación del </a:t>
            </a:r>
            <a:r>
              <a:rPr lang="es-CO" sz="1200" kern="1200" dirty="0" err="1" smtClean="0">
                <a:solidFill>
                  <a:schemeClr val="tx1"/>
                </a:solidFill>
                <a:effectLst/>
                <a:latin typeface="+mn-lt"/>
                <a:ea typeface="+mn-ea"/>
                <a:cs typeface="+mn-cs"/>
              </a:rPr>
              <a:t>Hardening</a:t>
            </a:r>
            <a:r>
              <a:rPr lang="es-CO" sz="1200" kern="1200" dirty="0" smtClean="0">
                <a:solidFill>
                  <a:schemeClr val="tx1"/>
                </a:solidFill>
                <a:effectLst/>
                <a:latin typeface="+mn-lt"/>
                <a:ea typeface="+mn-ea"/>
                <a:cs typeface="+mn-cs"/>
              </a:rPr>
              <a:t> aplicado al sistema operativo, el publicador web y la base de datos, sumado a la configuración que se aplica en el firewall garantiza una alta seguridad contra ataques cibernéticos hacia el sistema; pero cuando el usuario cae en un ataque de </a:t>
            </a:r>
            <a:r>
              <a:rPr lang="es-CO" sz="1200" kern="1200" dirty="0" err="1" smtClean="0">
                <a:solidFill>
                  <a:schemeClr val="tx1"/>
                </a:solidFill>
                <a:effectLst/>
                <a:latin typeface="+mn-lt"/>
                <a:ea typeface="+mn-ea"/>
                <a:cs typeface="+mn-cs"/>
              </a:rPr>
              <a:t>phishing</a:t>
            </a:r>
            <a:r>
              <a:rPr lang="es-CO" sz="1200" kern="1200" dirty="0" smtClean="0">
                <a:solidFill>
                  <a:schemeClr val="tx1"/>
                </a:solidFill>
                <a:effectLst/>
                <a:latin typeface="+mn-lt"/>
                <a:ea typeface="+mn-ea"/>
                <a:cs typeface="+mn-cs"/>
              </a:rPr>
              <a:t> y sus datos de acceso se ven comprometidos, cómo hacer seguimiento a esas acciones?. La idea es generar un piloto de </a:t>
            </a:r>
            <a:r>
              <a:rPr lang="es-CO" sz="1200" kern="1200" dirty="0" err="1" smtClean="0">
                <a:solidFill>
                  <a:schemeClr val="tx1"/>
                </a:solidFill>
                <a:effectLst/>
                <a:latin typeface="+mn-lt"/>
                <a:ea typeface="+mn-ea"/>
                <a:cs typeface="+mn-cs"/>
              </a:rPr>
              <a:t>Proctoring</a:t>
            </a:r>
            <a:r>
              <a:rPr lang="es-CO" sz="1200" kern="1200" dirty="0" smtClean="0">
                <a:solidFill>
                  <a:schemeClr val="tx1"/>
                </a:solidFill>
                <a:effectLst/>
                <a:latin typeface="+mn-lt"/>
                <a:ea typeface="+mn-ea"/>
                <a:cs typeface="+mn-cs"/>
              </a:rPr>
              <a:t>, en el cual, visualmente el usuario ve constantemente sus accesos desde qué IP pública está conectado, y a la vez el sistema registra las </a:t>
            </a:r>
            <a:r>
              <a:rPr lang="es-CO" sz="1200" kern="1200" dirty="0" err="1" smtClean="0">
                <a:solidFill>
                  <a:schemeClr val="tx1"/>
                </a:solidFill>
                <a:effectLst/>
                <a:latin typeface="+mn-lt"/>
                <a:ea typeface="+mn-ea"/>
                <a:cs typeface="+mn-cs"/>
              </a:rPr>
              <a:t>IPs</a:t>
            </a:r>
            <a:r>
              <a:rPr lang="es-CO" sz="1200" kern="1200" dirty="0" smtClean="0">
                <a:solidFill>
                  <a:schemeClr val="tx1"/>
                </a:solidFill>
                <a:effectLst/>
                <a:latin typeface="+mn-lt"/>
                <a:ea typeface="+mn-ea"/>
                <a:cs typeface="+mn-cs"/>
              </a:rPr>
              <a:t> públicas para hacer seguimiento cuando se reporten suplantaciones, de tal forma que se revisa la constancia en el empleo de las </a:t>
            </a:r>
            <a:r>
              <a:rPr lang="es-CO" sz="1200" kern="1200" dirty="0" err="1" smtClean="0">
                <a:solidFill>
                  <a:schemeClr val="tx1"/>
                </a:solidFill>
                <a:effectLst/>
                <a:latin typeface="+mn-lt"/>
                <a:ea typeface="+mn-ea"/>
                <a:cs typeface="+mn-cs"/>
              </a:rPr>
              <a:t>IPs</a:t>
            </a:r>
            <a:r>
              <a:rPr lang="es-CO" sz="1200" kern="1200" dirty="0" smtClean="0">
                <a:solidFill>
                  <a:schemeClr val="tx1"/>
                </a:solidFill>
                <a:effectLst/>
                <a:latin typeface="+mn-lt"/>
                <a:ea typeface="+mn-ea"/>
                <a:cs typeface="+mn-cs"/>
              </a:rPr>
              <a:t> para determinar cual es el origen más común de conexión del usuario.</a:t>
            </a:r>
          </a:p>
        </p:txBody>
      </p:sp>
      <p:sp>
        <p:nvSpPr>
          <p:cNvPr id="4" name="3 Marcador de número de diapositiva"/>
          <p:cNvSpPr>
            <a:spLocks noGrp="1"/>
          </p:cNvSpPr>
          <p:nvPr>
            <p:ph type="sldNum" sz="quarter" idx="10"/>
          </p:nvPr>
        </p:nvSpPr>
        <p:spPr/>
        <p:txBody>
          <a:bodyPr/>
          <a:lstStyle/>
          <a:p>
            <a:fld id="{D557A978-A64E-450A-9962-55BB1E0FF3C0}" type="slidenum">
              <a:rPr lang="es-CO" smtClean="0"/>
              <a:t>7</a:t>
            </a:fld>
            <a:endParaRPr lang="es-CO"/>
          </a:p>
        </p:txBody>
      </p:sp>
    </p:spTree>
    <p:extLst>
      <p:ext uri="{BB962C8B-B14F-4D97-AF65-F5344CB8AC3E}">
        <p14:creationId xmlns:p14="http://schemas.microsoft.com/office/powerpoint/2010/main" val="298444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8BE2F72-27DA-4B3B-BB4E-674ECCC5C244}" type="datetime1">
              <a:rPr lang="es-CO" smtClean="0"/>
              <a:pPr/>
              <a:t>09/06/2014</a:t>
            </a:fld>
            <a:endParaRPr lang="es-CO"/>
          </a:p>
        </p:txBody>
      </p:sp>
      <p:sp>
        <p:nvSpPr>
          <p:cNvPr id="5" name="4 Marcador de pie de página"/>
          <p:cNvSpPr>
            <a:spLocks noGrp="1"/>
          </p:cNvSpPr>
          <p:nvPr>
            <p:ph type="ftr" sz="quarter" idx="11"/>
          </p:nvPr>
        </p:nvSpPr>
        <p:spPr/>
        <p:txBody>
          <a:bodyPr/>
          <a:lstStyle/>
          <a:p>
            <a:r>
              <a:rPr lang="es-CO" smtClean="0"/>
              <a:t>FI-GQ-GCMU-004-015  V. 001-17-04-2013</a:t>
            </a:r>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3627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BD4A07B-E388-4291-A88C-CD1BF88D9DE4}" type="datetime1">
              <a:rPr lang="es-CO" smtClean="0"/>
              <a:pPr/>
              <a:t>09/06/2014</a:t>
            </a:fld>
            <a:endParaRPr lang="es-CO"/>
          </a:p>
        </p:txBody>
      </p:sp>
      <p:sp>
        <p:nvSpPr>
          <p:cNvPr id="5" name="4 Marcador de pie de página"/>
          <p:cNvSpPr>
            <a:spLocks noGrp="1"/>
          </p:cNvSpPr>
          <p:nvPr>
            <p:ph type="ftr" sz="quarter" idx="11"/>
          </p:nvPr>
        </p:nvSpPr>
        <p:spPr/>
        <p:txBody>
          <a:bodyPr/>
          <a:lstStyle/>
          <a:p>
            <a:r>
              <a:rPr lang="es-CO" smtClean="0"/>
              <a:t>FI-GQ-GCMU-004-015  V. 001-17-04-2013</a:t>
            </a:r>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63924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DFBFB55-7B18-4BE1-BCB3-F8C6FE6C267B}" type="datetime1">
              <a:rPr lang="es-CO" smtClean="0"/>
              <a:pPr/>
              <a:t>09/06/2014</a:t>
            </a:fld>
            <a:endParaRPr lang="es-CO"/>
          </a:p>
        </p:txBody>
      </p:sp>
      <p:sp>
        <p:nvSpPr>
          <p:cNvPr id="5" name="4 Marcador de pie de página"/>
          <p:cNvSpPr>
            <a:spLocks noGrp="1"/>
          </p:cNvSpPr>
          <p:nvPr>
            <p:ph type="ftr" sz="quarter" idx="11"/>
          </p:nvPr>
        </p:nvSpPr>
        <p:spPr/>
        <p:txBody>
          <a:bodyPr/>
          <a:lstStyle/>
          <a:p>
            <a:r>
              <a:rPr lang="es-CO" smtClean="0"/>
              <a:t>FI-GQ-GCMU-004-015  V. 001-17-04-2013</a:t>
            </a:r>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30019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BBAF249-1E47-434E-88D0-EC5BFA13A4CB}" type="datetime1">
              <a:rPr lang="es-CO" smtClean="0"/>
              <a:pPr/>
              <a:t>09/06/2014</a:t>
            </a:fld>
            <a:endParaRPr lang="es-CO"/>
          </a:p>
        </p:txBody>
      </p:sp>
      <p:sp>
        <p:nvSpPr>
          <p:cNvPr id="5" name="4 Marcador de pie de página"/>
          <p:cNvSpPr>
            <a:spLocks noGrp="1"/>
          </p:cNvSpPr>
          <p:nvPr>
            <p:ph type="ftr" sz="quarter" idx="11"/>
          </p:nvPr>
        </p:nvSpPr>
        <p:spPr/>
        <p:txBody>
          <a:bodyPr/>
          <a:lstStyle/>
          <a:p>
            <a:r>
              <a:rPr lang="es-CO" smtClean="0"/>
              <a:t>FI-GQ-GCMU-004-015  V. 001-17-04-2013</a:t>
            </a:r>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04186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CD288E5-5F1F-4046-878F-D2BADFCC7DB9}" type="datetime1">
              <a:rPr lang="es-CO" smtClean="0"/>
              <a:pPr/>
              <a:t>09/06/2014</a:t>
            </a:fld>
            <a:endParaRPr lang="es-CO"/>
          </a:p>
        </p:txBody>
      </p:sp>
      <p:sp>
        <p:nvSpPr>
          <p:cNvPr id="5" name="4 Marcador de pie de página"/>
          <p:cNvSpPr>
            <a:spLocks noGrp="1"/>
          </p:cNvSpPr>
          <p:nvPr>
            <p:ph type="ftr" sz="quarter" idx="11"/>
          </p:nvPr>
        </p:nvSpPr>
        <p:spPr/>
        <p:txBody>
          <a:bodyPr/>
          <a:lstStyle/>
          <a:p>
            <a:r>
              <a:rPr lang="es-CO" smtClean="0"/>
              <a:t>FI-GQ-GCMU-004-015  V. 001-17-04-2013</a:t>
            </a:r>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5332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F338F01-FCDD-4133-AE19-7152361DC855}" type="datetime1">
              <a:rPr lang="es-CO" smtClean="0"/>
              <a:pPr/>
              <a:t>09/06/2014</a:t>
            </a:fld>
            <a:endParaRPr lang="es-CO"/>
          </a:p>
        </p:txBody>
      </p:sp>
      <p:sp>
        <p:nvSpPr>
          <p:cNvPr id="6" name="5 Marcador de pie de página"/>
          <p:cNvSpPr>
            <a:spLocks noGrp="1"/>
          </p:cNvSpPr>
          <p:nvPr>
            <p:ph type="ftr" sz="quarter" idx="11"/>
          </p:nvPr>
        </p:nvSpPr>
        <p:spPr/>
        <p:txBody>
          <a:bodyPr/>
          <a:lstStyle/>
          <a:p>
            <a:r>
              <a:rPr lang="es-CO" smtClean="0"/>
              <a:t>FI-GQ-GCMU-004-015  V. 001-17-04-2013</a:t>
            </a:r>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351649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D7C0500-43E4-482D-8BB4-5BD02206F904}" type="datetime1">
              <a:rPr lang="es-CO" smtClean="0"/>
              <a:pPr/>
              <a:t>09/06/2014</a:t>
            </a:fld>
            <a:endParaRPr lang="es-CO"/>
          </a:p>
        </p:txBody>
      </p:sp>
      <p:sp>
        <p:nvSpPr>
          <p:cNvPr id="8" name="7 Marcador de pie de página"/>
          <p:cNvSpPr>
            <a:spLocks noGrp="1"/>
          </p:cNvSpPr>
          <p:nvPr>
            <p:ph type="ftr" sz="quarter" idx="11"/>
          </p:nvPr>
        </p:nvSpPr>
        <p:spPr/>
        <p:txBody>
          <a:bodyPr/>
          <a:lstStyle/>
          <a:p>
            <a:r>
              <a:rPr lang="es-CO" smtClean="0"/>
              <a:t>FI-GQ-GCMU-004-015  V. 001-17-04-2013</a:t>
            </a:r>
            <a:endParaRPr lang="es-CO"/>
          </a:p>
        </p:txBody>
      </p:sp>
      <p:sp>
        <p:nvSpPr>
          <p:cNvPr id="9" name="8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162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8A2CC81-EA8F-4B9F-AB12-5610A114F39F}" type="datetime1">
              <a:rPr lang="es-CO" smtClean="0"/>
              <a:pPr/>
              <a:t>09/06/2014</a:t>
            </a:fld>
            <a:endParaRPr lang="es-CO"/>
          </a:p>
        </p:txBody>
      </p:sp>
      <p:sp>
        <p:nvSpPr>
          <p:cNvPr id="4" name="3 Marcador de pie de página"/>
          <p:cNvSpPr>
            <a:spLocks noGrp="1"/>
          </p:cNvSpPr>
          <p:nvPr>
            <p:ph type="ftr" sz="quarter" idx="11"/>
          </p:nvPr>
        </p:nvSpPr>
        <p:spPr/>
        <p:txBody>
          <a:bodyPr/>
          <a:lstStyle/>
          <a:p>
            <a:r>
              <a:rPr lang="es-CO" smtClean="0"/>
              <a:t>FI-GQ-GCMU-004-015  V. 001-17-04-2013</a:t>
            </a:r>
            <a:endParaRPr lang="es-CO"/>
          </a:p>
        </p:txBody>
      </p:sp>
      <p:sp>
        <p:nvSpPr>
          <p:cNvPr id="5" name="4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6455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E2EC78-5D23-461B-A313-6624D545972C}" type="datetime1">
              <a:rPr lang="es-CO" smtClean="0"/>
              <a:pPr/>
              <a:t>09/06/2014</a:t>
            </a:fld>
            <a:endParaRPr lang="es-CO"/>
          </a:p>
        </p:txBody>
      </p:sp>
      <p:sp>
        <p:nvSpPr>
          <p:cNvPr id="3" name="2 Marcador de pie de página"/>
          <p:cNvSpPr>
            <a:spLocks noGrp="1"/>
          </p:cNvSpPr>
          <p:nvPr>
            <p:ph type="ftr" sz="quarter" idx="11"/>
          </p:nvPr>
        </p:nvSpPr>
        <p:spPr/>
        <p:txBody>
          <a:bodyPr/>
          <a:lstStyle/>
          <a:p>
            <a:r>
              <a:rPr lang="es-CO" smtClean="0"/>
              <a:t>FI-GQ-GCMU-004-015  V. 001-17-04-2013</a:t>
            </a:r>
            <a:endParaRPr lang="es-CO"/>
          </a:p>
        </p:txBody>
      </p:sp>
      <p:sp>
        <p:nvSpPr>
          <p:cNvPr id="4" name="3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126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B4C77F-E3C7-4132-93E7-3067C8101CD2}" type="datetime1">
              <a:rPr lang="es-CO" smtClean="0"/>
              <a:pPr/>
              <a:t>09/06/2014</a:t>
            </a:fld>
            <a:endParaRPr lang="es-CO"/>
          </a:p>
        </p:txBody>
      </p:sp>
      <p:sp>
        <p:nvSpPr>
          <p:cNvPr id="6" name="5 Marcador de pie de página"/>
          <p:cNvSpPr>
            <a:spLocks noGrp="1"/>
          </p:cNvSpPr>
          <p:nvPr>
            <p:ph type="ftr" sz="quarter" idx="11"/>
          </p:nvPr>
        </p:nvSpPr>
        <p:spPr/>
        <p:txBody>
          <a:bodyPr/>
          <a:lstStyle/>
          <a:p>
            <a:r>
              <a:rPr lang="es-CO" smtClean="0"/>
              <a:t>FI-GQ-GCMU-004-015  V. 001-17-04-2013</a:t>
            </a:r>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946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42C9CA-884B-4925-AAA1-FACC92BD9E8C}" type="datetime1">
              <a:rPr lang="es-CO" smtClean="0"/>
              <a:pPr/>
              <a:t>09/06/2014</a:t>
            </a:fld>
            <a:endParaRPr lang="es-CO"/>
          </a:p>
        </p:txBody>
      </p:sp>
      <p:sp>
        <p:nvSpPr>
          <p:cNvPr id="6" name="5 Marcador de pie de página"/>
          <p:cNvSpPr>
            <a:spLocks noGrp="1"/>
          </p:cNvSpPr>
          <p:nvPr>
            <p:ph type="ftr" sz="quarter" idx="11"/>
          </p:nvPr>
        </p:nvSpPr>
        <p:spPr/>
        <p:txBody>
          <a:bodyPr/>
          <a:lstStyle/>
          <a:p>
            <a:r>
              <a:rPr lang="es-CO" smtClean="0"/>
              <a:t>FI-GQ-GCMU-004-015  V. 001-17-04-2013</a:t>
            </a:r>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26941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8D253-9DB4-4FF5-A38E-FF8F307F0312}" type="datetime1">
              <a:rPr lang="es-CO" smtClean="0"/>
              <a:pPr/>
              <a:t>09/06/2014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smtClean="0"/>
              <a:t>FI-GQ-GCMU-004-015  V. 001-17-04-2013</a:t>
            </a: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BCBFE-1502-4A9C-9A3C-7E6287A75A84}" type="slidenum">
              <a:rPr lang="es-CO" smtClean="0"/>
              <a:pPr/>
              <a:t>‹Nº›</a:t>
            </a:fld>
            <a:endParaRPr lang="es-CO"/>
          </a:p>
        </p:txBody>
      </p:sp>
    </p:spTree>
    <p:extLst>
      <p:ext uri="{BB962C8B-B14F-4D97-AF65-F5344CB8AC3E}">
        <p14:creationId xmlns:p14="http://schemas.microsoft.com/office/powerpoint/2010/main" val="149274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9.jpg"/><Relationship Id="rId3" Type="http://schemas.openxmlformats.org/officeDocument/2006/relationships/slide" Target="slide1.xml"/><Relationship Id="rId7" Type="http://schemas.openxmlformats.org/officeDocument/2006/relationships/image" Target="../media/image7.jpeg"/><Relationship Id="rId12"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hyperlink" Target="http://git.moodle.org/gw?p=moodle.git;a=tree;h=06222dbb10c05d2e6071843e847028a28c7eec52;hb=8fcc4de423d17347b2a2a21eeef56000030636a7" TargetMode="External"/><Relationship Id="rId3" Type="http://schemas.openxmlformats.org/officeDocument/2006/relationships/image" Target="../media/image11.jpeg"/><Relationship Id="rId7" Type="http://schemas.openxmlformats.org/officeDocument/2006/relationships/hyperlink" Target="http://git.moodle.org/gw?p=moodle.git;a=tree;hb=refs/tags/v1.9.19"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12.jpeg"/><Relationship Id="rId10" Type="http://schemas.openxmlformats.org/officeDocument/2006/relationships/hyperlink" Target="http://git.moodle.org/gw?p=moodle.git;a=tree;hb=refs/tags/v2.0.10" TargetMode="External"/><Relationship Id="rId4" Type="http://schemas.openxmlformats.org/officeDocument/2006/relationships/image" Target="../media/image7.jpeg"/><Relationship Id="rId9" Type="http://schemas.openxmlformats.org/officeDocument/2006/relationships/hyperlink" Target="http://git.moodle.org/gw?p=moodle.git;a=tree;h=a9724c1d1b6977e414f2f52cea83885e3aa4b9a7;hb=7d7ca8e1696329a049fc1f4aea481a1fe826bf6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 y="0"/>
            <a:ext cx="9142984" cy="6858000"/>
          </a:xfrm>
          <a:prstGeom prst="rect">
            <a:avLst/>
          </a:prstGeom>
        </p:spPr>
      </p:pic>
      <p:sp>
        <p:nvSpPr>
          <p:cNvPr id="4" name="1 Título"/>
          <p:cNvSpPr txBox="1">
            <a:spLocks/>
          </p:cNvSpPr>
          <p:nvPr/>
        </p:nvSpPr>
        <p:spPr>
          <a:xfrm>
            <a:off x="179512" y="86766"/>
            <a:ext cx="4413696" cy="14700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s-ES" sz="3200" b="1" dirty="0">
              <a:solidFill>
                <a:schemeClr val="accent6">
                  <a:lumMod val="75000"/>
                </a:schemeClr>
              </a:solidFill>
              <a:latin typeface="Arial" charset="0"/>
              <a:cs typeface="Arial" charset="0"/>
            </a:endParaRPr>
          </a:p>
        </p:txBody>
      </p:sp>
      <p:sp>
        <p:nvSpPr>
          <p:cNvPr id="5" name="2 Marcador de texto"/>
          <p:cNvSpPr txBox="1">
            <a:spLocks/>
          </p:cNvSpPr>
          <p:nvPr/>
        </p:nvSpPr>
        <p:spPr>
          <a:xfrm>
            <a:off x="235520" y="1047031"/>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4800" dirty="0" smtClean="0"/>
              <a:t>Innovación </a:t>
            </a:r>
            <a:r>
              <a:rPr lang="es-CO" sz="4800" dirty="0"/>
              <a:t>en el desarrollo de la Plataforma Tecnológica de la UNAD. </a:t>
            </a:r>
            <a:endParaRPr lang="es-ES" sz="4800" b="1" dirty="0">
              <a:solidFill>
                <a:schemeClr val="tx2"/>
              </a:solidFill>
              <a:latin typeface="Arial" charset="0"/>
              <a:cs typeface="Arial" charset="0"/>
            </a:endParaRPr>
          </a:p>
        </p:txBody>
      </p:sp>
      <p:sp>
        <p:nvSpPr>
          <p:cNvPr id="6" name="2 Marcador de texto"/>
          <p:cNvSpPr txBox="1">
            <a:spLocks/>
          </p:cNvSpPr>
          <p:nvPr/>
        </p:nvSpPr>
        <p:spPr bwMode="auto">
          <a:xfrm>
            <a:off x="428380" y="3293716"/>
            <a:ext cx="8215312" cy="714375"/>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s-CO" sz="3600" b="1" dirty="0" smtClean="0">
                <a:solidFill>
                  <a:schemeClr val="accent6">
                    <a:lumMod val="75000"/>
                  </a:schemeClr>
                </a:solidFill>
                <a:latin typeface="Arial" charset="0"/>
                <a:cs typeface="Arial" charset="0"/>
              </a:rPr>
              <a:t> </a:t>
            </a:r>
            <a:r>
              <a:rPr lang="es-CO" sz="3600" b="1" dirty="0" smtClean="0">
                <a:solidFill>
                  <a:schemeClr val="accent6">
                    <a:lumMod val="75000"/>
                  </a:schemeClr>
                </a:solidFill>
              </a:rPr>
              <a:t>Gerencia </a:t>
            </a:r>
            <a:r>
              <a:rPr lang="es-CO" sz="3600" b="1" dirty="0">
                <a:solidFill>
                  <a:schemeClr val="accent6">
                    <a:lumMod val="75000"/>
                  </a:schemeClr>
                </a:solidFill>
              </a:rPr>
              <a:t>de Innovación y Desarrollo Tecnológico </a:t>
            </a:r>
            <a:r>
              <a:rPr lang="es-CO" sz="3600" b="1" dirty="0" smtClean="0">
                <a:solidFill>
                  <a:schemeClr val="accent6">
                    <a:lumMod val="75000"/>
                  </a:schemeClr>
                </a:solidFill>
              </a:rPr>
              <a:t>–Plataforma </a:t>
            </a:r>
            <a:r>
              <a:rPr lang="es-CO" sz="3600" b="1" dirty="0">
                <a:solidFill>
                  <a:schemeClr val="accent6">
                    <a:lumMod val="75000"/>
                  </a:schemeClr>
                </a:solidFill>
              </a:rPr>
              <a:t>Tecnológica Integrada. </a:t>
            </a:r>
            <a:endParaRPr lang="es-ES" sz="3600" b="1" dirty="0">
              <a:solidFill>
                <a:schemeClr val="accent6">
                  <a:lumMod val="75000"/>
                </a:schemeClr>
              </a:solidFill>
            </a:endParaRPr>
          </a:p>
        </p:txBody>
      </p:sp>
      <p:sp>
        <p:nvSpPr>
          <p:cNvPr id="7" name="2 Marcador de texto"/>
          <p:cNvSpPr txBox="1">
            <a:spLocks/>
          </p:cNvSpPr>
          <p:nvPr/>
        </p:nvSpPr>
        <p:spPr bwMode="auto">
          <a:xfrm>
            <a:off x="1178210" y="4941168"/>
            <a:ext cx="6786563"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pPr>
            <a:r>
              <a:rPr lang="es-CO" sz="2800" b="1" dirty="0" smtClean="0"/>
              <a:t>Bucaramanga, Junio 2014</a:t>
            </a:r>
            <a:endParaRPr lang="es-ES" sz="2800" b="1" dirty="0"/>
          </a:p>
        </p:txBody>
      </p:sp>
    </p:spTree>
    <p:extLst>
      <p:ext uri="{BB962C8B-B14F-4D97-AF65-F5344CB8AC3E}">
        <p14:creationId xmlns:p14="http://schemas.microsoft.com/office/powerpoint/2010/main" val="193674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42" r="39578" b="4555"/>
          <a:stretch/>
        </p:blipFill>
        <p:spPr bwMode="auto">
          <a:xfrm>
            <a:off x="1173521" y="1196752"/>
            <a:ext cx="6371416" cy="505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59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32" r="39404" b="6839"/>
          <a:stretch/>
        </p:blipFill>
        <p:spPr bwMode="auto">
          <a:xfrm>
            <a:off x="1259632" y="1196752"/>
            <a:ext cx="642327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041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57" r="39487" b="4556"/>
          <a:stretch/>
        </p:blipFill>
        <p:spPr bwMode="auto">
          <a:xfrm>
            <a:off x="1187624" y="1052736"/>
            <a:ext cx="648653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56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59" r="39470" b="4803"/>
          <a:stretch/>
        </p:blipFill>
        <p:spPr bwMode="auto">
          <a:xfrm>
            <a:off x="1020452" y="1052736"/>
            <a:ext cx="6287852" cy="49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63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124745"/>
            <a:ext cx="4824536" cy="28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3168352" cy="528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35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293792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124744"/>
            <a:ext cx="2918127" cy="486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150954"/>
            <a:ext cx="3008610" cy="501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10208"/>
            <a:ext cx="2946648" cy="491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379" y="1037753"/>
            <a:ext cx="2946916" cy="491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558" y="980729"/>
            <a:ext cx="293792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32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96752"/>
            <a:ext cx="2917845" cy="48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98" y="1187729"/>
            <a:ext cx="2923259" cy="487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187728"/>
            <a:ext cx="2898935" cy="483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91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94957"/>
            <a:ext cx="3059385" cy="509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96752"/>
            <a:ext cx="2730820" cy="455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871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276"/>
            <a:ext cx="4932040" cy="5768961"/>
          </a:xfrm>
          <a:prstGeom prst="rect">
            <a:avLst/>
          </a:prstGeom>
        </p:spPr>
      </p:pic>
    </p:spTree>
    <p:extLst>
      <p:ext uri="{BB962C8B-B14F-4D97-AF65-F5344CB8AC3E}">
        <p14:creationId xmlns:p14="http://schemas.microsoft.com/office/powerpoint/2010/main" val="88128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5 CuadroTexto"/>
          <p:cNvSpPr txBox="1">
            <a:spLocks noChangeArrowheads="1"/>
          </p:cNvSpPr>
          <p:nvPr/>
        </p:nvSpPr>
        <p:spPr bwMode="auto">
          <a:xfrm>
            <a:off x="251520" y="1174393"/>
            <a:ext cx="8640960" cy="124649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O" sz="1500" b="1" dirty="0" smtClean="0">
                <a:sym typeface="Wingdings" pitchFamily="2" charset="2"/>
              </a:rPr>
              <a:t>BLADE M905</a:t>
            </a:r>
          </a:p>
          <a:p>
            <a:pPr eaLnBrk="1" hangingPunct="1"/>
            <a:endParaRPr lang="es-CO" sz="1500" dirty="0">
              <a:sym typeface="Wingdings" pitchFamily="2" charset="2"/>
            </a:endParaRPr>
          </a:p>
          <a:p>
            <a:pPr marL="342900" indent="-342900" eaLnBrk="1" hangingPunct="1">
              <a:buFont typeface="Arial" pitchFamily="34" charset="0"/>
              <a:buChar char="•"/>
            </a:pPr>
            <a:r>
              <a:rPr lang="es-CO" sz="1500" dirty="0">
                <a:sym typeface="Wingdings" pitchFamily="2" charset="2"/>
              </a:rPr>
              <a:t>99GB de RAM</a:t>
            </a:r>
          </a:p>
          <a:p>
            <a:pPr marL="342900" indent="-342900" eaLnBrk="1" hangingPunct="1">
              <a:buFont typeface="Arial" pitchFamily="34" charset="0"/>
              <a:buChar char="•"/>
            </a:pPr>
            <a:r>
              <a:rPr lang="es-CO" sz="1500" dirty="0">
                <a:sym typeface="Wingdings" pitchFamily="2" charset="2"/>
              </a:rPr>
              <a:t>300GB Disco Duro</a:t>
            </a:r>
          </a:p>
          <a:p>
            <a:pPr marL="342900" indent="-342900" eaLnBrk="1" hangingPunct="1">
              <a:buFont typeface="Arial" pitchFamily="34" charset="0"/>
              <a:buChar char="•"/>
            </a:pPr>
            <a:r>
              <a:rPr lang="es-CO" sz="1500" dirty="0">
                <a:sym typeface="Wingdings" pitchFamily="2" charset="2"/>
              </a:rPr>
              <a:t>8 procesadores </a:t>
            </a:r>
            <a:r>
              <a:rPr lang="pt-BR" sz="1500" dirty="0"/>
              <a:t>Dual-Core AMD </a:t>
            </a:r>
            <a:r>
              <a:rPr lang="pt-BR" sz="1500" dirty="0" err="1"/>
              <a:t>Opteron</a:t>
            </a:r>
            <a:r>
              <a:rPr lang="pt-BR" sz="1500" dirty="0"/>
              <a:t>(</a:t>
            </a:r>
            <a:r>
              <a:rPr lang="pt-BR" sz="1500" dirty="0" err="1"/>
              <a:t>tm</a:t>
            </a:r>
            <a:r>
              <a:rPr lang="pt-BR" sz="1500" dirty="0"/>
              <a:t>) Processor 8222 SE</a:t>
            </a:r>
            <a:endParaRPr lang="es-CO" sz="1500" dirty="0">
              <a:sym typeface="Wingdings" pitchFamily="2" charset="2"/>
            </a:endParaRPr>
          </a:p>
        </p:txBody>
      </p:sp>
      <p:sp>
        <p:nvSpPr>
          <p:cNvPr id="34" name="5 CuadroTexto"/>
          <p:cNvSpPr txBox="1">
            <a:spLocks noChangeArrowheads="1"/>
          </p:cNvSpPr>
          <p:nvPr/>
        </p:nvSpPr>
        <p:spPr bwMode="auto">
          <a:xfrm>
            <a:off x="237997" y="2607940"/>
            <a:ext cx="4334003" cy="147732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O" sz="1500" b="1" dirty="0" smtClean="0">
                <a:sym typeface="Wingdings" pitchFamily="2" charset="2"/>
              </a:rPr>
              <a:t>BLADE M915</a:t>
            </a:r>
          </a:p>
          <a:p>
            <a:pPr eaLnBrk="1" hangingPunct="1"/>
            <a:endParaRPr lang="es-CO" sz="1500" dirty="0">
              <a:sym typeface="Wingdings" pitchFamily="2" charset="2"/>
            </a:endParaRPr>
          </a:p>
          <a:p>
            <a:pPr marL="342900" indent="-342900" eaLnBrk="1" hangingPunct="1">
              <a:buFont typeface="Arial" pitchFamily="34" charset="0"/>
              <a:buChar char="•"/>
            </a:pPr>
            <a:r>
              <a:rPr lang="es-CO" sz="1500" dirty="0">
                <a:sym typeface="Wingdings" pitchFamily="2" charset="2"/>
              </a:rPr>
              <a:t>512GB de RAM</a:t>
            </a:r>
          </a:p>
          <a:p>
            <a:pPr marL="342900" indent="-342900" eaLnBrk="1" hangingPunct="1">
              <a:buFont typeface="Arial" pitchFamily="34" charset="0"/>
              <a:buChar char="•"/>
            </a:pPr>
            <a:r>
              <a:rPr lang="es-CO" sz="1500" dirty="0">
                <a:sym typeface="Wingdings" pitchFamily="2" charset="2"/>
              </a:rPr>
              <a:t>900GB Disco Duro</a:t>
            </a:r>
          </a:p>
          <a:p>
            <a:pPr marL="342900" indent="-342900" eaLnBrk="1" hangingPunct="1">
              <a:buFont typeface="Arial" pitchFamily="34" charset="0"/>
              <a:buChar char="•"/>
            </a:pPr>
            <a:r>
              <a:rPr lang="es-CO" sz="1500" dirty="0"/>
              <a:t>4 X AMD </a:t>
            </a:r>
            <a:r>
              <a:rPr lang="es-CO" sz="1500" dirty="0" err="1"/>
              <a:t>Opteron</a:t>
            </a:r>
            <a:r>
              <a:rPr lang="es-CO" sz="1500" dirty="0"/>
              <a:t> 6204, 3.3Ghz, 4C,</a:t>
            </a:r>
          </a:p>
          <a:p>
            <a:pPr marL="342900" indent="-342900" eaLnBrk="1" hangingPunct="1">
              <a:buFont typeface="Arial" pitchFamily="34" charset="0"/>
              <a:buChar char="•"/>
            </a:pPr>
            <a:r>
              <a:rPr lang="pt-BR" sz="1500" dirty="0"/>
              <a:t>4M L2/16M L3, 1600Mhz Max Mem</a:t>
            </a:r>
            <a:endParaRPr lang="es-CO" sz="1500" dirty="0">
              <a:sym typeface="Wingdings" pitchFamily="2" charset="2"/>
            </a:endParaRPr>
          </a:p>
        </p:txBody>
      </p:sp>
      <p:grpSp>
        <p:nvGrpSpPr>
          <p:cNvPr id="2" name="1 Grupo"/>
          <p:cNvGrpSpPr/>
          <p:nvPr/>
        </p:nvGrpSpPr>
        <p:grpSpPr>
          <a:xfrm>
            <a:off x="1763688" y="2564904"/>
            <a:ext cx="7272808" cy="3469511"/>
            <a:chOff x="1763688" y="3271857"/>
            <a:chExt cx="7272808" cy="3469511"/>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302" y="4963639"/>
              <a:ext cx="1877194" cy="1696983"/>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945" y="5121594"/>
              <a:ext cx="535349" cy="1619774"/>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166" y="5121594"/>
              <a:ext cx="535349" cy="1619774"/>
            </a:xfrm>
            <a:prstGeom prst="rect">
              <a:avLst/>
            </a:prstGeom>
          </p:spPr>
        </p:pic>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102" y="5121594"/>
              <a:ext cx="535349" cy="1619774"/>
            </a:xfrm>
            <a:prstGeom prst="rect">
              <a:avLst/>
            </a:prstGeom>
          </p:spPr>
        </p:pic>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038" y="5121594"/>
              <a:ext cx="535349" cy="1619774"/>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689" y="5121594"/>
              <a:ext cx="535349" cy="1619774"/>
            </a:xfrm>
            <a:prstGeom prst="rect">
              <a:avLst/>
            </a:prstGeom>
          </p:spPr>
        </p:pic>
        <p:pic>
          <p:nvPicPr>
            <p:cNvPr id="20" name="1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286" y="3271857"/>
              <a:ext cx="1877194" cy="1696983"/>
            </a:xfrm>
            <a:prstGeom prst="rect">
              <a:avLst/>
            </a:prstGeom>
          </p:spPr>
        </p:pic>
        <p:pic>
          <p:nvPicPr>
            <p:cNvPr id="21" name="2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929" y="3429812"/>
              <a:ext cx="535349" cy="1619774"/>
            </a:xfrm>
            <a:prstGeom prst="rect">
              <a:avLst/>
            </a:prstGeom>
          </p:spPr>
        </p:pic>
        <p:pic>
          <p:nvPicPr>
            <p:cNvPr id="22" name="2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150" y="3429812"/>
              <a:ext cx="535349" cy="1619774"/>
            </a:xfrm>
            <a:prstGeom prst="rect">
              <a:avLst/>
            </a:prstGeom>
          </p:spPr>
        </p:pic>
        <p:pic>
          <p:nvPicPr>
            <p:cNvPr id="23" name="2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086" y="3429812"/>
              <a:ext cx="535349" cy="1619774"/>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838" y="5013668"/>
              <a:ext cx="571019" cy="1727700"/>
            </a:xfrm>
            <a:prstGeom prst="rect">
              <a:avLst/>
            </a:prstGeom>
          </p:spPr>
        </p:pic>
        <p:pic>
          <p:nvPicPr>
            <p:cNvPr id="29" name="2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774" y="5013668"/>
              <a:ext cx="571019" cy="1727700"/>
            </a:xfrm>
            <a:prstGeom prst="rect">
              <a:avLst/>
            </a:prstGeom>
          </p:spPr>
        </p:pic>
        <p:pic>
          <p:nvPicPr>
            <p:cNvPr id="38" name="3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933" y="5013176"/>
              <a:ext cx="571019" cy="1727700"/>
            </a:xfrm>
            <a:prstGeom prst="rect">
              <a:avLst/>
            </a:prstGeom>
          </p:spPr>
        </p:pic>
        <p:pic>
          <p:nvPicPr>
            <p:cNvPr id="18" name="1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5013668"/>
              <a:ext cx="571019" cy="1727700"/>
            </a:xfrm>
            <a:prstGeom prst="rect">
              <a:avLst/>
            </a:prstGeom>
          </p:spPr>
        </p:pic>
      </p:grpSp>
      <p:sp>
        <p:nvSpPr>
          <p:cNvPr id="19" name="18 CuadroTexto"/>
          <p:cNvSpPr txBox="1"/>
          <p:nvPr/>
        </p:nvSpPr>
        <p:spPr>
          <a:xfrm>
            <a:off x="1187625" y="539388"/>
            <a:ext cx="2101384" cy="369332"/>
          </a:xfrm>
          <a:prstGeom prst="rect">
            <a:avLst/>
          </a:prstGeom>
          <a:noFill/>
        </p:spPr>
        <p:txBody>
          <a:bodyPr wrap="square" rtlCol="0">
            <a:spAutoFit/>
          </a:bodyPr>
          <a:lstStyle/>
          <a:p>
            <a:pPr algn="ctr"/>
            <a:r>
              <a:rPr lang="es-ES" b="1" i="1" u="sng" dirty="0" smtClean="0">
                <a:solidFill>
                  <a:schemeClr val="tx2"/>
                </a:solidFill>
              </a:rPr>
              <a:t>SERVIDORES BLADE</a:t>
            </a:r>
            <a:endParaRPr lang="es-CO" b="1" i="1" u="sng" dirty="0">
              <a:solidFill>
                <a:schemeClr val="tx2"/>
              </a:solidFill>
            </a:endParaRPr>
          </a:p>
        </p:txBody>
      </p:sp>
    </p:spTree>
    <p:extLst>
      <p:ext uri="{BB962C8B-B14F-4D97-AF65-F5344CB8AC3E}">
        <p14:creationId xmlns:p14="http://schemas.microsoft.com/office/powerpoint/2010/main" val="320677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467544" y="188019"/>
            <a:ext cx="4557712" cy="12247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3200" b="1" dirty="0" smtClean="0">
                <a:solidFill>
                  <a:schemeClr val="accent6">
                    <a:lumMod val="75000"/>
                  </a:schemeClr>
                </a:solidFill>
                <a:latin typeface="Arial" charset="0"/>
                <a:cs typeface="Arial" charset="0"/>
              </a:rPr>
              <a:t>GIDT/PTI</a:t>
            </a:r>
            <a:endParaRPr lang="es-ES" sz="3200" b="1" dirty="0">
              <a:solidFill>
                <a:schemeClr val="accent6">
                  <a:lumMod val="75000"/>
                </a:schemeClr>
              </a:solidFill>
              <a:latin typeface="Arial" charset="0"/>
              <a:cs typeface="Arial" charset="0"/>
            </a:endParaRPr>
          </a:p>
        </p:txBody>
      </p:sp>
      <p:sp>
        <p:nvSpPr>
          <p:cNvPr id="5" name="4 Rectángulo"/>
          <p:cNvSpPr/>
          <p:nvPr/>
        </p:nvSpPr>
        <p:spPr>
          <a:xfrm>
            <a:off x="0" y="2303215"/>
            <a:ext cx="9143999" cy="2554545"/>
          </a:xfrm>
          <a:prstGeom prst="rect">
            <a:avLst/>
          </a:prstGeom>
          <a:noFill/>
        </p:spPr>
        <p:txBody>
          <a:bodyPr>
            <a:spAutoFit/>
          </a:bodyPr>
          <a:lstStyle/>
          <a:p>
            <a:pPr algn="ctr">
              <a:defRPr/>
            </a:pP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 POR </a:t>
            </a:r>
          </a:p>
          <a:p>
            <a:pPr algn="ctr">
              <a:defRPr/>
            </a:pPr>
            <a:r>
              <a:rPr lang="es-E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 ATENCIÓN</a:t>
            </a:r>
          </a:p>
        </p:txBody>
      </p:sp>
    </p:spTree>
    <p:extLst>
      <p:ext uri="{BB962C8B-B14F-4D97-AF65-F5344CB8AC3E}">
        <p14:creationId xmlns:p14="http://schemas.microsoft.com/office/powerpoint/2010/main" val="3568386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7504" y="404664"/>
            <a:ext cx="4952553" cy="648072"/>
          </a:xfrm>
          <a:prstGeom prst="rect">
            <a:avLst/>
          </a:prstGeom>
        </p:spPr>
        <p:txBody>
          <a:bodyPr/>
          <a:lstStyle/>
          <a:p>
            <a:pPr>
              <a:defRPr/>
            </a:pPr>
            <a:r>
              <a:rPr lang="es-CO" sz="2700" b="1" dirty="0" smtClean="0">
                <a:solidFill>
                  <a:schemeClr val="accent6">
                    <a:lumMod val="75000"/>
                  </a:schemeClr>
                </a:solidFill>
                <a:latin typeface="Arial" pitchFamily="34" charset="0"/>
                <a:ea typeface="+mj-ea"/>
                <a:cs typeface="Arial" pitchFamily="34" charset="0"/>
              </a:rPr>
              <a:t>DISTRIBUCIÓN DE EQUIPOS SEGÚN FUNCIÓN</a:t>
            </a:r>
            <a:endParaRPr lang="es-ES" sz="2700" b="1" dirty="0">
              <a:solidFill>
                <a:schemeClr val="accent6">
                  <a:lumMod val="75000"/>
                </a:schemeClr>
              </a:solidFill>
              <a:latin typeface="Arial" pitchFamily="34" charset="0"/>
              <a:ea typeface="+mj-ea"/>
              <a:cs typeface="Arial" pitchFamily="34" charset="0"/>
            </a:endParaRPr>
          </a:p>
        </p:txBody>
      </p:sp>
      <p:grpSp>
        <p:nvGrpSpPr>
          <p:cNvPr id="2" name="1 Grupo"/>
          <p:cNvGrpSpPr/>
          <p:nvPr/>
        </p:nvGrpSpPr>
        <p:grpSpPr>
          <a:xfrm>
            <a:off x="315585" y="1628800"/>
            <a:ext cx="8432879" cy="4839457"/>
            <a:chOff x="123503" y="1484784"/>
            <a:chExt cx="8981623" cy="532810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211" y="3356992"/>
              <a:ext cx="535349" cy="1619774"/>
            </a:xfrm>
            <a:prstGeom prst="rect">
              <a:avLst/>
            </a:prstGeom>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651" y="5157192"/>
              <a:ext cx="535349" cy="1619774"/>
            </a:xfrm>
            <a:prstGeom prst="rect">
              <a:avLst/>
            </a:prstGeom>
          </p:spPr>
        </p:pic>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356992"/>
              <a:ext cx="535349" cy="1619774"/>
            </a:xfrm>
            <a:prstGeom prst="rect">
              <a:avLst/>
            </a:prstGeom>
          </p:spPr>
        </p:pic>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556792"/>
              <a:ext cx="535349" cy="1619774"/>
            </a:xfrm>
            <a:prstGeom prst="rect">
              <a:avLst/>
            </a:prstGeom>
          </p:spPr>
        </p:pic>
        <p:pic>
          <p:nvPicPr>
            <p:cNvPr id="16" name="1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157192"/>
              <a:ext cx="535349" cy="1619774"/>
            </a:xfrm>
            <a:prstGeom prst="rect">
              <a:avLst/>
            </a:prstGeom>
          </p:spPr>
        </p:pic>
        <p:pic>
          <p:nvPicPr>
            <p:cNvPr id="21" name="2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843" y="5121594"/>
              <a:ext cx="535349" cy="1619774"/>
            </a:xfrm>
            <a:prstGeom prst="rect">
              <a:avLst/>
            </a:prstGeom>
          </p:spPr>
        </p:pic>
        <p:pic>
          <p:nvPicPr>
            <p:cNvPr id="22" name="2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50" y="3429812"/>
              <a:ext cx="535349" cy="1619774"/>
            </a:xfrm>
            <a:prstGeom prst="rect">
              <a:avLst/>
            </a:prstGeom>
          </p:spPr>
        </p:pic>
        <p:pic>
          <p:nvPicPr>
            <p:cNvPr id="23" name="2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835" y="1628800"/>
              <a:ext cx="535349" cy="1619774"/>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375" y="3284984"/>
              <a:ext cx="571019" cy="1727700"/>
            </a:xfrm>
            <a:prstGeom prst="rect">
              <a:avLst/>
            </a:prstGeom>
          </p:spPr>
        </p:pic>
        <p:pic>
          <p:nvPicPr>
            <p:cNvPr id="29" name="2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861" y="1484784"/>
              <a:ext cx="571019" cy="1727700"/>
            </a:xfrm>
            <a:prstGeom prst="rect">
              <a:avLst/>
            </a:prstGeom>
          </p:spPr>
        </p:pic>
        <p:pic>
          <p:nvPicPr>
            <p:cNvPr id="38" name="3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729" y="1484784"/>
              <a:ext cx="571019" cy="1727700"/>
            </a:xfrm>
            <a:prstGeom prst="rect">
              <a:avLst/>
            </a:prstGeom>
          </p:spPr>
        </p:pic>
        <p:pic>
          <p:nvPicPr>
            <p:cNvPr id="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03" y="4784447"/>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https://encrypted-tbn3.google.com/images?q=tbn:ANd9GcTeE64xWaYSr4K5_cqn57bpPQ2RHqKc-eRtcZXQ14iFdWea08U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2359132"/>
              <a:ext cx="792088" cy="57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66715"/>
              <a:ext cx="742950" cy="2247900"/>
            </a:xfrm>
            <a:prstGeom prst="rect">
              <a:avLst/>
            </a:prstGeom>
          </p:spPr>
        </p:pic>
        <p:pic>
          <p:nvPicPr>
            <p:cNvPr id="35" name="2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151" y="2373062"/>
              <a:ext cx="742950" cy="2247900"/>
            </a:xfrm>
            <a:prstGeom prst="rect">
              <a:avLst/>
            </a:prstGeom>
          </p:spPr>
        </p:pic>
        <p:pic>
          <p:nvPicPr>
            <p:cNvPr id="3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26" y="4663454"/>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3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1" y="2328327"/>
              <a:ext cx="648073" cy="1061737"/>
            </a:xfrm>
            <a:prstGeom prst="rect">
              <a:avLst/>
            </a:prstGeom>
          </p:spPr>
        </p:pic>
        <p:sp>
          <p:nvSpPr>
            <p:cNvPr id="40" name="1023 Flecha derecha"/>
            <p:cNvSpPr/>
            <p:nvPr/>
          </p:nvSpPr>
          <p:spPr>
            <a:xfrm>
              <a:off x="1066478" y="3024336"/>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1" name="102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4287" y="2903513"/>
              <a:ext cx="560041" cy="607147"/>
            </a:xfrm>
            <a:prstGeom prst="rect">
              <a:avLst/>
            </a:prstGeom>
          </p:spPr>
        </p:pic>
        <p:pic>
          <p:nvPicPr>
            <p:cNvPr id="42" name="3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4053" y="3560942"/>
              <a:ext cx="560041" cy="607147"/>
            </a:xfrm>
            <a:prstGeom prst="rect">
              <a:avLst/>
            </a:prstGeom>
          </p:spPr>
        </p:pic>
        <p:pic>
          <p:nvPicPr>
            <p:cNvPr id="43" name="3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1235" y="4198889"/>
              <a:ext cx="560041" cy="607147"/>
            </a:xfrm>
            <a:prstGeom prst="rect">
              <a:avLst/>
            </a:prstGeom>
          </p:spPr>
        </p:pic>
        <p:pic>
          <p:nvPicPr>
            <p:cNvPr id="44" name="3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0" y="3546122"/>
              <a:ext cx="648073" cy="1061737"/>
            </a:xfrm>
            <a:prstGeom prst="rect">
              <a:avLst/>
            </a:prstGeom>
          </p:spPr>
        </p:pic>
        <p:pic>
          <p:nvPicPr>
            <p:cNvPr id="45" name="3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1" y="4697408"/>
              <a:ext cx="648073" cy="1061737"/>
            </a:xfrm>
            <a:prstGeom prst="rect">
              <a:avLst/>
            </a:prstGeom>
          </p:spPr>
        </p:pic>
        <p:sp>
          <p:nvSpPr>
            <p:cNvPr id="46" name="38 Flecha derecha"/>
            <p:cNvSpPr/>
            <p:nvPr/>
          </p:nvSpPr>
          <p:spPr>
            <a:xfrm>
              <a:off x="2357892" y="3741943"/>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39 Flecha derecha"/>
            <p:cNvSpPr/>
            <p:nvPr/>
          </p:nvSpPr>
          <p:spPr>
            <a:xfrm rot="10800000">
              <a:off x="7781860" y="3068292"/>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40 Flecha derecha"/>
            <p:cNvSpPr/>
            <p:nvPr/>
          </p:nvSpPr>
          <p:spPr>
            <a:xfrm rot="10800000">
              <a:off x="6539086" y="3662675"/>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 name="2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861" y="5085184"/>
              <a:ext cx="571019" cy="1727700"/>
            </a:xfrm>
            <a:prstGeom prst="rect">
              <a:avLst/>
            </a:prstGeom>
          </p:spPr>
        </p:pic>
      </p:grpSp>
    </p:spTree>
    <p:extLst>
      <p:ext uri="{BB962C8B-B14F-4D97-AF65-F5344CB8AC3E}">
        <p14:creationId xmlns:p14="http://schemas.microsoft.com/office/powerpoint/2010/main" val="259061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476672"/>
            <a:ext cx="4392488" cy="432048"/>
          </a:xfrm>
          <a:prstGeom prst="rect">
            <a:avLst/>
          </a:prstGeom>
        </p:spPr>
        <p:txBody>
          <a:bodyPr/>
          <a:lstStyle/>
          <a:p>
            <a:pPr>
              <a:defRPr/>
            </a:pPr>
            <a:r>
              <a:rPr lang="es-ES" sz="2700" b="1" dirty="0">
                <a:solidFill>
                  <a:schemeClr val="accent6">
                    <a:lumMod val="75000"/>
                  </a:schemeClr>
                </a:solidFill>
                <a:latin typeface="Arial" pitchFamily="34" charset="0"/>
                <a:ea typeface="+mj-ea"/>
                <a:cs typeface="Arial" pitchFamily="34" charset="0"/>
              </a:rPr>
              <a:t>NUBE UNAD</a:t>
            </a:r>
          </a:p>
        </p:txBody>
      </p:sp>
      <p:sp>
        <p:nvSpPr>
          <p:cNvPr id="15" name="1 Título"/>
          <p:cNvSpPr txBox="1">
            <a:spLocks/>
          </p:cNvSpPr>
          <p:nvPr/>
        </p:nvSpPr>
        <p:spPr>
          <a:xfrm>
            <a:off x="323529" y="1196752"/>
            <a:ext cx="8581572" cy="9659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500" b="1" dirty="0" smtClean="0">
                <a:latin typeface="Arial" charset="0"/>
                <a:cs typeface="Arial" charset="0"/>
              </a:rPr>
              <a:t>Configuración base de la estructura empleada en la NUBE UNAD</a:t>
            </a:r>
          </a:p>
        </p:txBody>
      </p:sp>
      <p:grpSp>
        <p:nvGrpSpPr>
          <p:cNvPr id="2" name="1 Grupo"/>
          <p:cNvGrpSpPr/>
          <p:nvPr/>
        </p:nvGrpSpPr>
        <p:grpSpPr>
          <a:xfrm>
            <a:off x="123503" y="2300943"/>
            <a:ext cx="8696969" cy="4008377"/>
            <a:chOff x="123503" y="2516967"/>
            <a:chExt cx="8981623" cy="4341033"/>
          </a:xfrm>
        </p:grpSpPr>
        <p:sp>
          <p:nvSpPr>
            <p:cNvPr id="30" name="29 Rectángulo redondeado">
              <a:hlinkClick r:id="rId3" action="ppaction://hlinksldjump"/>
            </p:cNvPr>
            <p:cNvSpPr/>
            <p:nvPr/>
          </p:nvSpPr>
          <p:spPr>
            <a:xfrm>
              <a:off x="2833484" y="3696514"/>
              <a:ext cx="3403411" cy="931789"/>
            </a:xfrm>
            <a:prstGeom prst="roundRect">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s-CO" sz="1100" dirty="0" smtClean="0"/>
                <a:t>Máquina Virtual</a:t>
              </a:r>
            </a:p>
            <a:p>
              <a:pPr algn="r"/>
              <a:endParaRPr lang="es-CO" sz="1100" dirty="0"/>
            </a:p>
            <a:p>
              <a:pPr algn="r"/>
              <a:endParaRPr lang="es-CO" sz="1100" dirty="0" smtClean="0"/>
            </a:p>
            <a:p>
              <a:pPr algn="r"/>
              <a:endParaRPr lang="es-CO" sz="1100" dirty="0"/>
            </a:p>
            <a:p>
              <a:pPr algn="r"/>
              <a:endParaRPr lang="es-CO" sz="1100" dirty="0" smtClean="0"/>
            </a:p>
          </p:txBody>
        </p:sp>
        <p:sp>
          <p:nvSpPr>
            <p:cNvPr id="16" name="15 Rectángulo redondeado">
              <a:hlinkClick r:id="rId3" action="ppaction://hlinksldjump"/>
            </p:cNvPr>
            <p:cNvSpPr/>
            <p:nvPr/>
          </p:nvSpPr>
          <p:spPr>
            <a:xfrm>
              <a:off x="3779912" y="4024253"/>
              <a:ext cx="1296144" cy="4827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s-CO" sz="1100" dirty="0" smtClean="0"/>
                <a:t>Campus 0X</a:t>
              </a:r>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892" y="4235597"/>
              <a:ext cx="250613" cy="24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03" y="4973087"/>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https://encrypted-tbn0.google.com/images?q=tbn:ANd9GcTE3DGLxnwoWKoErxDBIYZCxMYAl4kpFOVmk_W1UyA8pKN-Pqk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2890" y="3999542"/>
              <a:ext cx="735550" cy="47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https://encrypted-tbn3.google.com/images?q=tbn:ANd9GcTeE64xWaYSr4K5_cqn57bpPQ2RHqKc-eRtcZXQ14iFdWea08U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2547772"/>
              <a:ext cx="792088" cy="57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https://encrypted-tbn1.google.com/images?q=tbn:ANd9GcRTDKzS-2att5cY0aBm1GGmkKPKNuh-AieZJcLQR04MnK2b1az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6548" y="3999542"/>
              <a:ext cx="969331" cy="50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528" y="2655355"/>
              <a:ext cx="742950" cy="2247900"/>
            </a:xfrm>
            <a:prstGeom prst="rect">
              <a:avLst/>
            </a:prstGeom>
          </p:spPr>
        </p:pic>
        <p:sp>
          <p:nvSpPr>
            <p:cNvPr id="26" name="25 Documento"/>
            <p:cNvSpPr/>
            <p:nvPr/>
          </p:nvSpPr>
          <p:spPr>
            <a:xfrm>
              <a:off x="4276239" y="5137844"/>
              <a:ext cx="634082" cy="355583"/>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solidFill>
                    <a:schemeClr val="tx1"/>
                  </a:solidFill>
                </a:rPr>
                <a:t>/DATASAN</a:t>
              </a:r>
            </a:p>
            <a:p>
              <a:pPr algn="ctr"/>
              <a:r>
                <a:rPr lang="es-CO" sz="800" dirty="0" smtClean="0">
                  <a:solidFill>
                    <a:schemeClr val="tx1"/>
                  </a:solidFill>
                </a:rPr>
                <a:t>100GB</a:t>
              </a:r>
              <a:endParaRPr lang="es-CO" sz="800" dirty="0">
                <a:solidFill>
                  <a:schemeClr val="tx1"/>
                </a:solidFill>
              </a:endParaRPr>
            </a:p>
          </p:txBody>
        </p:sp>
        <p:pic>
          <p:nvPicPr>
            <p:cNvPr id="27"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089" t="8756" r="19851" b="10846"/>
            <a:stretch/>
          </p:blipFill>
          <p:spPr bwMode="auto">
            <a:xfrm>
              <a:off x="3658030" y="2516967"/>
              <a:ext cx="1539908" cy="112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27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62151" y="2561702"/>
              <a:ext cx="742950" cy="2247900"/>
            </a:xfrm>
            <a:prstGeom prst="rect">
              <a:avLst/>
            </a:prstGeom>
          </p:spPr>
        </p:pic>
        <p:pic>
          <p:nvPicPr>
            <p:cNvPr id="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26" y="4852094"/>
              <a:ext cx="1143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9042" y="5898302"/>
              <a:ext cx="2106654" cy="959698"/>
            </a:xfrm>
            <a:prstGeom prst="rect">
              <a:avLst/>
            </a:prstGeom>
          </p:spPr>
        </p:pic>
        <p:pic>
          <p:nvPicPr>
            <p:cNvPr id="31" name="30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9671" y="2516967"/>
              <a:ext cx="648073" cy="1061737"/>
            </a:xfrm>
            <a:prstGeom prst="rect">
              <a:avLst/>
            </a:prstGeom>
          </p:spPr>
        </p:pic>
        <p:sp>
          <p:nvSpPr>
            <p:cNvPr id="1024" name="1023 Flecha derecha"/>
            <p:cNvSpPr/>
            <p:nvPr/>
          </p:nvSpPr>
          <p:spPr>
            <a:xfrm>
              <a:off x="1066478" y="3212976"/>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5" name="1024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64287" y="3092153"/>
              <a:ext cx="560041" cy="607147"/>
            </a:xfrm>
            <a:prstGeom prst="rect">
              <a:avLst/>
            </a:prstGeom>
          </p:spPr>
        </p:pic>
        <p:pic>
          <p:nvPicPr>
            <p:cNvPr id="35" name="34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4053" y="3749582"/>
              <a:ext cx="560041" cy="607147"/>
            </a:xfrm>
            <a:prstGeom prst="rect">
              <a:avLst/>
            </a:prstGeom>
          </p:spPr>
        </p:pic>
        <p:pic>
          <p:nvPicPr>
            <p:cNvPr id="36" name="35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31235" y="4387529"/>
              <a:ext cx="560041" cy="607147"/>
            </a:xfrm>
            <a:prstGeom prst="rect">
              <a:avLst/>
            </a:prstGeom>
          </p:spPr>
        </p:pic>
        <p:pic>
          <p:nvPicPr>
            <p:cNvPr id="37" name="36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9670" y="3734762"/>
              <a:ext cx="648073" cy="1061737"/>
            </a:xfrm>
            <a:prstGeom prst="rect">
              <a:avLst/>
            </a:prstGeom>
          </p:spPr>
        </p:pic>
        <p:pic>
          <p:nvPicPr>
            <p:cNvPr id="38" name="37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9671" y="4886048"/>
              <a:ext cx="648073" cy="1061737"/>
            </a:xfrm>
            <a:prstGeom prst="rect">
              <a:avLst/>
            </a:prstGeom>
          </p:spPr>
        </p:pic>
        <p:sp>
          <p:nvSpPr>
            <p:cNvPr id="39" name="38 Flecha derecha"/>
            <p:cNvSpPr/>
            <p:nvPr/>
          </p:nvSpPr>
          <p:spPr>
            <a:xfrm>
              <a:off x="2357892" y="3930583"/>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39 Flecha derecha"/>
            <p:cNvSpPr/>
            <p:nvPr/>
          </p:nvSpPr>
          <p:spPr>
            <a:xfrm rot="10800000">
              <a:off x="7781860" y="3256932"/>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40 Flecha derecha"/>
            <p:cNvSpPr/>
            <p:nvPr/>
          </p:nvSpPr>
          <p:spPr>
            <a:xfrm rot="10800000">
              <a:off x="6539086" y="3851315"/>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41 Flecha derecha"/>
            <p:cNvSpPr/>
            <p:nvPr/>
          </p:nvSpPr>
          <p:spPr>
            <a:xfrm rot="16200000">
              <a:off x="4317760" y="4639021"/>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42 Flecha derecha"/>
            <p:cNvSpPr/>
            <p:nvPr/>
          </p:nvSpPr>
          <p:spPr>
            <a:xfrm rot="16200000">
              <a:off x="4586386" y="5459610"/>
              <a:ext cx="409178" cy="42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5 CuadroTexto"/>
            <p:cNvSpPr txBox="1">
              <a:spLocks noChangeArrowheads="1"/>
            </p:cNvSpPr>
            <p:nvPr/>
          </p:nvSpPr>
          <p:spPr bwMode="auto">
            <a:xfrm>
              <a:off x="5796136" y="5325015"/>
              <a:ext cx="31076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s-CO" dirty="0" smtClean="0">
                  <a:sym typeface="Wingdings" pitchFamily="2" charset="2"/>
                </a:rPr>
                <a:t>16GB de RAM</a:t>
              </a:r>
            </a:p>
            <a:p>
              <a:pPr marL="342900" indent="-342900" eaLnBrk="1" hangingPunct="1">
                <a:buFont typeface="Arial" pitchFamily="34" charset="0"/>
                <a:buChar char="•"/>
              </a:pPr>
              <a:r>
                <a:rPr lang="es-CO" dirty="0" smtClean="0">
                  <a:sym typeface="Wingdings" pitchFamily="2" charset="2"/>
                </a:rPr>
                <a:t>4 a 6 procesadores</a:t>
              </a:r>
            </a:p>
            <a:p>
              <a:pPr marL="342900" indent="-342900" eaLnBrk="1" hangingPunct="1">
                <a:buFont typeface="Arial" pitchFamily="34" charset="0"/>
                <a:buChar char="•"/>
              </a:pPr>
              <a:r>
                <a:rPr lang="es-CO" dirty="0" smtClean="0">
                  <a:sym typeface="Wingdings" pitchFamily="2" charset="2"/>
                </a:rPr>
                <a:t>Disco Duro asignado acorde a las funciones</a:t>
              </a:r>
              <a:endParaRPr lang="es-CO" dirty="0">
                <a:sym typeface="Wingdings" pitchFamily="2" charset="2"/>
              </a:endParaRPr>
            </a:p>
          </p:txBody>
        </p:sp>
      </p:grpSp>
    </p:spTree>
    <p:extLst>
      <p:ext uri="{BB962C8B-B14F-4D97-AF65-F5344CB8AC3E}">
        <p14:creationId xmlns:p14="http://schemas.microsoft.com/office/powerpoint/2010/main" val="316830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36" y="1268761"/>
            <a:ext cx="721141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1 Título"/>
          <p:cNvSpPr txBox="1">
            <a:spLocks/>
          </p:cNvSpPr>
          <p:nvPr/>
        </p:nvSpPr>
        <p:spPr>
          <a:xfrm>
            <a:off x="413222" y="188640"/>
            <a:ext cx="4374802" cy="864096"/>
          </a:xfrm>
          <a:prstGeom prst="rect">
            <a:avLst/>
          </a:prstGeom>
        </p:spPr>
        <p:txBody>
          <a:bodyPr/>
          <a:lstStyle/>
          <a:p>
            <a:pPr>
              <a:defRPr/>
            </a:pPr>
            <a:r>
              <a:rPr lang="es-CO" sz="2700" b="1" dirty="0" smtClean="0">
                <a:solidFill>
                  <a:schemeClr val="accent6">
                    <a:lumMod val="75000"/>
                  </a:schemeClr>
                </a:solidFill>
                <a:latin typeface="Arial" pitchFamily="34" charset="0"/>
                <a:ea typeface="+mj-ea"/>
                <a:cs typeface="Arial" pitchFamily="34" charset="0"/>
              </a:rPr>
              <a:t>DETALLE TECNICO - OPERACIÓN</a:t>
            </a:r>
            <a:endParaRPr lang="es-ES" sz="2700" b="1" dirty="0">
              <a:solidFill>
                <a:schemeClr val="accent6">
                  <a:lumMod val="75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val="2950546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CO" smtClean="0">
                <a:solidFill>
                  <a:prstClr val="black">
                    <a:tint val="75000"/>
                  </a:prstClr>
                </a:solidFill>
              </a:rPr>
              <a:t>FI-GQ-GCMU-004-015  V. 001-17-04-2013</a:t>
            </a:r>
            <a:endParaRPr lang="es-CO">
              <a:solidFill>
                <a:prstClr val="black">
                  <a:tint val="75000"/>
                </a:prstClr>
              </a:solidFill>
            </a:endParaRPr>
          </a:p>
        </p:txBody>
      </p:sp>
      <p:sp>
        <p:nvSpPr>
          <p:cNvPr id="5" name="1 Título"/>
          <p:cNvSpPr txBox="1">
            <a:spLocks/>
          </p:cNvSpPr>
          <p:nvPr/>
        </p:nvSpPr>
        <p:spPr>
          <a:xfrm>
            <a:off x="323528" y="548680"/>
            <a:ext cx="4104456" cy="648072"/>
          </a:xfrm>
          <a:prstGeom prst="rect">
            <a:avLst/>
          </a:prstGeom>
        </p:spPr>
        <p:txBody>
          <a:bodyPr/>
          <a:lstStyle/>
          <a:p>
            <a:pPr>
              <a:defRPr/>
            </a:pPr>
            <a:r>
              <a:rPr lang="es-CO" sz="2700" b="1" dirty="0" smtClean="0">
                <a:solidFill>
                  <a:schemeClr val="accent6">
                    <a:lumMod val="75000"/>
                  </a:schemeClr>
                </a:solidFill>
                <a:latin typeface="Arial" pitchFamily="34" charset="0"/>
                <a:ea typeface="+mj-ea"/>
                <a:cs typeface="Arial" pitchFamily="34" charset="0"/>
              </a:rPr>
              <a:t>PROCTORING</a:t>
            </a:r>
            <a:endParaRPr lang="es-ES" sz="2700" b="1" dirty="0">
              <a:solidFill>
                <a:schemeClr val="accent6">
                  <a:lumMod val="75000"/>
                </a:schemeClr>
              </a:solidFill>
              <a:latin typeface="Arial" pitchFamily="34" charset="0"/>
              <a:ea typeface="+mj-ea"/>
              <a:cs typeface="Arial" pitchFamily="34" charset="0"/>
            </a:endParaRPr>
          </a:p>
        </p:txBody>
      </p:sp>
      <p:sp>
        <p:nvSpPr>
          <p:cNvPr id="6" name="5 CuadroTexto"/>
          <p:cNvSpPr txBox="1"/>
          <p:nvPr/>
        </p:nvSpPr>
        <p:spPr>
          <a:xfrm>
            <a:off x="3203848" y="1556792"/>
            <a:ext cx="5472608" cy="2246769"/>
          </a:xfrm>
          <a:prstGeom prst="rect">
            <a:avLst/>
          </a:prstGeom>
          <a:noFill/>
        </p:spPr>
        <p:txBody>
          <a:bodyPr wrap="square" rtlCol="0">
            <a:spAutoFit/>
          </a:bodyPr>
          <a:lstStyle/>
          <a:p>
            <a:pPr algn="just"/>
            <a:r>
              <a:rPr lang="es-ES" sz="2000" dirty="0" smtClean="0"/>
              <a:t>Establece patrones de comportamiento integrados a la ubicación, frecuencia, tiempo de acceso y permanencia del estudiante a través de la dirección IP</a:t>
            </a:r>
            <a:r>
              <a:rPr lang="es-ES" sz="2000" dirty="0"/>
              <a:t>;</a:t>
            </a:r>
            <a:r>
              <a:rPr lang="es-ES" sz="2000" dirty="0" smtClean="0"/>
              <a:t> </a:t>
            </a:r>
            <a:r>
              <a:rPr lang="es-CO" sz="2000" dirty="0"/>
              <a:t>de tal forma que se revisa la constancia en el empleo de las </a:t>
            </a:r>
            <a:r>
              <a:rPr lang="es-CO" sz="2000" dirty="0" err="1"/>
              <a:t>IPs</a:t>
            </a:r>
            <a:r>
              <a:rPr lang="es-CO" sz="2000" dirty="0"/>
              <a:t> para determinar cual es el origen más común de conexión del </a:t>
            </a:r>
            <a:r>
              <a:rPr lang="es-CO" sz="2000" dirty="0" smtClean="0"/>
              <a:t>usuario.</a:t>
            </a:r>
            <a:endParaRPr lang="es-ES" sz="2000" dirty="0" smtClean="0"/>
          </a:p>
        </p:txBody>
      </p:sp>
      <p:grpSp>
        <p:nvGrpSpPr>
          <p:cNvPr id="3" name="2 Grupo"/>
          <p:cNvGrpSpPr/>
          <p:nvPr/>
        </p:nvGrpSpPr>
        <p:grpSpPr>
          <a:xfrm>
            <a:off x="203109" y="1556792"/>
            <a:ext cx="8689371" cy="4914478"/>
            <a:chOff x="203109" y="1556792"/>
            <a:chExt cx="8689371" cy="4914478"/>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09" y="4300135"/>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87" y="2935480"/>
              <a:ext cx="13049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509120"/>
              <a:ext cx="18478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Flecha derecha"/>
            <p:cNvSpPr/>
            <p:nvPr/>
          </p:nvSpPr>
          <p:spPr>
            <a:xfrm>
              <a:off x="2500747" y="5066506"/>
              <a:ext cx="593416" cy="30671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Rectángulo redondeado"/>
            <p:cNvSpPr/>
            <p:nvPr/>
          </p:nvSpPr>
          <p:spPr>
            <a:xfrm>
              <a:off x="7296281" y="4802034"/>
              <a:ext cx="1596199" cy="942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4" name="23 CuadroTexto"/>
            <p:cNvSpPr txBox="1"/>
            <p:nvPr/>
          </p:nvSpPr>
          <p:spPr>
            <a:xfrm>
              <a:off x="7266714" y="5406062"/>
              <a:ext cx="1625766" cy="323165"/>
            </a:xfrm>
            <a:prstGeom prst="rect">
              <a:avLst/>
            </a:prstGeom>
            <a:noFill/>
          </p:spPr>
          <p:txBody>
            <a:bodyPr wrap="none" rtlCol="0">
              <a:spAutoFit/>
            </a:bodyPr>
            <a:lstStyle/>
            <a:p>
              <a:r>
                <a:rPr lang="es-CO" sz="1500" b="1" i="1" dirty="0" err="1" smtClean="0">
                  <a:latin typeface="Bookman Old Style" pitchFamily="18" charset="0"/>
                </a:rPr>
                <a:t>Login</a:t>
              </a:r>
              <a:r>
                <a:rPr lang="es-CO" sz="1500" b="1" i="1" dirty="0" smtClean="0">
                  <a:latin typeface="Bookman Old Style" pitchFamily="18" charset="0"/>
                </a:rPr>
                <a:t> Campus</a:t>
              </a:r>
              <a:endParaRPr lang="es-CO" sz="1500" b="1" i="1" dirty="0">
                <a:latin typeface="Bookman Old Style" pitchFamily="18" charset="0"/>
              </a:endParaRPr>
            </a:p>
          </p:txBody>
        </p:sp>
        <p:pic>
          <p:nvPicPr>
            <p:cNvPr id="25" name="Picture 2" descr="Universidad Nacional Abierta y a Distancia"/>
            <p:cNvPicPr>
              <a:picLocks noChangeAspect="1" noChangeArrowheads="1"/>
            </p:cNvPicPr>
            <p:nvPr/>
          </p:nvPicPr>
          <p:blipFill rotWithShape="1">
            <a:blip r:embed="rId6">
              <a:extLst>
                <a:ext uri="{28A0092B-C50C-407E-A947-70E740481C1C}">
                  <a14:useLocalDpi xmlns:a14="http://schemas.microsoft.com/office/drawing/2010/main" val="0"/>
                </a:ext>
              </a:extLst>
            </a:blip>
            <a:srcRect l="3503" r="64878" b="22221"/>
            <a:stretch/>
          </p:blipFill>
          <p:spPr bwMode="auto">
            <a:xfrm>
              <a:off x="7554746" y="4869160"/>
              <a:ext cx="1054100" cy="592672"/>
            </a:xfrm>
            <a:prstGeom prst="rect">
              <a:avLst/>
            </a:prstGeom>
            <a:noFill/>
            <a:extLst>
              <a:ext uri="{909E8E84-426E-40DD-AFC4-6F175D3DCCD1}">
                <a14:hiddenFill xmlns:a14="http://schemas.microsoft.com/office/drawing/2010/main">
                  <a:solidFill>
                    <a:srgbClr val="FFFFFF"/>
                  </a:solidFill>
                </a14:hiddenFill>
              </a:ext>
            </a:extLst>
          </p:spPr>
        </p:pic>
        <p:sp>
          <p:nvSpPr>
            <p:cNvPr id="26" name="25 Flecha derecha"/>
            <p:cNvSpPr/>
            <p:nvPr/>
          </p:nvSpPr>
          <p:spPr>
            <a:xfrm>
              <a:off x="6588224" y="5085184"/>
              <a:ext cx="630330" cy="25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CuadroTexto"/>
            <p:cNvSpPr txBox="1"/>
            <p:nvPr/>
          </p:nvSpPr>
          <p:spPr>
            <a:xfrm>
              <a:off x="5267413" y="5665862"/>
              <a:ext cx="1320811" cy="276999"/>
            </a:xfrm>
            <a:prstGeom prst="rect">
              <a:avLst/>
            </a:prstGeom>
            <a:noFill/>
          </p:spPr>
          <p:txBody>
            <a:bodyPr wrap="none" rtlCol="0">
              <a:spAutoFit/>
            </a:bodyPr>
            <a:lstStyle/>
            <a:p>
              <a:r>
                <a:rPr lang="es-CO" sz="1200" dirty="0" smtClean="0"/>
                <a:t>www.unad.edu.co</a:t>
              </a:r>
              <a:endParaRPr lang="es-CO" sz="1200" dirty="0"/>
            </a:p>
          </p:txBody>
        </p:sp>
        <p:sp>
          <p:nvSpPr>
            <p:cNvPr id="28" name="27 CuadroTexto"/>
            <p:cNvSpPr txBox="1"/>
            <p:nvPr/>
          </p:nvSpPr>
          <p:spPr>
            <a:xfrm>
              <a:off x="6348811" y="4509120"/>
              <a:ext cx="1031501" cy="276999"/>
            </a:xfrm>
            <a:prstGeom prst="rect">
              <a:avLst/>
            </a:prstGeom>
            <a:noFill/>
          </p:spPr>
          <p:txBody>
            <a:bodyPr wrap="none" rtlCol="0">
              <a:spAutoFit/>
            </a:bodyPr>
            <a:lstStyle/>
            <a:p>
              <a:r>
                <a:rPr lang="es-CO" sz="1200" dirty="0" smtClean="0"/>
                <a:t>autenticación</a:t>
              </a:r>
              <a:endParaRPr lang="es-CO" sz="1200" dirty="0"/>
            </a:p>
          </p:txBody>
        </p:sp>
        <p:sp>
          <p:nvSpPr>
            <p:cNvPr id="30" name="29 Flecha derecha"/>
            <p:cNvSpPr/>
            <p:nvPr/>
          </p:nvSpPr>
          <p:spPr>
            <a:xfrm>
              <a:off x="4812691" y="5117352"/>
              <a:ext cx="479389" cy="22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05" y="1556792"/>
              <a:ext cx="24193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797152"/>
              <a:ext cx="1267763" cy="82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00967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CO" smtClean="0">
                <a:solidFill>
                  <a:prstClr val="black">
                    <a:tint val="75000"/>
                  </a:prstClr>
                </a:solidFill>
              </a:rPr>
              <a:t>FI-GQ-GCMU-004-015  V. 001-17-04-2013</a:t>
            </a:r>
            <a:endParaRPr lang="es-CO">
              <a:solidFill>
                <a:prstClr val="black">
                  <a:tint val="75000"/>
                </a:prstClr>
              </a:solidFill>
            </a:endParaRPr>
          </a:p>
        </p:txBody>
      </p:sp>
      <p:grpSp>
        <p:nvGrpSpPr>
          <p:cNvPr id="5" name="4 Grupo"/>
          <p:cNvGrpSpPr/>
          <p:nvPr/>
        </p:nvGrpSpPr>
        <p:grpSpPr>
          <a:xfrm>
            <a:off x="663175" y="2564905"/>
            <a:ext cx="7797257" cy="3594656"/>
            <a:chOff x="15103" y="2091192"/>
            <a:chExt cx="9085727" cy="4788446"/>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741" t="34927" r="23269" b="14949"/>
            <a:stretch/>
          </p:blipFill>
          <p:spPr bwMode="auto">
            <a:xfrm>
              <a:off x="15103" y="2113283"/>
              <a:ext cx="9085727" cy="474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8" t="23494" r="20683" b="62955"/>
            <a:stretch/>
          </p:blipFill>
          <p:spPr bwMode="auto">
            <a:xfrm>
              <a:off x="4844592" y="3242254"/>
              <a:ext cx="4004517" cy="197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derecha"/>
            <p:cNvSpPr/>
            <p:nvPr/>
          </p:nvSpPr>
          <p:spPr>
            <a:xfrm rot="5400000">
              <a:off x="6349884" y="2126027"/>
              <a:ext cx="773324" cy="7036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661295" y="4450763"/>
              <a:ext cx="11906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1715780" y="3789040"/>
              <a:ext cx="1008112" cy="158846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752" y="4316558"/>
              <a:ext cx="666755" cy="84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23 Grupo"/>
          <p:cNvGrpSpPr/>
          <p:nvPr/>
        </p:nvGrpSpPr>
        <p:grpSpPr>
          <a:xfrm>
            <a:off x="707165" y="139680"/>
            <a:ext cx="7393227" cy="3073296"/>
            <a:chOff x="203109" y="620688"/>
            <a:chExt cx="8689371" cy="3535790"/>
          </a:xfrm>
        </p:grpSpPr>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109" y="1985343"/>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787" y="620688"/>
              <a:ext cx="13049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2194328"/>
              <a:ext cx="18478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Flecha derecha"/>
            <p:cNvSpPr/>
            <p:nvPr/>
          </p:nvSpPr>
          <p:spPr>
            <a:xfrm>
              <a:off x="2500747" y="2751714"/>
              <a:ext cx="593416" cy="30671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redondeado"/>
            <p:cNvSpPr/>
            <p:nvPr/>
          </p:nvSpPr>
          <p:spPr>
            <a:xfrm>
              <a:off x="7296281" y="2487242"/>
              <a:ext cx="1596199" cy="942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7" name="16 CuadroTexto"/>
            <p:cNvSpPr txBox="1"/>
            <p:nvPr/>
          </p:nvSpPr>
          <p:spPr>
            <a:xfrm>
              <a:off x="7266714" y="3091270"/>
              <a:ext cx="1625766" cy="323165"/>
            </a:xfrm>
            <a:prstGeom prst="rect">
              <a:avLst/>
            </a:prstGeom>
            <a:noFill/>
          </p:spPr>
          <p:txBody>
            <a:bodyPr wrap="none" rtlCol="0">
              <a:spAutoFit/>
            </a:bodyPr>
            <a:lstStyle/>
            <a:p>
              <a:r>
                <a:rPr lang="es-CO" sz="1500" b="1" i="1" dirty="0" err="1" smtClean="0">
                  <a:latin typeface="Bookman Old Style" pitchFamily="18" charset="0"/>
                </a:rPr>
                <a:t>Login</a:t>
              </a:r>
              <a:r>
                <a:rPr lang="es-CO" sz="1500" b="1" i="1" dirty="0" smtClean="0">
                  <a:latin typeface="Bookman Old Style" pitchFamily="18" charset="0"/>
                </a:rPr>
                <a:t> Campus</a:t>
              </a:r>
              <a:endParaRPr lang="es-CO" sz="1500" b="1" i="1" dirty="0">
                <a:latin typeface="Bookman Old Style" pitchFamily="18" charset="0"/>
              </a:endParaRPr>
            </a:p>
          </p:txBody>
        </p:sp>
        <p:pic>
          <p:nvPicPr>
            <p:cNvPr id="18" name="Picture 2" descr="Universidad Nacional Abierta y a Distancia"/>
            <p:cNvPicPr>
              <a:picLocks noChangeAspect="1" noChangeArrowheads="1"/>
            </p:cNvPicPr>
            <p:nvPr/>
          </p:nvPicPr>
          <p:blipFill rotWithShape="1">
            <a:blip r:embed="rId10">
              <a:extLst>
                <a:ext uri="{28A0092B-C50C-407E-A947-70E740481C1C}">
                  <a14:useLocalDpi xmlns:a14="http://schemas.microsoft.com/office/drawing/2010/main" val="0"/>
                </a:ext>
              </a:extLst>
            </a:blip>
            <a:srcRect l="3503" r="64878" b="22221"/>
            <a:stretch/>
          </p:blipFill>
          <p:spPr bwMode="auto">
            <a:xfrm>
              <a:off x="7554746" y="2554368"/>
              <a:ext cx="1054100" cy="592672"/>
            </a:xfrm>
            <a:prstGeom prst="rect">
              <a:avLst/>
            </a:prstGeom>
            <a:noFill/>
            <a:extLst>
              <a:ext uri="{909E8E84-426E-40DD-AFC4-6F175D3DCCD1}">
                <a14:hiddenFill xmlns:a14="http://schemas.microsoft.com/office/drawing/2010/main">
                  <a:solidFill>
                    <a:srgbClr val="FFFFFF"/>
                  </a:solidFill>
                </a14:hiddenFill>
              </a:ext>
            </a:extLst>
          </p:spPr>
        </p:pic>
        <p:sp>
          <p:nvSpPr>
            <p:cNvPr id="19" name="18 Flecha derecha"/>
            <p:cNvSpPr/>
            <p:nvPr/>
          </p:nvSpPr>
          <p:spPr>
            <a:xfrm>
              <a:off x="6588224" y="2770392"/>
              <a:ext cx="630330" cy="25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CuadroTexto"/>
            <p:cNvSpPr txBox="1"/>
            <p:nvPr/>
          </p:nvSpPr>
          <p:spPr>
            <a:xfrm>
              <a:off x="5160576" y="2168214"/>
              <a:ext cx="1320811" cy="277000"/>
            </a:xfrm>
            <a:prstGeom prst="rect">
              <a:avLst/>
            </a:prstGeom>
            <a:noFill/>
          </p:spPr>
          <p:txBody>
            <a:bodyPr wrap="none" rtlCol="0">
              <a:spAutoFit/>
            </a:bodyPr>
            <a:lstStyle/>
            <a:p>
              <a:r>
                <a:rPr lang="es-CO" sz="1200" dirty="0" smtClean="0"/>
                <a:t>www.unad.edu.co</a:t>
              </a:r>
              <a:endParaRPr lang="es-CO" sz="1200" dirty="0"/>
            </a:p>
          </p:txBody>
        </p:sp>
        <p:sp>
          <p:nvSpPr>
            <p:cNvPr id="21" name="20 CuadroTexto"/>
            <p:cNvSpPr txBox="1"/>
            <p:nvPr/>
          </p:nvSpPr>
          <p:spPr>
            <a:xfrm>
              <a:off x="6760762" y="2002525"/>
              <a:ext cx="1031501" cy="277000"/>
            </a:xfrm>
            <a:prstGeom prst="rect">
              <a:avLst/>
            </a:prstGeom>
            <a:noFill/>
          </p:spPr>
          <p:txBody>
            <a:bodyPr wrap="none" rtlCol="0">
              <a:spAutoFit/>
            </a:bodyPr>
            <a:lstStyle/>
            <a:p>
              <a:r>
                <a:rPr lang="es-CO" sz="1200" dirty="0" smtClean="0"/>
                <a:t>autenticación</a:t>
              </a:r>
              <a:endParaRPr lang="es-CO" sz="1200" dirty="0"/>
            </a:p>
          </p:txBody>
        </p:sp>
        <p:pic>
          <p:nvPicPr>
            <p:cNvPr id="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4915" y="2540910"/>
              <a:ext cx="1156472" cy="77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Flecha derecha"/>
            <p:cNvSpPr/>
            <p:nvPr/>
          </p:nvSpPr>
          <p:spPr>
            <a:xfrm>
              <a:off x="4812691" y="2802560"/>
              <a:ext cx="479389" cy="22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2826881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82" y="279128"/>
            <a:ext cx="2554336" cy="6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ttps://encrypted-tbn0.google.com/images?q=tbn:ANd9GcTE3DGLxnwoWKoErxDBIYZCxMYAl4kpFOVmk_W1UyA8pKN-Pqk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8" y="839564"/>
            <a:ext cx="1098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https://encrypted-tbn3.google.com/images?q=tbn:ANd9GcTeE64xWaYSr4K5_cqn57bpPQ2RHqKc-eRtcZXQ14iFdWea08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48" y="1641512"/>
            <a:ext cx="1594425" cy="11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ttps://encrypted-tbn1.google.com/images?q=tbn:ANd9GcRTDKzS-2att5cY0aBm1GGmkKPKNuh-AieZJcLQR04MnK2b1az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028" y="942033"/>
            <a:ext cx="1744120" cy="91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moodle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96847">
            <a:off x="1526152" y="2240830"/>
            <a:ext cx="2888282" cy="664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804248" y="1196752"/>
            <a:ext cx="2286000" cy="1477328"/>
          </a:xfrm>
          <a:prstGeom prst="rect">
            <a:avLst/>
          </a:prstGeom>
        </p:spPr>
        <p:txBody>
          <a:bodyPr wrap="square">
            <a:spAutoFit/>
          </a:bodyPr>
          <a:lstStyle/>
          <a:p>
            <a:r>
              <a:rPr lang="en-US" b="1" dirty="0"/>
              <a:t>Moodle </a:t>
            </a:r>
            <a:r>
              <a:rPr lang="en-US" b="1" dirty="0" smtClean="0"/>
              <a:t>2.X</a:t>
            </a:r>
            <a:r>
              <a:rPr lang="en-US" dirty="0"/>
              <a:t/>
            </a:r>
            <a:br>
              <a:rPr lang="en-US" dirty="0"/>
            </a:br>
            <a:r>
              <a:rPr lang="en-US" dirty="0" smtClean="0"/>
              <a:t>MOODLE_2X</a:t>
            </a:r>
            <a:r>
              <a:rPr lang="en-US" dirty="0"/>
              <a:t/>
            </a:r>
            <a:br>
              <a:rPr lang="en-US" dirty="0"/>
            </a:br>
            <a:r>
              <a:rPr lang="en-US" dirty="0"/>
              <a:t/>
            </a:r>
            <a:br>
              <a:rPr lang="en-US" dirty="0"/>
            </a:br>
            <a:r>
              <a:rPr lang="en-US" dirty="0" smtClean="0"/>
              <a:t>12 May </a:t>
            </a:r>
            <a:r>
              <a:rPr lang="en-US" dirty="0"/>
              <a:t>2014</a:t>
            </a:r>
            <a:br>
              <a:rPr lang="en-US" dirty="0"/>
            </a:br>
            <a:r>
              <a:rPr lang="en-US" dirty="0" smtClean="0"/>
              <a:t>23 </a:t>
            </a:r>
            <a:r>
              <a:rPr lang="en-US" dirty="0"/>
              <a:t>days 20 hours ago</a:t>
            </a:r>
          </a:p>
        </p:txBody>
      </p:sp>
      <p:sp>
        <p:nvSpPr>
          <p:cNvPr id="18" name="Rectángulo 17"/>
          <p:cNvSpPr/>
          <p:nvPr/>
        </p:nvSpPr>
        <p:spPr>
          <a:xfrm>
            <a:off x="3347864" y="3319824"/>
            <a:ext cx="1997968" cy="1477328"/>
          </a:xfrm>
          <a:prstGeom prst="rect">
            <a:avLst/>
          </a:prstGeom>
        </p:spPr>
        <p:txBody>
          <a:bodyPr wrap="square">
            <a:spAutoFit/>
          </a:bodyPr>
          <a:lstStyle/>
          <a:p>
            <a:r>
              <a:rPr lang="en-US" b="1" dirty="0"/>
              <a:t>Moodle 1.9.19</a:t>
            </a:r>
            <a:r>
              <a:rPr lang="en-US" dirty="0"/>
              <a:t/>
            </a:r>
            <a:br>
              <a:rPr lang="en-US" dirty="0"/>
            </a:br>
            <a:r>
              <a:rPr lang="en-US" dirty="0">
                <a:hlinkClick r:id="rId7" tooltip="cvs/git tag"/>
              </a:rPr>
              <a:t>MOODLE_1919</a:t>
            </a:r>
            <a:r>
              <a:rPr lang="en-US" dirty="0"/>
              <a:t/>
            </a:r>
            <a:br>
              <a:rPr lang="en-US" dirty="0"/>
            </a:br>
            <a:r>
              <a:rPr lang="en-US" dirty="0"/>
              <a:t/>
            </a:r>
            <a:br>
              <a:rPr lang="en-US" dirty="0"/>
            </a:br>
            <a:r>
              <a:rPr lang="en-US" dirty="0"/>
              <a:t>9th July 2012</a:t>
            </a:r>
            <a:br>
              <a:rPr lang="en-US" dirty="0"/>
            </a:br>
            <a:r>
              <a:rPr lang="en-US" dirty="0"/>
              <a:t>364 days ago</a:t>
            </a:r>
          </a:p>
        </p:txBody>
      </p:sp>
      <p:sp>
        <p:nvSpPr>
          <p:cNvPr id="19" name="Rectángulo 18"/>
          <p:cNvSpPr/>
          <p:nvPr/>
        </p:nvSpPr>
        <p:spPr>
          <a:xfrm>
            <a:off x="1547664" y="4183920"/>
            <a:ext cx="2286000" cy="1477328"/>
          </a:xfrm>
          <a:prstGeom prst="rect">
            <a:avLst/>
          </a:prstGeom>
        </p:spPr>
        <p:txBody>
          <a:bodyPr wrap="square">
            <a:spAutoFit/>
          </a:bodyPr>
          <a:lstStyle/>
          <a:p>
            <a:r>
              <a:rPr lang="en-US" b="1" dirty="0"/>
              <a:t>Moodle 1.8.14</a:t>
            </a:r>
            <a:r>
              <a:rPr lang="en-US" dirty="0"/>
              <a:t/>
            </a:r>
            <a:br>
              <a:rPr lang="en-US" dirty="0"/>
            </a:br>
            <a:r>
              <a:rPr lang="en-US" dirty="0">
                <a:hlinkClick r:id="rId8" tooltip="cvs/git tag"/>
              </a:rPr>
              <a:t>MOODLE_1814</a:t>
            </a:r>
            <a:r>
              <a:rPr lang="en-US" dirty="0"/>
              <a:t/>
            </a:r>
            <a:br>
              <a:rPr lang="en-US" dirty="0"/>
            </a:br>
            <a:r>
              <a:rPr lang="en-US" dirty="0"/>
              <a:t/>
            </a:r>
            <a:br>
              <a:rPr lang="en-US" dirty="0"/>
            </a:br>
            <a:r>
              <a:rPr lang="en-US" dirty="0"/>
              <a:t>3rd December 2010</a:t>
            </a:r>
            <a:br>
              <a:rPr lang="en-US" dirty="0"/>
            </a:br>
            <a:r>
              <a:rPr lang="en-US" dirty="0"/>
              <a:t>2 years 214 days ago</a:t>
            </a:r>
          </a:p>
        </p:txBody>
      </p:sp>
      <p:sp>
        <p:nvSpPr>
          <p:cNvPr id="20" name="Rectángulo 19"/>
          <p:cNvSpPr/>
          <p:nvPr/>
        </p:nvSpPr>
        <p:spPr>
          <a:xfrm>
            <a:off x="2232248" y="5807005"/>
            <a:ext cx="4572000" cy="646331"/>
          </a:xfrm>
          <a:prstGeom prst="rect">
            <a:avLst/>
          </a:prstGeom>
        </p:spPr>
        <p:txBody>
          <a:bodyPr>
            <a:spAutoFit/>
          </a:bodyPr>
          <a:lstStyle/>
          <a:p>
            <a:r>
              <a:rPr lang="en-US" dirty="0"/>
              <a:t>Requires: PHP 4.3.0, MySQL 4.1.16 or </a:t>
            </a:r>
            <a:r>
              <a:rPr lang="en-US" dirty="0" err="1"/>
              <a:t>Postgres</a:t>
            </a:r>
            <a:r>
              <a:rPr lang="en-US" dirty="0"/>
              <a:t> 8.0 or MSSQL 9.0 or Oracle 9.0</a:t>
            </a:r>
            <a:endParaRPr lang="es-ES" dirty="0"/>
          </a:p>
        </p:txBody>
      </p:sp>
      <p:sp>
        <p:nvSpPr>
          <p:cNvPr id="21" name="Rectángulo 20"/>
          <p:cNvSpPr/>
          <p:nvPr/>
        </p:nvSpPr>
        <p:spPr>
          <a:xfrm>
            <a:off x="-36512" y="4976008"/>
            <a:ext cx="2446600" cy="1477328"/>
          </a:xfrm>
          <a:prstGeom prst="rect">
            <a:avLst/>
          </a:prstGeom>
        </p:spPr>
        <p:txBody>
          <a:bodyPr wrap="square">
            <a:spAutoFit/>
          </a:bodyPr>
          <a:lstStyle/>
          <a:p>
            <a:r>
              <a:rPr lang="en-US" b="1" dirty="0"/>
              <a:t>Moodle 1.7.7</a:t>
            </a:r>
            <a:r>
              <a:rPr lang="en-US" dirty="0"/>
              <a:t/>
            </a:r>
            <a:br>
              <a:rPr lang="en-US" dirty="0"/>
            </a:br>
            <a:r>
              <a:rPr lang="en-US" dirty="0">
                <a:hlinkClick r:id="rId9" tooltip="cvs/git tag"/>
              </a:rPr>
              <a:t>MOODLE_177</a:t>
            </a:r>
            <a:r>
              <a:rPr lang="en-US" dirty="0"/>
              <a:t/>
            </a:r>
            <a:br>
              <a:rPr lang="en-US" dirty="0"/>
            </a:br>
            <a:r>
              <a:rPr lang="en-US" dirty="0"/>
              <a:t/>
            </a:r>
            <a:br>
              <a:rPr lang="en-US" dirty="0"/>
            </a:br>
            <a:r>
              <a:rPr lang="en-US" dirty="0"/>
              <a:t>28th January 2009</a:t>
            </a:r>
            <a:br>
              <a:rPr lang="en-US" dirty="0"/>
            </a:br>
            <a:r>
              <a:rPr lang="en-US" dirty="0"/>
              <a:t>363 days 23 hours ago</a:t>
            </a:r>
          </a:p>
        </p:txBody>
      </p:sp>
      <p:sp>
        <p:nvSpPr>
          <p:cNvPr id="22" name="Rectángulo 21"/>
          <p:cNvSpPr/>
          <p:nvPr/>
        </p:nvSpPr>
        <p:spPr>
          <a:xfrm>
            <a:off x="3779912" y="5014917"/>
            <a:ext cx="4572000" cy="646331"/>
          </a:xfrm>
          <a:prstGeom prst="rect">
            <a:avLst/>
          </a:prstGeom>
        </p:spPr>
        <p:txBody>
          <a:bodyPr>
            <a:spAutoFit/>
          </a:bodyPr>
          <a:lstStyle/>
          <a:p>
            <a:r>
              <a:rPr lang="en-US" dirty="0"/>
              <a:t>Requires: PHP 4.3.0, MySQL 4.1.16 or </a:t>
            </a:r>
            <a:r>
              <a:rPr lang="en-US" dirty="0" err="1"/>
              <a:t>Postgres</a:t>
            </a:r>
            <a:r>
              <a:rPr lang="en-US" dirty="0"/>
              <a:t> 8.0 or MSSQL 9.0 or Oracle 9.0</a:t>
            </a:r>
            <a:endParaRPr lang="es-ES" dirty="0"/>
          </a:p>
        </p:txBody>
      </p:sp>
      <p:sp>
        <p:nvSpPr>
          <p:cNvPr id="23" name="Rectángulo 22"/>
          <p:cNvSpPr/>
          <p:nvPr/>
        </p:nvSpPr>
        <p:spPr>
          <a:xfrm>
            <a:off x="4932040" y="4150821"/>
            <a:ext cx="4572000" cy="646331"/>
          </a:xfrm>
          <a:prstGeom prst="rect">
            <a:avLst/>
          </a:prstGeom>
        </p:spPr>
        <p:txBody>
          <a:bodyPr>
            <a:spAutoFit/>
          </a:bodyPr>
          <a:lstStyle/>
          <a:p>
            <a:r>
              <a:rPr lang="en-US" dirty="0"/>
              <a:t>Requires: PHP 4.3.0, MySQL 4.1.16 or </a:t>
            </a:r>
            <a:endParaRPr lang="en-US" dirty="0" smtClean="0"/>
          </a:p>
          <a:p>
            <a:r>
              <a:rPr lang="en-US" dirty="0" err="1" smtClean="0"/>
              <a:t>Postgres</a:t>
            </a:r>
            <a:r>
              <a:rPr lang="en-US" dirty="0" smtClean="0"/>
              <a:t> </a:t>
            </a:r>
            <a:r>
              <a:rPr lang="en-US" dirty="0"/>
              <a:t>8.0 or MSSQL 9.0 or Oracle 9.0</a:t>
            </a:r>
            <a:endParaRPr lang="es-ES" dirty="0"/>
          </a:p>
        </p:txBody>
      </p:sp>
      <p:sp>
        <p:nvSpPr>
          <p:cNvPr id="24" name="Rectángulo 23"/>
          <p:cNvSpPr/>
          <p:nvPr/>
        </p:nvSpPr>
        <p:spPr>
          <a:xfrm>
            <a:off x="4932040" y="1700808"/>
            <a:ext cx="1925960" cy="1477328"/>
          </a:xfrm>
          <a:prstGeom prst="rect">
            <a:avLst/>
          </a:prstGeom>
        </p:spPr>
        <p:txBody>
          <a:bodyPr wrap="square">
            <a:spAutoFit/>
          </a:bodyPr>
          <a:lstStyle/>
          <a:p>
            <a:r>
              <a:rPr lang="en-US" b="1" dirty="0"/>
              <a:t>Moodle 2.0.10</a:t>
            </a:r>
            <a:r>
              <a:rPr lang="en-US" dirty="0"/>
              <a:t/>
            </a:r>
            <a:br>
              <a:rPr lang="en-US" dirty="0"/>
            </a:br>
            <a:r>
              <a:rPr lang="en-US" dirty="0">
                <a:hlinkClick r:id="rId10" tooltip="cvs/git tag"/>
              </a:rPr>
              <a:t>MOODLE_2010</a:t>
            </a:r>
            <a:r>
              <a:rPr lang="en-US" dirty="0"/>
              <a:t/>
            </a:r>
            <a:br>
              <a:rPr lang="en-US" dirty="0"/>
            </a:br>
            <a:r>
              <a:rPr lang="en-US" dirty="0"/>
              <a:t/>
            </a:r>
            <a:br>
              <a:rPr lang="en-US" dirty="0"/>
            </a:br>
            <a:r>
              <a:rPr lang="en-US" dirty="0"/>
              <a:t>9th July 2012</a:t>
            </a:r>
            <a:br>
              <a:rPr lang="en-US" dirty="0"/>
            </a:br>
            <a:r>
              <a:rPr lang="en-US" dirty="0"/>
              <a:t>364 days ago</a:t>
            </a:r>
          </a:p>
        </p:txBody>
      </p:sp>
      <p:sp>
        <p:nvSpPr>
          <p:cNvPr id="25" name="Rectángulo 24"/>
          <p:cNvSpPr/>
          <p:nvPr/>
        </p:nvSpPr>
        <p:spPr>
          <a:xfrm>
            <a:off x="6534472" y="2708920"/>
            <a:ext cx="2646040" cy="1477328"/>
          </a:xfrm>
          <a:prstGeom prst="rect">
            <a:avLst/>
          </a:prstGeom>
        </p:spPr>
        <p:txBody>
          <a:bodyPr wrap="square">
            <a:spAutoFit/>
          </a:bodyPr>
          <a:lstStyle/>
          <a:p>
            <a:r>
              <a:rPr lang="en-US" dirty="0"/>
              <a:t>Requires: PHP </a:t>
            </a:r>
            <a:r>
              <a:rPr lang="en-US" dirty="0" smtClean="0"/>
              <a:t>5.4.4, </a:t>
            </a:r>
          </a:p>
          <a:p>
            <a:r>
              <a:rPr lang="en-US" dirty="0" smtClean="0"/>
              <a:t>MySQL 5.5.31 </a:t>
            </a:r>
            <a:r>
              <a:rPr lang="en-US" dirty="0"/>
              <a:t>or </a:t>
            </a:r>
            <a:endParaRPr lang="en-US" dirty="0" smtClean="0"/>
          </a:p>
          <a:p>
            <a:r>
              <a:rPr lang="en-US" dirty="0" err="1" smtClean="0"/>
              <a:t>Postgres</a:t>
            </a:r>
            <a:r>
              <a:rPr lang="en-US" dirty="0" smtClean="0"/>
              <a:t> </a:t>
            </a:r>
            <a:r>
              <a:rPr lang="en-US" dirty="0"/>
              <a:t>8.3 or </a:t>
            </a:r>
            <a:endParaRPr lang="en-US" dirty="0" smtClean="0"/>
          </a:p>
          <a:p>
            <a:r>
              <a:rPr lang="en-US" dirty="0" smtClean="0"/>
              <a:t>MSSQL </a:t>
            </a:r>
            <a:r>
              <a:rPr lang="en-US" dirty="0"/>
              <a:t>2005 or Oracle 10.2</a:t>
            </a:r>
            <a:endParaRPr lang="es-ES" dirty="0"/>
          </a:p>
        </p:txBody>
      </p:sp>
      <p:sp>
        <p:nvSpPr>
          <p:cNvPr id="17" name="1 Título"/>
          <p:cNvSpPr txBox="1">
            <a:spLocks/>
          </p:cNvSpPr>
          <p:nvPr/>
        </p:nvSpPr>
        <p:spPr>
          <a:xfrm rot="20604669">
            <a:off x="4619934" y="5675744"/>
            <a:ext cx="4578802" cy="539862"/>
          </a:xfrm>
          <a:prstGeom prst="rect">
            <a:avLst/>
          </a:prstGeom>
        </p:spPr>
        <p:txBody>
          <a:bodyPr/>
          <a:lstStyle/>
          <a:p>
            <a:pPr>
              <a:defRPr/>
            </a:pPr>
            <a:r>
              <a:rPr lang="es-CO" sz="3200" b="1" dirty="0" smtClean="0">
                <a:solidFill>
                  <a:schemeClr val="accent6">
                    <a:lumMod val="75000"/>
                  </a:schemeClr>
                </a:solidFill>
                <a:ea typeface="+mj-ea"/>
              </a:rPr>
              <a:t>Actualizaciones y Mejoras</a:t>
            </a:r>
            <a:endParaRPr lang="es-ES" sz="3200" b="1" dirty="0">
              <a:solidFill>
                <a:schemeClr val="accent6">
                  <a:lumMod val="75000"/>
                </a:schemeClr>
              </a:solidFill>
              <a:ea typeface="+mj-ea"/>
            </a:endParaRPr>
          </a:p>
        </p:txBody>
      </p:sp>
    </p:spTree>
    <p:extLst>
      <p:ext uri="{BB962C8B-B14F-4D97-AF65-F5344CB8AC3E}">
        <p14:creationId xmlns:p14="http://schemas.microsoft.com/office/powerpoint/2010/main" val="874485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CO" smtClean="0"/>
              <a:t>FI-GQ-GCMU-004-015  V. 001-17-04-2013</a:t>
            </a:r>
            <a:endParaRPr lang="es-CO"/>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22" t="10620" r="40184" b="7624"/>
          <a:stretch/>
        </p:blipFill>
        <p:spPr bwMode="auto">
          <a:xfrm>
            <a:off x="1979712" y="1268760"/>
            <a:ext cx="5812120" cy="452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37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TotalTime>
  <Words>742</Words>
  <Application>Microsoft Office PowerPoint</Application>
  <PresentationFormat>Presentación en pantalla (4:3)</PresentationFormat>
  <Paragraphs>87</Paragraphs>
  <Slides>20</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Bookman Old Style</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Katherine Viviana Gaitan Naranjo</dc:creator>
  <cp:lastModifiedBy>Andres Ernesto Salinas Duarte</cp:lastModifiedBy>
  <cp:revision>74</cp:revision>
  <dcterms:created xsi:type="dcterms:W3CDTF">2013-04-16T14:03:18Z</dcterms:created>
  <dcterms:modified xsi:type="dcterms:W3CDTF">2014-06-09T13:16:04Z</dcterms:modified>
</cp:coreProperties>
</file>