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27" r:id="rId3"/>
    <p:sldId id="331" r:id="rId4"/>
    <p:sldId id="344" r:id="rId5"/>
    <p:sldId id="345" r:id="rId6"/>
    <p:sldId id="337" r:id="rId7"/>
    <p:sldId id="346" r:id="rId8"/>
    <p:sldId id="347" r:id="rId9"/>
    <p:sldId id="348" r:id="rId10"/>
    <p:sldId id="342" r:id="rId11"/>
    <p:sldId id="349" r:id="rId12"/>
    <p:sldId id="350" r:id="rId13"/>
    <p:sldId id="351" r:id="rId14"/>
    <p:sldId id="352" r:id="rId15"/>
    <p:sldId id="330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8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04347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66463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9689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4247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42188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6112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5511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18889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76926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10454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82576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6C0A-65A9-45F0-891F-F22AB899990C}" type="datetimeFigureOut">
              <a:rPr lang="es-CO" smtClean="0"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F6AB-5B65-4F75-885F-ABA7946CBB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7720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3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3 Imagen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377157" y="2924944"/>
            <a:ext cx="611981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ts val="1200"/>
              </a:spcBef>
              <a:defRPr/>
            </a:pPr>
            <a:r>
              <a:rPr lang="es-CO" sz="2000" dirty="0" smtClean="0">
                <a:solidFill>
                  <a:srgbClr val="C2780A"/>
                </a:solidFill>
                <a:latin typeface="+mj-lt"/>
              </a:rPr>
              <a:t>Ejercicio de socialización</a:t>
            </a:r>
            <a:endParaRPr lang="es-CO" sz="2000" dirty="0">
              <a:solidFill>
                <a:srgbClr val="C2780A"/>
              </a:solidFill>
              <a:latin typeface="+mj-lt"/>
            </a:endParaRPr>
          </a:p>
          <a:p>
            <a:pPr algn="ctr">
              <a:defRPr/>
            </a:pPr>
            <a:endParaRPr lang="es-CO" sz="2000" dirty="0" smtClean="0"/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Martha Lucía Duque Ramírez</a:t>
            </a:r>
          </a:p>
          <a:p>
            <a:pPr algn="ctr"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GASA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187450" y="4508500"/>
            <a:ext cx="2232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Junio 2014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Cali </a:t>
            </a:r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 </a:t>
            </a: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Colombia</a:t>
            </a:r>
          </a:p>
        </p:txBody>
      </p:sp>
      <p:sp>
        <p:nvSpPr>
          <p:cNvPr id="3077" name="4 Rectángulo"/>
          <p:cNvSpPr>
            <a:spLocks noChangeArrowheads="1"/>
          </p:cNvSpPr>
          <p:nvPr/>
        </p:nvSpPr>
        <p:spPr bwMode="auto">
          <a:xfrm>
            <a:off x="376496" y="3329236"/>
            <a:ext cx="8121134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ts val="1200"/>
              </a:spcBef>
            </a:pPr>
            <a:r>
              <a:rPr lang="es-CO" sz="4800" b="1" dirty="0">
                <a:solidFill>
                  <a:srgbClr val="C2780A"/>
                </a:solidFill>
              </a:rPr>
              <a:t>ACREDITACIÓN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675911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3" y="-2654"/>
            <a:ext cx="17361313" cy="686065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9901" y="3725155"/>
            <a:ext cx="8884099" cy="313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700"/>
              </a:lnSpc>
            </a:pPr>
            <a:r>
              <a:rPr lang="es-CO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INVESTIGACIÓN, </a:t>
            </a:r>
            <a:endParaRPr lang="es-CO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7700"/>
              </a:lnSpc>
            </a:pPr>
            <a:r>
              <a:rPr lang="es-CO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INNOVACIÓN </a:t>
            </a:r>
            <a:r>
              <a:rPr lang="es-CO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endParaRPr lang="es-CO" sz="9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ts val="7700"/>
              </a:lnSpc>
            </a:pPr>
            <a:r>
              <a:rPr lang="es-CO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IMPACTO</a:t>
            </a:r>
            <a:r>
              <a:rPr lang="es-CO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6213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339752" y="1268760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441017" y="5015806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4241418" y="3807197"/>
            <a:ext cx="9861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INVESTIGACIÓN, INNOVACIÓN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1854109"/>
            <a:ext cx="4572000" cy="3257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Existe un sistema de investigación institucional que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recoge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las necesidades del contexto </a:t>
            </a:r>
            <a:endParaRPr lang="es-CO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lnSpc>
                <a:spcPts val="3500"/>
              </a:lnSpc>
            </a:pP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nivel local y regional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61" y="3204563"/>
            <a:ext cx="2947647" cy="362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84" b="68422"/>
          <a:stretch>
            <a:fillRect/>
          </a:stretch>
        </p:blipFill>
        <p:spPr bwMode="auto">
          <a:xfrm>
            <a:off x="6607573" y="2968418"/>
            <a:ext cx="448195" cy="10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8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339752" y="1268760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868144" y="4961890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4241418" y="3807197"/>
            <a:ext cx="9861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INVESTIGACIÓN, INNOVACIÓN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1854109"/>
            <a:ext cx="4572000" cy="3234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Cuál cree usted son las innovaciones sociales y culturales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que ha desarrollado el ejercicio de la investigación en la Universidad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70" y="5249218"/>
            <a:ext cx="1660376" cy="141886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320" y="5410949"/>
            <a:ext cx="1493926" cy="13435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722" y="5280548"/>
            <a:ext cx="2041333" cy="14128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88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630" y="-12576"/>
            <a:ext cx="1006863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127570" y="5355793"/>
            <a:ext cx="94693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000" b="1" dirty="0" smtClean="0">
                <a:solidFill>
                  <a:schemeClr val="bg1"/>
                </a:solidFill>
              </a:rPr>
              <a:t>INTERNACIONALIZACIÓN</a:t>
            </a:r>
            <a:endParaRPr lang="es-CO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748" y="2968898"/>
            <a:ext cx="9144000" cy="127922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411760" y="1631191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921727" y="4482435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4241418" y="3807197"/>
            <a:ext cx="98613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INVESTIGACIÓN, INNOVACIÓN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55776" y="2249124"/>
            <a:ext cx="4572000" cy="2359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Conoce los mecanismos para el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desarrollo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del  proceso de internacionalización en la UNAD</a:t>
            </a:r>
          </a:p>
        </p:txBody>
      </p:sp>
      <p:pic>
        <p:nvPicPr>
          <p:cNvPr id="9" name="Imagen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41976"/>
          <a:stretch/>
        </p:blipFill>
        <p:spPr>
          <a:xfrm>
            <a:off x="6945260" y="808183"/>
            <a:ext cx="1994545" cy="1723511"/>
          </a:xfrm>
          <a:prstGeom prst="rect">
            <a:avLst/>
          </a:prstGeom>
        </p:spPr>
      </p:pic>
      <p:pic>
        <p:nvPicPr>
          <p:cNvPr id="10" name="Imagen 9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t="41277"/>
          <a:stretch/>
        </p:blipFill>
        <p:spPr>
          <a:xfrm>
            <a:off x="6973875" y="2642549"/>
            <a:ext cx="2000682" cy="1744279"/>
          </a:xfrm>
          <a:prstGeom prst="rect">
            <a:avLst/>
          </a:prstGeom>
        </p:spPr>
      </p:pic>
      <p:pic>
        <p:nvPicPr>
          <p:cNvPr id="11" name="Imagen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/>
          <a:srcRect t="41558"/>
          <a:stretch/>
        </p:blipFill>
        <p:spPr>
          <a:xfrm>
            <a:off x="6973875" y="4482435"/>
            <a:ext cx="2000682" cy="173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13 Imagen" descr="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1042988" y="3171825"/>
            <a:ext cx="6697662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Responsable del Aseguramiento de la Calidad Académica</a:t>
            </a:r>
          </a:p>
          <a:p>
            <a:pPr algn="ctr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Grupo de Asesoría y Seguimiento a la Acreditación </a:t>
            </a:r>
          </a:p>
          <a:p>
            <a:pPr algn="ctr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GASA –</a:t>
            </a: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es-C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MARTHA LUCÍA DUQUE RAMIREZ </a:t>
            </a:r>
          </a:p>
          <a:p>
            <a:pPr algn="ctr">
              <a:defRPr/>
            </a:pPr>
            <a:r>
              <a:rPr lang="es-CO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Asesora de Rectoría </a:t>
            </a: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33813" y="2636838"/>
            <a:ext cx="13144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GRACIAS.</a:t>
            </a:r>
          </a:p>
        </p:txBody>
      </p:sp>
    </p:spTree>
    <p:extLst>
      <p:ext uri="{BB962C8B-B14F-4D97-AF65-F5344CB8AC3E}">
        <p14:creationId xmlns:p14="http://schemas.microsoft.com/office/powerpoint/2010/main" val="8110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8" t="11525" r="18574" b="5528"/>
          <a:stretch/>
        </p:blipFill>
        <p:spPr bwMode="auto">
          <a:xfrm>
            <a:off x="20192" y="-27384"/>
            <a:ext cx="9123808" cy="697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128090" y="4304499"/>
            <a:ext cx="927209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POLÍTICAS</a:t>
            </a:r>
            <a:endParaRPr lang="es-CO" sz="1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427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11042" y="1449553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292080" y="4736361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007677" y="4439754"/>
            <a:ext cx="3469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+mj-lt"/>
              </a:rPr>
              <a:t>POLÍTICAS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69529" y="2060848"/>
            <a:ext cx="4572000" cy="2808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Qué componentes del PAP Solidario determinan el horizonte para la toma de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decisiones estratégicas en la UNAD</a:t>
            </a: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169" y="4586124"/>
            <a:ext cx="37306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94" y="2331874"/>
            <a:ext cx="1651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068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55649" y="2267587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6314431" y="4100068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007677" y="4439754"/>
            <a:ext cx="3469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+mj-lt"/>
              </a:rPr>
              <a:t>POLÍTICAS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2852936"/>
            <a:ext cx="4572000" cy="1462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Qué aspectos considera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usted </a:t>
            </a: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que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la UNAD podría fortalecer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431" y="1886358"/>
            <a:ext cx="4598423" cy="49716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703" y="2276207"/>
            <a:ext cx="550230" cy="5479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982" y="2306198"/>
            <a:ext cx="751239" cy="10360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4121" y="5408729"/>
            <a:ext cx="965418" cy="10382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2522" y="5089638"/>
            <a:ext cx="638181" cy="6381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0973" y="3572274"/>
            <a:ext cx="658084" cy="11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5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111042" y="1449553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6012160" y="4575399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007677" y="4439754"/>
            <a:ext cx="34692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  <a:latin typeface="+mj-lt"/>
              </a:rPr>
              <a:t>POLÍTICAS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69529" y="2060848"/>
            <a:ext cx="4572000" cy="2808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Cree usted que la toma de decisiones en la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UNAD </a:t>
            </a: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se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soporta en  principios de equidad y transparencia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84" y="3562657"/>
            <a:ext cx="2174127" cy="306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8543" y="4930265"/>
            <a:ext cx="3037703" cy="1751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54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18930" r="23950" b="7452"/>
          <a:stretch/>
        </p:blipFill>
        <p:spPr bwMode="auto">
          <a:xfrm>
            <a:off x="-32567" y="8481"/>
            <a:ext cx="9176565" cy="684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-179081" y="5167352"/>
            <a:ext cx="957877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PARTICIPACIÓN</a:t>
            </a:r>
            <a:endParaRPr lang="es-CO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74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55649" y="1988840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6384535" y="4322984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853723" y="3807197"/>
            <a:ext cx="5085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PARTICIPACIÓN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2574189"/>
            <a:ext cx="4572000" cy="19109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Cuál es el impacto de la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participación </a:t>
            </a: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los estudiantes en la vida universitaria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791" y="4442259"/>
            <a:ext cx="2750598" cy="24562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80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255649" y="1988840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940152" y="4326075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853723" y="3807197"/>
            <a:ext cx="5085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PARTICIPACIÓN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2574189"/>
            <a:ext cx="4572000" cy="19109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Cuál es el impacto de la </a:t>
            </a:r>
            <a:r>
              <a:rPr lang="es-CO" sz="3200" dirty="0" smtClean="0">
                <a:solidFill>
                  <a:schemeClr val="accent6">
                    <a:lumMod val="50000"/>
                  </a:schemeClr>
                </a:solidFill>
              </a:rPr>
              <a:t>participación </a:t>
            </a: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los </a:t>
            </a:r>
            <a:r>
              <a:rPr lang="es-CO" sz="4000" b="1" dirty="0" smtClean="0">
                <a:solidFill>
                  <a:schemeClr val="accent6">
                    <a:lumMod val="50000"/>
                  </a:schemeClr>
                </a:solidFill>
              </a:rPr>
              <a:t>profesores en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la vida universitaria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13" y="-195596"/>
            <a:ext cx="3002355" cy="55299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490" y="243723"/>
            <a:ext cx="3360472" cy="46513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638" y="760429"/>
            <a:ext cx="3397950" cy="372691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425" y="1181279"/>
            <a:ext cx="2756670" cy="27858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15" y="2778771"/>
            <a:ext cx="367032" cy="7340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270" y="2289913"/>
            <a:ext cx="436464" cy="86974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2914" y="2327017"/>
            <a:ext cx="413979" cy="82493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4109" y="4251074"/>
            <a:ext cx="367032" cy="73406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5101" y="1565560"/>
            <a:ext cx="415603" cy="82817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4001" y="1539884"/>
            <a:ext cx="427927" cy="85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39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339752" y="1268760"/>
            <a:ext cx="6607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000" dirty="0">
                <a:solidFill>
                  <a:schemeClr val="accent6">
                    <a:lumMod val="50000"/>
                  </a:schemeClr>
                </a:solidFill>
              </a:rPr>
              <a:t>¿</a:t>
            </a:r>
            <a:endParaRPr lang="es-CO" sz="8000" dirty="0"/>
          </a:p>
        </p:txBody>
      </p:sp>
      <p:sp>
        <p:nvSpPr>
          <p:cNvPr id="7" name="6 Rectángulo"/>
          <p:cNvSpPr/>
          <p:nvPr/>
        </p:nvSpPr>
        <p:spPr>
          <a:xfrm>
            <a:off x="5724128" y="4488682"/>
            <a:ext cx="755336" cy="7443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CO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853723" y="3807197"/>
            <a:ext cx="5085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0" b="1" dirty="0" smtClean="0">
                <a:solidFill>
                  <a:schemeClr val="bg1"/>
                </a:solidFill>
                <a:latin typeface="+mj-lt"/>
              </a:rPr>
              <a:t>PARTICIPACIÓN</a:t>
            </a:r>
            <a:endParaRPr lang="es-CO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11760" y="1854109"/>
            <a:ext cx="457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s-CO" sz="3200" dirty="0">
                <a:solidFill>
                  <a:schemeClr val="accent6">
                    <a:lumMod val="50000"/>
                  </a:schemeClr>
                </a:solidFill>
              </a:rPr>
              <a:t>Considera usted que la red de egresados </a:t>
            </a:r>
            <a:r>
              <a:rPr lang="es-CO" sz="4000" b="1" dirty="0">
                <a:solidFill>
                  <a:schemeClr val="accent6">
                    <a:lumMod val="50000"/>
                  </a:schemeClr>
                </a:solidFill>
              </a:rPr>
              <a:t>establece una relación efectiva entre los egresados y la UNAD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93" y="4421513"/>
            <a:ext cx="5550767" cy="3542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4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225</Words>
  <Application>Microsoft Office PowerPoint</Application>
  <PresentationFormat>Presentación en pantalla (4:3)</PresentationFormat>
  <Paragraphs>64</Paragraphs>
  <Slides>15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Deyby Sebastian Salas Tosne</cp:lastModifiedBy>
  <cp:revision>129</cp:revision>
  <dcterms:created xsi:type="dcterms:W3CDTF">2014-06-12T04:15:42Z</dcterms:created>
  <dcterms:modified xsi:type="dcterms:W3CDTF">2014-08-12T21:43:07Z</dcterms:modified>
</cp:coreProperties>
</file>