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55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75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90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56"/>
  </p:notesMasterIdLst>
  <p:sldIdLst>
    <p:sldId id="257" r:id="rId2"/>
    <p:sldId id="292" r:id="rId3"/>
    <p:sldId id="267" r:id="rId4"/>
    <p:sldId id="293" r:id="rId5"/>
    <p:sldId id="270" r:id="rId6"/>
    <p:sldId id="273" r:id="rId7"/>
    <p:sldId id="275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2" r:id="rId16"/>
    <p:sldId id="301" r:id="rId17"/>
    <p:sldId id="304" r:id="rId18"/>
    <p:sldId id="303" r:id="rId19"/>
    <p:sldId id="308" r:id="rId20"/>
    <p:sldId id="307" r:id="rId21"/>
    <p:sldId id="281" r:id="rId22"/>
    <p:sldId id="282" r:id="rId23"/>
    <p:sldId id="283" r:id="rId24"/>
    <p:sldId id="284" r:id="rId25"/>
    <p:sldId id="285" r:id="rId26"/>
    <p:sldId id="287" r:id="rId27"/>
    <p:sldId id="286" r:id="rId28"/>
    <p:sldId id="395" r:id="rId29"/>
    <p:sldId id="306" r:id="rId30"/>
    <p:sldId id="310" r:id="rId31"/>
    <p:sldId id="309" r:id="rId32"/>
    <p:sldId id="311" r:id="rId33"/>
    <p:sldId id="312" r:id="rId34"/>
    <p:sldId id="313" r:id="rId35"/>
    <p:sldId id="314" r:id="rId36"/>
    <p:sldId id="315" r:id="rId37"/>
    <p:sldId id="316" r:id="rId38"/>
    <p:sldId id="317" r:id="rId39"/>
    <p:sldId id="320" r:id="rId40"/>
    <p:sldId id="319" r:id="rId41"/>
    <p:sldId id="321" r:id="rId42"/>
    <p:sldId id="322" r:id="rId43"/>
    <p:sldId id="323" r:id="rId44"/>
    <p:sldId id="324" r:id="rId45"/>
    <p:sldId id="326" r:id="rId46"/>
    <p:sldId id="325" r:id="rId47"/>
    <p:sldId id="328" r:id="rId48"/>
    <p:sldId id="327" r:id="rId49"/>
    <p:sldId id="329" r:id="rId50"/>
    <p:sldId id="330" r:id="rId51"/>
    <p:sldId id="331" r:id="rId52"/>
    <p:sldId id="396" r:id="rId53"/>
    <p:sldId id="332" r:id="rId54"/>
    <p:sldId id="333" r:id="rId55"/>
    <p:sldId id="334" r:id="rId56"/>
    <p:sldId id="335" r:id="rId57"/>
    <p:sldId id="336" r:id="rId58"/>
    <p:sldId id="337" r:id="rId59"/>
    <p:sldId id="338" r:id="rId60"/>
    <p:sldId id="340" r:id="rId61"/>
    <p:sldId id="339" r:id="rId62"/>
    <p:sldId id="341" r:id="rId63"/>
    <p:sldId id="342" r:id="rId64"/>
    <p:sldId id="343" r:id="rId65"/>
    <p:sldId id="344" r:id="rId66"/>
    <p:sldId id="400" r:id="rId67"/>
    <p:sldId id="345" r:id="rId68"/>
    <p:sldId id="346" r:id="rId69"/>
    <p:sldId id="348" r:id="rId70"/>
    <p:sldId id="349" r:id="rId71"/>
    <p:sldId id="347" r:id="rId72"/>
    <p:sldId id="351" r:id="rId73"/>
    <p:sldId id="350" r:id="rId74"/>
    <p:sldId id="352" r:id="rId75"/>
    <p:sldId id="401" r:id="rId76"/>
    <p:sldId id="402" r:id="rId77"/>
    <p:sldId id="403" r:id="rId78"/>
    <p:sldId id="404" r:id="rId79"/>
    <p:sldId id="405" r:id="rId80"/>
    <p:sldId id="406" r:id="rId81"/>
    <p:sldId id="407" r:id="rId82"/>
    <p:sldId id="408" r:id="rId83"/>
    <p:sldId id="409" r:id="rId84"/>
    <p:sldId id="410" r:id="rId85"/>
    <p:sldId id="411" r:id="rId86"/>
    <p:sldId id="353" r:id="rId87"/>
    <p:sldId id="354" r:id="rId88"/>
    <p:sldId id="355" r:id="rId89"/>
    <p:sldId id="356" r:id="rId90"/>
    <p:sldId id="357" r:id="rId91"/>
    <p:sldId id="358" r:id="rId92"/>
    <p:sldId id="412" r:id="rId93"/>
    <p:sldId id="413" r:id="rId94"/>
    <p:sldId id="414" r:id="rId95"/>
    <p:sldId id="415" r:id="rId96"/>
    <p:sldId id="416" r:id="rId97"/>
    <p:sldId id="417" r:id="rId98"/>
    <p:sldId id="418" r:id="rId99"/>
    <p:sldId id="419" r:id="rId100"/>
    <p:sldId id="420" r:id="rId101"/>
    <p:sldId id="421" r:id="rId102"/>
    <p:sldId id="362" r:id="rId103"/>
    <p:sldId id="365" r:id="rId104"/>
    <p:sldId id="367" r:id="rId105"/>
    <p:sldId id="369" r:id="rId106"/>
    <p:sldId id="368" r:id="rId107"/>
    <p:sldId id="372" r:id="rId108"/>
    <p:sldId id="430" r:id="rId109"/>
    <p:sldId id="431" r:id="rId110"/>
    <p:sldId id="432" r:id="rId111"/>
    <p:sldId id="433" r:id="rId112"/>
    <p:sldId id="434" r:id="rId113"/>
    <p:sldId id="435" r:id="rId114"/>
    <p:sldId id="370" r:id="rId115"/>
    <p:sldId id="371" r:id="rId116"/>
    <p:sldId id="373" r:id="rId117"/>
    <p:sldId id="374" r:id="rId118"/>
    <p:sldId id="443" r:id="rId119"/>
    <p:sldId id="444" r:id="rId120"/>
    <p:sldId id="445" r:id="rId121"/>
    <p:sldId id="446" r:id="rId122"/>
    <p:sldId id="447" r:id="rId123"/>
    <p:sldId id="448" r:id="rId124"/>
    <p:sldId id="449" r:id="rId125"/>
    <p:sldId id="422" r:id="rId126"/>
    <p:sldId id="423" r:id="rId127"/>
    <p:sldId id="424" r:id="rId128"/>
    <p:sldId id="425" r:id="rId129"/>
    <p:sldId id="426" r:id="rId130"/>
    <p:sldId id="427" r:id="rId131"/>
    <p:sldId id="428" r:id="rId132"/>
    <p:sldId id="429" r:id="rId133"/>
    <p:sldId id="379" r:id="rId134"/>
    <p:sldId id="380" r:id="rId135"/>
    <p:sldId id="381" r:id="rId136"/>
    <p:sldId id="382" r:id="rId137"/>
    <p:sldId id="383" r:id="rId138"/>
    <p:sldId id="384" r:id="rId139"/>
    <p:sldId id="436" r:id="rId140"/>
    <p:sldId id="437" r:id="rId141"/>
    <p:sldId id="438" r:id="rId142"/>
    <p:sldId id="439" r:id="rId143"/>
    <p:sldId id="387" r:id="rId144"/>
    <p:sldId id="388" r:id="rId145"/>
    <p:sldId id="389" r:id="rId146"/>
    <p:sldId id="390" r:id="rId147"/>
    <p:sldId id="397" r:id="rId148"/>
    <p:sldId id="398" r:id="rId149"/>
    <p:sldId id="399" r:id="rId150"/>
    <p:sldId id="391" r:id="rId151"/>
    <p:sldId id="440" r:id="rId152"/>
    <p:sldId id="441" r:id="rId153"/>
    <p:sldId id="442" r:id="rId154"/>
    <p:sldId id="268" r:id="rId155"/>
  </p:sldIdLst>
  <p:sldSz cx="12169775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3" autoAdjust="0"/>
    <p:restoredTop sz="93250" autoAdjust="0"/>
  </p:normalViewPr>
  <p:slideViewPr>
    <p:cSldViewPr>
      <p:cViewPr varScale="1">
        <p:scale>
          <a:sx n="86" d="100"/>
          <a:sy n="86" d="100"/>
        </p:scale>
        <p:origin x="654" y="60"/>
      </p:cViewPr>
      <p:guideLst>
        <p:guide orient="horz" pos="2160"/>
        <p:guide pos="2880"/>
        <p:guide pos="38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theme" Target="theme/theme1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tableStyles" Target="tableStyles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notesMaster" Target="notesMasters/notesMaster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/Relationships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image" Target="../media/image40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7" Type="http://schemas.openxmlformats.org/officeDocument/2006/relationships/slide" Target="../slides/slide27.xml"/><Relationship Id="rId2" Type="http://schemas.openxmlformats.org/officeDocument/2006/relationships/slide" Target="../slides/slide21.xml"/><Relationship Id="rId1" Type="http://schemas.openxmlformats.org/officeDocument/2006/relationships/image" Target="../media/image21.png"/><Relationship Id="rId6" Type="http://schemas.openxmlformats.org/officeDocument/2006/relationships/slide" Target="../slides/slide26.xml"/><Relationship Id="rId5" Type="http://schemas.openxmlformats.org/officeDocument/2006/relationships/slide" Target="../slides/slide25.xml"/><Relationship Id="rId4" Type="http://schemas.openxmlformats.org/officeDocument/2006/relationships/slide" Target="../slides/slide2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87B4A2-EB35-476B-8A99-50B6ABD2573B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EE6D55D2-8DFA-4212-846E-AF913612DF22}">
      <dgm:prSet phldrT="[Texto]"/>
      <dgm:spPr/>
      <dgm:t>
        <a:bodyPr/>
        <a:lstStyle/>
        <a:p>
          <a:r>
            <a:rPr lang="es-CO" dirty="0" smtClean="0"/>
            <a:t>Armonización y Estandarización</a:t>
          </a:r>
          <a:endParaRPr lang="es-CO" dirty="0"/>
        </a:p>
      </dgm:t>
    </dgm:pt>
    <dgm:pt modelId="{D4E794B7-D570-4625-AA77-C53CB6BD6C36}" type="parTrans" cxnId="{4A3A943B-5977-41E9-B710-CEE02C6C9B90}">
      <dgm:prSet/>
      <dgm:spPr/>
      <dgm:t>
        <a:bodyPr/>
        <a:lstStyle/>
        <a:p>
          <a:endParaRPr lang="es-CO"/>
        </a:p>
      </dgm:t>
    </dgm:pt>
    <dgm:pt modelId="{3D78504F-5B20-4B1F-9480-818D6ED847A3}" type="sibTrans" cxnId="{4A3A943B-5977-41E9-B710-CEE02C6C9B90}">
      <dgm:prSet/>
      <dgm:spPr/>
      <dgm:t>
        <a:bodyPr/>
        <a:lstStyle/>
        <a:p>
          <a:endParaRPr lang="es-CO"/>
        </a:p>
      </dgm:t>
    </dgm:pt>
    <dgm:pt modelId="{428476E9-31C1-46D6-A2D0-D10A21931CE7}">
      <dgm:prSet phldrT="[Texto]"/>
      <dgm:spPr/>
      <dgm:t>
        <a:bodyPr/>
        <a:lstStyle/>
        <a:p>
          <a:r>
            <a:rPr lang="es-CO" dirty="0" smtClean="0"/>
            <a:t>Innovación Tecnológica</a:t>
          </a:r>
          <a:endParaRPr lang="es-CO" dirty="0"/>
        </a:p>
      </dgm:t>
    </dgm:pt>
    <dgm:pt modelId="{EF319354-BCF6-4756-A633-31273F24068F}" type="parTrans" cxnId="{4E4F4544-967E-40F0-97C4-F1A979BC116F}">
      <dgm:prSet/>
      <dgm:spPr/>
      <dgm:t>
        <a:bodyPr/>
        <a:lstStyle/>
        <a:p>
          <a:endParaRPr lang="es-CO"/>
        </a:p>
      </dgm:t>
    </dgm:pt>
    <dgm:pt modelId="{FD614589-92E5-4963-A39A-2CF1E3093296}" type="sibTrans" cxnId="{4E4F4544-967E-40F0-97C4-F1A979BC116F}">
      <dgm:prSet/>
      <dgm:spPr/>
      <dgm:t>
        <a:bodyPr/>
        <a:lstStyle/>
        <a:p>
          <a:endParaRPr lang="es-CO"/>
        </a:p>
      </dgm:t>
    </dgm:pt>
    <dgm:pt modelId="{BACFC454-D504-4467-9243-8DF3653DD9E4}">
      <dgm:prSet phldrT="[Texto]"/>
      <dgm:spPr/>
      <dgm:t>
        <a:bodyPr/>
        <a:lstStyle/>
        <a:p>
          <a:r>
            <a:rPr lang="es-CO" dirty="0" smtClean="0"/>
            <a:t>Función de Desarrollo Empresarial, medio ambiental económico y social</a:t>
          </a:r>
          <a:endParaRPr lang="es-CO" dirty="0"/>
        </a:p>
      </dgm:t>
    </dgm:pt>
    <dgm:pt modelId="{A84C2492-CB60-4A99-971A-10A5CEA22E71}" type="parTrans" cxnId="{84CE22CA-5025-498A-BD8B-EF364AE93AF1}">
      <dgm:prSet/>
      <dgm:spPr/>
      <dgm:t>
        <a:bodyPr/>
        <a:lstStyle/>
        <a:p>
          <a:endParaRPr lang="es-CO"/>
        </a:p>
      </dgm:t>
    </dgm:pt>
    <dgm:pt modelId="{68BFDE3D-049A-44FE-9271-10737827B26C}" type="sibTrans" cxnId="{84CE22CA-5025-498A-BD8B-EF364AE93AF1}">
      <dgm:prSet/>
      <dgm:spPr/>
      <dgm:t>
        <a:bodyPr/>
        <a:lstStyle/>
        <a:p>
          <a:endParaRPr lang="es-CO"/>
        </a:p>
      </dgm:t>
    </dgm:pt>
    <dgm:pt modelId="{6358A9A2-B1DA-44AA-979E-61E7B5EEC56A}">
      <dgm:prSet phldrT="[Texto]"/>
      <dgm:spPr/>
      <dgm:t>
        <a:bodyPr/>
        <a:lstStyle/>
        <a:p>
          <a:r>
            <a:rPr lang="es-CO" dirty="0" smtClean="0"/>
            <a:t>Toma de Decisiones</a:t>
          </a:r>
          <a:endParaRPr lang="es-CO" dirty="0"/>
        </a:p>
      </dgm:t>
    </dgm:pt>
    <dgm:pt modelId="{84608495-6BE5-48E3-B994-C1D48DEE7346}" type="parTrans" cxnId="{AA36F5CB-47A9-4336-8A0E-C85DD64032B8}">
      <dgm:prSet/>
      <dgm:spPr/>
      <dgm:t>
        <a:bodyPr/>
        <a:lstStyle/>
        <a:p>
          <a:endParaRPr lang="es-CO"/>
        </a:p>
      </dgm:t>
    </dgm:pt>
    <dgm:pt modelId="{B9CFCBBD-C36F-4726-A673-BCCD52C911FA}" type="sibTrans" cxnId="{AA36F5CB-47A9-4336-8A0E-C85DD64032B8}">
      <dgm:prSet/>
      <dgm:spPr/>
      <dgm:t>
        <a:bodyPr/>
        <a:lstStyle/>
        <a:p>
          <a:endParaRPr lang="es-CO"/>
        </a:p>
      </dgm:t>
    </dgm:pt>
    <dgm:pt modelId="{FE16147B-C34D-4E3C-88A0-C301DD11DBF5}" type="pres">
      <dgm:prSet presAssocID="{D387B4A2-EB35-476B-8A99-50B6ABD2573B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CO"/>
        </a:p>
      </dgm:t>
    </dgm:pt>
    <dgm:pt modelId="{38A87661-FA2F-411C-AC03-457311AFB379}" type="pres">
      <dgm:prSet presAssocID="{EE6D55D2-8DFA-4212-846E-AF913612DF22}" presName="parenttextcomposite" presStyleCnt="0"/>
      <dgm:spPr/>
    </dgm:pt>
    <dgm:pt modelId="{50BD797D-CB8A-4451-A740-FBFEA702ABB7}" type="pres">
      <dgm:prSet presAssocID="{EE6D55D2-8DFA-4212-846E-AF913612DF22}" presName="parenttext" presStyleLbl="revTx" presStyleIdx="0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C7695E9-E506-46A5-BC4F-98493C02BE89}" type="pres">
      <dgm:prSet presAssocID="{EE6D55D2-8DFA-4212-846E-AF913612DF22}" presName="parallelogramComposite" presStyleCnt="0"/>
      <dgm:spPr/>
    </dgm:pt>
    <dgm:pt modelId="{2430D722-5C7C-4C78-8A81-B4DF401DC154}" type="pres">
      <dgm:prSet presAssocID="{EE6D55D2-8DFA-4212-846E-AF913612DF22}" presName="parallelogram1" presStyleLbl="alignNode1" presStyleIdx="0" presStyleCnt="28"/>
      <dgm:spPr/>
    </dgm:pt>
    <dgm:pt modelId="{3513DF35-38B9-4AB0-AD4E-71393C41A319}" type="pres">
      <dgm:prSet presAssocID="{EE6D55D2-8DFA-4212-846E-AF913612DF22}" presName="parallelogram2" presStyleLbl="alignNode1" presStyleIdx="1" presStyleCnt="28"/>
      <dgm:spPr/>
    </dgm:pt>
    <dgm:pt modelId="{D2B0280B-8FD7-48FC-929E-BA758D260FCE}" type="pres">
      <dgm:prSet presAssocID="{EE6D55D2-8DFA-4212-846E-AF913612DF22}" presName="parallelogram3" presStyleLbl="alignNode1" presStyleIdx="2" presStyleCnt="28"/>
      <dgm:spPr/>
    </dgm:pt>
    <dgm:pt modelId="{2757AED2-1947-4BA2-8D20-2D6A7897A8E6}" type="pres">
      <dgm:prSet presAssocID="{EE6D55D2-8DFA-4212-846E-AF913612DF22}" presName="parallelogram4" presStyleLbl="alignNode1" presStyleIdx="3" presStyleCnt="28"/>
      <dgm:spPr/>
    </dgm:pt>
    <dgm:pt modelId="{F1F220B2-D0EF-47A1-9840-A7DFE795BEE9}" type="pres">
      <dgm:prSet presAssocID="{EE6D55D2-8DFA-4212-846E-AF913612DF22}" presName="parallelogram5" presStyleLbl="alignNode1" presStyleIdx="4" presStyleCnt="28"/>
      <dgm:spPr/>
    </dgm:pt>
    <dgm:pt modelId="{0A6CB758-FD75-4A35-8EDC-F31DD6C5B713}" type="pres">
      <dgm:prSet presAssocID="{EE6D55D2-8DFA-4212-846E-AF913612DF22}" presName="parallelogram6" presStyleLbl="alignNode1" presStyleIdx="5" presStyleCnt="28"/>
      <dgm:spPr/>
    </dgm:pt>
    <dgm:pt modelId="{22747C3A-4677-4D08-B3BF-4621BF193983}" type="pres">
      <dgm:prSet presAssocID="{EE6D55D2-8DFA-4212-846E-AF913612DF22}" presName="parallelogram7" presStyleLbl="alignNode1" presStyleIdx="6" presStyleCnt="28"/>
      <dgm:spPr/>
    </dgm:pt>
    <dgm:pt modelId="{5BDCF23E-4F5C-44B4-8A84-BF7868DB1F23}" type="pres">
      <dgm:prSet presAssocID="{3D78504F-5B20-4B1F-9480-818D6ED847A3}" presName="sibTrans" presStyleCnt="0"/>
      <dgm:spPr/>
    </dgm:pt>
    <dgm:pt modelId="{546DA2F5-D784-4F59-BABD-FD3CC423866B}" type="pres">
      <dgm:prSet presAssocID="{428476E9-31C1-46D6-A2D0-D10A21931CE7}" presName="parenttextcomposite" presStyleCnt="0"/>
      <dgm:spPr/>
    </dgm:pt>
    <dgm:pt modelId="{C1C41603-6975-4E32-A919-D587B7F0E09E}" type="pres">
      <dgm:prSet presAssocID="{428476E9-31C1-46D6-A2D0-D10A21931CE7}" presName="parenttext" presStyleLbl="revTx" presStyleIdx="1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6DAEFF6-80CE-44D1-9E2C-BCCE019450A4}" type="pres">
      <dgm:prSet presAssocID="{428476E9-31C1-46D6-A2D0-D10A21931CE7}" presName="parallelogramComposite" presStyleCnt="0"/>
      <dgm:spPr/>
    </dgm:pt>
    <dgm:pt modelId="{CC54DD66-1B9D-4AB6-A6BC-E2B7AD7D4C88}" type="pres">
      <dgm:prSet presAssocID="{428476E9-31C1-46D6-A2D0-D10A21931CE7}" presName="parallelogram1" presStyleLbl="alignNode1" presStyleIdx="7" presStyleCnt="28"/>
      <dgm:spPr/>
    </dgm:pt>
    <dgm:pt modelId="{24B26310-C24E-40BA-B17F-ED06F7161D32}" type="pres">
      <dgm:prSet presAssocID="{428476E9-31C1-46D6-A2D0-D10A21931CE7}" presName="parallelogram2" presStyleLbl="alignNode1" presStyleIdx="8" presStyleCnt="28"/>
      <dgm:spPr/>
    </dgm:pt>
    <dgm:pt modelId="{F99A8CD3-A440-4666-8799-0E06BEBACDDE}" type="pres">
      <dgm:prSet presAssocID="{428476E9-31C1-46D6-A2D0-D10A21931CE7}" presName="parallelogram3" presStyleLbl="alignNode1" presStyleIdx="9" presStyleCnt="28"/>
      <dgm:spPr/>
    </dgm:pt>
    <dgm:pt modelId="{6D53567A-1B79-45AF-BCE4-17D19CEA072B}" type="pres">
      <dgm:prSet presAssocID="{428476E9-31C1-46D6-A2D0-D10A21931CE7}" presName="parallelogram4" presStyleLbl="alignNode1" presStyleIdx="10" presStyleCnt="28"/>
      <dgm:spPr/>
    </dgm:pt>
    <dgm:pt modelId="{273160DD-A5F0-47D5-9258-AF78743B0B6E}" type="pres">
      <dgm:prSet presAssocID="{428476E9-31C1-46D6-A2D0-D10A21931CE7}" presName="parallelogram5" presStyleLbl="alignNode1" presStyleIdx="11" presStyleCnt="28"/>
      <dgm:spPr/>
    </dgm:pt>
    <dgm:pt modelId="{83AD7072-D67F-404C-904A-61ABD1A8F3D1}" type="pres">
      <dgm:prSet presAssocID="{428476E9-31C1-46D6-A2D0-D10A21931CE7}" presName="parallelogram6" presStyleLbl="alignNode1" presStyleIdx="12" presStyleCnt="28"/>
      <dgm:spPr/>
    </dgm:pt>
    <dgm:pt modelId="{2E221305-BBE5-438F-BA8C-87A08A1F9A63}" type="pres">
      <dgm:prSet presAssocID="{428476E9-31C1-46D6-A2D0-D10A21931CE7}" presName="parallelogram7" presStyleLbl="alignNode1" presStyleIdx="13" presStyleCnt="28"/>
      <dgm:spPr/>
    </dgm:pt>
    <dgm:pt modelId="{CCA54625-B140-4A31-A063-A6AF3AE32D75}" type="pres">
      <dgm:prSet presAssocID="{FD614589-92E5-4963-A39A-2CF1E3093296}" presName="sibTrans" presStyleCnt="0"/>
      <dgm:spPr/>
    </dgm:pt>
    <dgm:pt modelId="{FCFF87DA-6910-424D-9CC3-75DA878AEEFC}" type="pres">
      <dgm:prSet presAssocID="{BACFC454-D504-4467-9243-8DF3653DD9E4}" presName="parenttextcomposite" presStyleCnt="0"/>
      <dgm:spPr/>
    </dgm:pt>
    <dgm:pt modelId="{485F25CA-2379-484A-952F-1880EA4324AB}" type="pres">
      <dgm:prSet presAssocID="{BACFC454-D504-4467-9243-8DF3653DD9E4}" presName="parenttext" presStyleLbl="revTx" presStyleIdx="2" presStyleCnt="4" custScaleX="94337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BB9E517-3D1D-44B8-9A3B-CF3105E3DE6F}" type="pres">
      <dgm:prSet presAssocID="{BACFC454-D504-4467-9243-8DF3653DD9E4}" presName="parallelogramComposite" presStyleCnt="0"/>
      <dgm:spPr/>
    </dgm:pt>
    <dgm:pt modelId="{EB228407-62F5-42C7-8040-78571217EB44}" type="pres">
      <dgm:prSet presAssocID="{BACFC454-D504-4467-9243-8DF3653DD9E4}" presName="parallelogram1" presStyleLbl="alignNode1" presStyleIdx="14" presStyleCnt="28"/>
      <dgm:spPr/>
    </dgm:pt>
    <dgm:pt modelId="{5CFCE46E-34C1-4285-BDA1-B5CF3DBD1C65}" type="pres">
      <dgm:prSet presAssocID="{BACFC454-D504-4467-9243-8DF3653DD9E4}" presName="parallelogram2" presStyleLbl="alignNode1" presStyleIdx="15" presStyleCnt="28"/>
      <dgm:spPr/>
    </dgm:pt>
    <dgm:pt modelId="{76F7A04E-2C68-4D02-9378-4C5ACB7BA290}" type="pres">
      <dgm:prSet presAssocID="{BACFC454-D504-4467-9243-8DF3653DD9E4}" presName="parallelogram3" presStyleLbl="alignNode1" presStyleIdx="16" presStyleCnt="28"/>
      <dgm:spPr/>
    </dgm:pt>
    <dgm:pt modelId="{98603C94-CD57-41B4-8029-0C92FE6AD19D}" type="pres">
      <dgm:prSet presAssocID="{BACFC454-D504-4467-9243-8DF3653DD9E4}" presName="parallelogram4" presStyleLbl="alignNode1" presStyleIdx="17" presStyleCnt="28"/>
      <dgm:spPr/>
    </dgm:pt>
    <dgm:pt modelId="{6082006B-DD5A-42E2-8ECC-5078543CA030}" type="pres">
      <dgm:prSet presAssocID="{BACFC454-D504-4467-9243-8DF3653DD9E4}" presName="parallelogram5" presStyleLbl="alignNode1" presStyleIdx="18" presStyleCnt="28"/>
      <dgm:spPr/>
    </dgm:pt>
    <dgm:pt modelId="{CEFC1B79-1478-434E-8B1E-1750A5634992}" type="pres">
      <dgm:prSet presAssocID="{BACFC454-D504-4467-9243-8DF3653DD9E4}" presName="parallelogram6" presStyleLbl="alignNode1" presStyleIdx="19" presStyleCnt="28"/>
      <dgm:spPr/>
    </dgm:pt>
    <dgm:pt modelId="{BAEC73F1-23BA-4C23-9D58-21232616797D}" type="pres">
      <dgm:prSet presAssocID="{BACFC454-D504-4467-9243-8DF3653DD9E4}" presName="parallelogram7" presStyleLbl="alignNode1" presStyleIdx="20" presStyleCnt="28"/>
      <dgm:spPr/>
    </dgm:pt>
    <dgm:pt modelId="{B97629BB-D174-4475-83F7-E544123F91AD}" type="pres">
      <dgm:prSet presAssocID="{68BFDE3D-049A-44FE-9271-10737827B26C}" presName="sibTrans" presStyleCnt="0"/>
      <dgm:spPr/>
    </dgm:pt>
    <dgm:pt modelId="{01817EA9-32AF-4C95-9598-1705EC935FBB}" type="pres">
      <dgm:prSet presAssocID="{6358A9A2-B1DA-44AA-979E-61E7B5EEC56A}" presName="parenttextcomposite" presStyleCnt="0"/>
      <dgm:spPr/>
    </dgm:pt>
    <dgm:pt modelId="{2A134171-6214-425D-AA36-C9A88BC5A807}" type="pres">
      <dgm:prSet presAssocID="{6358A9A2-B1DA-44AA-979E-61E7B5EEC56A}" presName="parenttext" presStyleLbl="revTx" presStyleIdx="3" presStyleCnt="4" custScaleX="94337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FAF165E-F5EA-4FCE-A1BA-438B82E115F4}" type="pres">
      <dgm:prSet presAssocID="{6358A9A2-B1DA-44AA-979E-61E7B5EEC56A}" presName="parallelogramComposite" presStyleCnt="0"/>
      <dgm:spPr/>
    </dgm:pt>
    <dgm:pt modelId="{A4177549-431E-4755-8290-0EE11D8D5A46}" type="pres">
      <dgm:prSet presAssocID="{6358A9A2-B1DA-44AA-979E-61E7B5EEC56A}" presName="parallelogram1" presStyleLbl="alignNode1" presStyleIdx="21" presStyleCnt="28"/>
      <dgm:spPr/>
    </dgm:pt>
    <dgm:pt modelId="{1072475F-00D2-45DC-BCF3-84C81398B698}" type="pres">
      <dgm:prSet presAssocID="{6358A9A2-B1DA-44AA-979E-61E7B5EEC56A}" presName="parallelogram2" presStyleLbl="alignNode1" presStyleIdx="22" presStyleCnt="28"/>
      <dgm:spPr/>
    </dgm:pt>
    <dgm:pt modelId="{FE9EC5C7-588F-4B4D-8227-4A1712D56E8B}" type="pres">
      <dgm:prSet presAssocID="{6358A9A2-B1DA-44AA-979E-61E7B5EEC56A}" presName="parallelogram3" presStyleLbl="alignNode1" presStyleIdx="23" presStyleCnt="28"/>
      <dgm:spPr/>
    </dgm:pt>
    <dgm:pt modelId="{F2FBE013-83AC-4954-BB7D-3C844806A979}" type="pres">
      <dgm:prSet presAssocID="{6358A9A2-B1DA-44AA-979E-61E7B5EEC56A}" presName="parallelogram4" presStyleLbl="alignNode1" presStyleIdx="24" presStyleCnt="28"/>
      <dgm:spPr/>
    </dgm:pt>
    <dgm:pt modelId="{177BBA37-495B-447B-8F31-C21533CEA5DC}" type="pres">
      <dgm:prSet presAssocID="{6358A9A2-B1DA-44AA-979E-61E7B5EEC56A}" presName="parallelogram5" presStyleLbl="alignNode1" presStyleIdx="25" presStyleCnt="28"/>
      <dgm:spPr/>
    </dgm:pt>
    <dgm:pt modelId="{DC2DA906-987D-4FA8-988F-C9EC33DECBA4}" type="pres">
      <dgm:prSet presAssocID="{6358A9A2-B1DA-44AA-979E-61E7B5EEC56A}" presName="parallelogram6" presStyleLbl="alignNode1" presStyleIdx="26" presStyleCnt="28"/>
      <dgm:spPr/>
    </dgm:pt>
    <dgm:pt modelId="{1608084A-D2C9-4864-AF7C-976D9BA6F7CE}" type="pres">
      <dgm:prSet presAssocID="{6358A9A2-B1DA-44AA-979E-61E7B5EEC56A}" presName="parallelogram7" presStyleLbl="alignNode1" presStyleIdx="27" presStyleCnt="28"/>
      <dgm:spPr/>
    </dgm:pt>
  </dgm:ptLst>
  <dgm:cxnLst>
    <dgm:cxn modelId="{8A5C06C7-5628-49C4-9208-9F19DFE02E10}" type="presOf" srcId="{EE6D55D2-8DFA-4212-846E-AF913612DF22}" destId="{50BD797D-CB8A-4451-A740-FBFEA702ABB7}" srcOrd="0" destOrd="0" presId="urn:microsoft.com/office/officeart/2008/layout/VerticalAccentList"/>
    <dgm:cxn modelId="{4A3A943B-5977-41E9-B710-CEE02C6C9B90}" srcId="{D387B4A2-EB35-476B-8A99-50B6ABD2573B}" destId="{EE6D55D2-8DFA-4212-846E-AF913612DF22}" srcOrd="0" destOrd="0" parTransId="{D4E794B7-D570-4625-AA77-C53CB6BD6C36}" sibTransId="{3D78504F-5B20-4B1F-9480-818D6ED847A3}"/>
    <dgm:cxn modelId="{AA36F5CB-47A9-4336-8A0E-C85DD64032B8}" srcId="{D387B4A2-EB35-476B-8A99-50B6ABD2573B}" destId="{6358A9A2-B1DA-44AA-979E-61E7B5EEC56A}" srcOrd="3" destOrd="0" parTransId="{84608495-6BE5-48E3-B994-C1D48DEE7346}" sibTransId="{B9CFCBBD-C36F-4726-A673-BCCD52C911FA}"/>
    <dgm:cxn modelId="{C6907B07-2BDD-4F31-9972-A21E6B6550E7}" type="presOf" srcId="{BACFC454-D504-4467-9243-8DF3653DD9E4}" destId="{485F25CA-2379-484A-952F-1880EA4324AB}" srcOrd="0" destOrd="0" presId="urn:microsoft.com/office/officeart/2008/layout/VerticalAccentList"/>
    <dgm:cxn modelId="{241A0EB1-F060-48D6-B5F4-4D4221DFB64E}" type="presOf" srcId="{428476E9-31C1-46D6-A2D0-D10A21931CE7}" destId="{C1C41603-6975-4E32-A919-D587B7F0E09E}" srcOrd="0" destOrd="0" presId="urn:microsoft.com/office/officeart/2008/layout/VerticalAccentList"/>
    <dgm:cxn modelId="{89480216-E2B2-423A-A6D2-5CF8E8212617}" type="presOf" srcId="{6358A9A2-B1DA-44AA-979E-61E7B5EEC56A}" destId="{2A134171-6214-425D-AA36-C9A88BC5A807}" srcOrd="0" destOrd="0" presId="urn:microsoft.com/office/officeart/2008/layout/VerticalAccentList"/>
    <dgm:cxn modelId="{7FF8E222-A203-4C63-B8A0-35DDC9FFFE75}" type="presOf" srcId="{D387B4A2-EB35-476B-8A99-50B6ABD2573B}" destId="{FE16147B-C34D-4E3C-88A0-C301DD11DBF5}" srcOrd="0" destOrd="0" presId="urn:microsoft.com/office/officeart/2008/layout/VerticalAccentList"/>
    <dgm:cxn modelId="{4E4F4544-967E-40F0-97C4-F1A979BC116F}" srcId="{D387B4A2-EB35-476B-8A99-50B6ABD2573B}" destId="{428476E9-31C1-46D6-A2D0-D10A21931CE7}" srcOrd="1" destOrd="0" parTransId="{EF319354-BCF6-4756-A633-31273F24068F}" sibTransId="{FD614589-92E5-4963-A39A-2CF1E3093296}"/>
    <dgm:cxn modelId="{84CE22CA-5025-498A-BD8B-EF364AE93AF1}" srcId="{D387B4A2-EB35-476B-8A99-50B6ABD2573B}" destId="{BACFC454-D504-4467-9243-8DF3653DD9E4}" srcOrd="2" destOrd="0" parTransId="{A84C2492-CB60-4A99-971A-10A5CEA22E71}" sibTransId="{68BFDE3D-049A-44FE-9271-10737827B26C}"/>
    <dgm:cxn modelId="{1DC254FC-7F90-401F-A463-322337C82F18}" type="presParOf" srcId="{FE16147B-C34D-4E3C-88A0-C301DD11DBF5}" destId="{38A87661-FA2F-411C-AC03-457311AFB379}" srcOrd="0" destOrd="0" presId="urn:microsoft.com/office/officeart/2008/layout/VerticalAccentList"/>
    <dgm:cxn modelId="{1F387D5A-F0D6-40C3-8415-B09D82B34122}" type="presParOf" srcId="{38A87661-FA2F-411C-AC03-457311AFB379}" destId="{50BD797D-CB8A-4451-A740-FBFEA702ABB7}" srcOrd="0" destOrd="0" presId="urn:microsoft.com/office/officeart/2008/layout/VerticalAccentList"/>
    <dgm:cxn modelId="{2D0C98F7-DB33-47A9-8124-1D1012BB73C4}" type="presParOf" srcId="{FE16147B-C34D-4E3C-88A0-C301DD11DBF5}" destId="{BC7695E9-E506-46A5-BC4F-98493C02BE89}" srcOrd="1" destOrd="0" presId="urn:microsoft.com/office/officeart/2008/layout/VerticalAccentList"/>
    <dgm:cxn modelId="{134C2BAD-7B26-4AA0-BF3B-7BD3ED5CE4F7}" type="presParOf" srcId="{BC7695E9-E506-46A5-BC4F-98493C02BE89}" destId="{2430D722-5C7C-4C78-8A81-B4DF401DC154}" srcOrd="0" destOrd="0" presId="urn:microsoft.com/office/officeart/2008/layout/VerticalAccentList"/>
    <dgm:cxn modelId="{4E97D2FA-D3C8-492F-AFF6-A2FE6BBF853A}" type="presParOf" srcId="{BC7695E9-E506-46A5-BC4F-98493C02BE89}" destId="{3513DF35-38B9-4AB0-AD4E-71393C41A319}" srcOrd="1" destOrd="0" presId="urn:microsoft.com/office/officeart/2008/layout/VerticalAccentList"/>
    <dgm:cxn modelId="{A1829C13-F5FC-4897-BC4E-40683F971CDC}" type="presParOf" srcId="{BC7695E9-E506-46A5-BC4F-98493C02BE89}" destId="{D2B0280B-8FD7-48FC-929E-BA758D260FCE}" srcOrd="2" destOrd="0" presId="urn:microsoft.com/office/officeart/2008/layout/VerticalAccentList"/>
    <dgm:cxn modelId="{48C4E63E-352F-4CB1-AE3C-EF6E4DCA127F}" type="presParOf" srcId="{BC7695E9-E506-46A5-BC4F-98493C02BE89}" destId="{2757AED2-1947-4BA2-8D20-2D6A7897A8E6}" srcOrd="3" destOrd="0" presId="urn:microsoft.com/office/officeart/2008/layout/VerticalAccentList"/>
    <dgm:cxn modelId="{EAAEBD0A-5343-44EA-AE8D-D355D54965DA}" type="presParOf" srcId="{BC7695E9-E506-46A5-BC4F-98493C02BE89}" destId="{F1F220B2-D0EF-47A1-9840-A7DFE795BEE9}" srcOrd="4" destOrd="0" presId="urn:microsoft.com/office/officeart/2008/layout/VerticalAccentList"/>
    <dgm:cxn modelId="{3BE7E4FE-D819-47B9-9C0B-4B8DF39E3203}" type="presParOf" srcId="{BC7695E9-E506-46A5-BC4F-98493C02BE89}" destId="{0A6CB758-FD75-4A35-8EDC-F31DD6C5B713}" srcOrd="5" destOrd="0" presId="urn:microsoft.com/office/officeart/2008/layout/VerticalAccentList"/>
    <dgm:cxn modelId="{3A7CD1BF-68ED-4375-B2E6-CEFEF514341E}" type="presParOf" srcId="{BC7695E9-E506-46A5-BC4F-98493C02BE89}" destId="{22747C3A-4677-4D08-B3BF-4621BF193983}" srcOrd="6" destOrd="0" presId="urn:microsoft.com/office/officeart/2008/layout/VerticalAccentList"/>
    <dgm:cxn modelId="{28DB589D-257E-4584-B48F-FF78D59C4B20}" type="presParOf" srcId="{FE16147B-C34D-4E3C-88A0-C301DD11DBF5}" destId="{5BDCF23E-4F5C-44B4-8A84-BF7868DB1F23}" srcOrd="2" destOrd="0" presId="urn:microsoft.com/office/officeart/2008/layout/VerticalAccentList"/>
    <dgm:cxn modelId="{D6D7747E-BAAC-4B78-B4E5-AAC8A915EE4C}" type="presParOf" srcId="{FE16147B-C34D-4E3C-88A0-C301DD11DBF5}" destId="{546DA2F5-D784-4F59-BABD-FD3CC423866B}" srcOrd="3" destOrd="0" presId="urn:microsoft.com/office/officeart/2008/layout/VerticalAccentList"/>
    <dgm:cxn modelId="{5319599D-6122-498B-BCD7-7509249D0818}" type="presParOf" srcId="{546DA2F5-D784-4F59-BABD-FD3CC423866B}" destId="{C1C41603-6975-4E32-A919-D587B7F0E09E}" srcOrd="0" destOrd="0" presId="urn:microsoft.com/office/officeart/2008/layout/VerticalAccentList"/>
    <dgm:cxn modelId="{63AF0007-D94A-42CD-8457-70DC17419999}" type="presParOf" srcId="{FE16147B-C34D-4E3C-88A0-C301DD11DBF5}" destId="{76DAEFF6-80CE-44D1-9E2C-BCCE019450A4}" srcOrd="4" destOrd="0" presId="urn:microsoft.com/office/officeart/2008/layout/VerticalAccentList"/>
    <dgm:cxn modelId="{51E8789E-A831-42BD-9F32-75A4DD9354DC}" type="presParOf" srcId="{76DAEFF6-80CE-44D1-9E2C-BCCE019450A4}" destId="{CC54DD66-1B9D-4AB6-A6BC-E2B7AD7D4C88}" srcOrd="0" destOrd="0" presId="urn:microsoft.com/office/officeart/2008/layout/VerticalAccentList"/>
    <dgm:cxn modelId="{7498DB9F-A533-4020-BFB7-91CE488FCE6F}" type="presParOf" srcId="{76DAEFF6-80CE-44D1-9E2C-BCCE019450A4}" destId="{24B26310-C24E-40BA-B17F-ED06F7161D32}" srcOrd="1" destOrd="0" presId="urn:microsoft.com/office/officeart/2008/layout/VerticalAccentList"/>
    <dgm:cxn modelId="{EBAE5290-B826-4648-A782-060555343D0E}" type="presParOf" srcId="{76DAEFF6-80CE-44D1-9E2C-BCCE019450A4}" destId="{F99A8CD3-A440-4666-8799-0E06BEBACDDE}" srcOrd="2" destOrd="0" presId="urn:microsoft.com/office/officeart/2008/layout/VerticalAccentList"/>
    <dgm:cxn modelId="{A74585B3-3734-48B5-B3DF-88B657FF47A2}" type="presParOf" srcId="{76DAEFF6-80CE-44D1-9E2C-BCCE019450A4}" destId="{6D53567A-1B79-45AF-BCE4-17D19CEA072B}" srcOrd="3" destOrd="0" presId="urn:microsoft.com/office/officeart/2008/layout/VerticalAccentList"/>
    <dgm:cxn modelId="{50653825-35DC-49C7-8E13-DA7610746904}" type="presParOf" srcId="{76DAEFF6-80CE-44D1-9E2C-BCCE019450A4}" destId="{273160DD-A5F0-47D5-9258-AF78743B0B6E}" srcOrd="4" destOrd="0" presId="urn:microsoft.com/office/officeart/2008/layout/VerticalAccentList"/>
    <dgm:cxn modelId="{86E90DD6-9A56-4596-8D54-5B2D1B6B2F30}" type="presParOf" srcId="{76DAEFF6-80CE-44D1-9E2C-BCCE019450A4}" destId="{83AD7072-D67F-404C-904A-61ABD1A8F3D1}" srcOrd="5" destOrd="0" presId="urn:microsoft.com/office/officeart/2008/layout/VerticalAccentList"/>
    <dgm:cxn modelId="{ABC702A8-9CB2-4B3B-86D4-4ADEA05C602A}" type="presParOf" srcId="{76DAEFF6-80CE-44D1-9E2C-BCCE019450A4}" destId="{2E221305-BBE5-438F-BA8C-87A08A1F9A63}" srcOrd="6" destOrd="0" presId="urn:microsoft.com/office/officeart/2008/layout/VerticalAccentList"/>
    <dgm:cxn modelId="{FB5CC35F-9C5F-4829-80DE-23C925C7BA3D}" type="presParOf" srcId="{FE16147B-C34D-4E3C-88A0-C301DD11DBF5}" destId="{CCA54625-B140-4A31-A063-A6AF3AE32D75}" srcOrd="5" destOrd="0" presId="urn:microsoft.com/office/officeart/2008/layout/VerticalAccentList"/>
    <dgm:cxn modelId="{1163BD2D-6ACD-406F-97A5-64374A8FA71C}" type="presParOf" srcId="{FE16147B-C34D-4E3C-88A0-C301DD11DBF5}" destId="{FCFF87DA-6910-424D-9CC3-75DA878AEEFC}" srcOrd="6" destOrd="0" presId="urn:microsoft.com/office/officeart/2008/layout/VerticalAccentList"/>
    <dgm:cxn modelId="{37662CC8-C693-4AC1-B516-73E3D122BDCC}" type="presParOf" srcId="{FCFF87DA-6910-424D-9CC3-75DA878AEEFC}" destId="{485F25CA-2379-484A-952F-1880EA4324AB}" srcOrd="0" destOrd="0" presId="urn:microsoft.com/office/officeart/2008/layout/VerticalAccentList"/>
    <dgm:cxn modelId="{E89F03CB-DB5E-4BD2-B21C-E9FC58D10BA8}" type="presParOf" srcId="{FE16147B-C34D-4E3C-88A0-C301DD11DBF5}" destId="{DBB9E517-3D1D-44B8-9A3B-CF3105E3DE6F}" srcOrd="7" destOrd="0" presId="urn:microsoft.com/office/officeart/2008/layout/VerticalAccentList"/>
    <dgm:cxn modelId="{57A16C1B-7BFA-44A2-86CE-2C0D9134046E}" type="presParOf" srcId="{DBB9E517-3D1D-44B8-9A3B-CF3105E3DE6F}" destId="{EB228407-62F5-42C7-8040-78571217EB44}" srcOrd="0" destOrd="0" presId="urn:microsoft.com/office/officeart/2008/layout/VerticalAccentList"/>
    <dgm:cxn modelId="{A4CFDB27-2636-4A1C-9132-E4F1581EF935}" type="presParOf" srcId="{DBB9E517-3D1D-44B8-9A3B-CF3105E3DE6F}" destId="{5CFCE46E-34C1-4285-BDA1-B5CF3DBD1C65}" srcOrd="1" destOrd="0" presId="urn:microsoft.com/office/officeart/2008/layout/VerticalAccentList"/>
    <dgm:cxn modelId="{EEC6DFFB-2EA9-4BE3-9D5A-7A5C62ED0543}" type="presParOf" srcId="{DBB9E517-3D1D-44B8-9A3B-CF3105E3DE6F}" destId="{76F7A04E-2C68-4D02-9378-4C5ACB7BA290}" srcOrd="2" destOrd="0" presId="urn:microsoft.com/office/officeart/2008/layout/VerticalAccentList"/>
    <dgm:cxn modelId="{D69A6E7C-5D41-4B8B-9E62-3B6E785B8333}" type="presParOf" srcId="{DBB9E517-3D1D-44B8-9A3B-CF3105E3DE6F}" destId="{98603C94-CD57-41B4-8029-0C92FE6AD19D}" srcOrd="3" destOrd="0" presId="urn:microsoft.com/office/officeart/2008/layout/VerticalAccentList"/>
    <dgm:cxn modelId="{226362DC-03F7-49E9-8A28-6EE66FAA4A02}" type="presParOf" srcId="{DBB9E517-3D1D-44B8-9A3B-CF3105E3DE6F}" destId="{6082006B-DD5A-42E2-8ECC-5078543CA030}" srcOrd="4" destOrd="0" presId="urn:microsoft.com/office/officeart/2008/layout/VerticalAccentList"/>
    <dgm:cxn modelId="{89F2B812-24D4-41D3-A685-2EFD3C0E2D80}" type="presParOf" srcId="{DBB9E517-3D1D-44B8-9A3B-CF3105E3DE6F}" destId="{CEFC1B79-1478-434E-8B1E-1750A5634992}" srcOrd="5" destOrd="0" presId="urn:microsoft.com/office/officeart/2008/layout/VerticalAccentList"/>
    <dgm:cxn modelId="{CFFF74FB-4620-40FD-8418-7716B5AE8B04}" type="presParOf" srcId="{DBB9E517-3D1D-44B8-9A3B-CF3105E3DE6F}" destId="{BAEC73F1-23BA-4C23-9D58-21232616797D}" srcOrd="6" destOrd="0" presId="urn:microsoft.com/office/officeart/2008/layout/VerticalAccentList"/>
    <dgm:cxn modelId="{D5A90D01-D121-4F39-B037-E463A2EF595F}" type="presParOf" srcId="{FE16147B-C34D-4E3C-88A0-C301DD11DBF5}" destId="{B97629BB-D174-4475-83F7-E544123F91AD}" srcOrd="8" destOrd="0" presId="urn:microsoft.com/office/officeart/2008/layout/VerticalAccentList"/>
    <dgm:cxn modelId="{725335AD-772C-4C27-A5EE-4E064D0AA071}" type="presParOf" srcId="{FE16147B-C34D-4E3C-88A0-C301DD11DBF5}" destId="{01817EA9-32AF-4C95-9598-1705EC935FBB}" srcOrd="9" destOrd="0" presId="urn:microsoft.com/office/officeart/2008/layout/VerticalAccentList"/>
    <dgm:cxn modelId="{D9527049-157C-4AEB-8B78-99A0528DB54F}" type="presParOf" srcId="{01817EA9-32AF-4C95-9598-1705EC935FBB}" destId="{2A134171-6214-425D-AA36-C9A88BC5A807}" srcOrd="0" destOrd="0" presId="urn:microsoft.com/office/officeart/2008/layout/VerticalAccentList"/>
    <dgm:cxn modelId="{10C0A269-224E-4909-9A9D-8940CBC1D108}" type="presParOf" srcId="{FE16147B-C34D-4E3C-88A0-C301DD11DBF5}" destId="{3FAF165E-F5EA-4FCE-A1BA-438B82E115F4}" srcOrd="10" destOrd="0" presId="urn:microsoft.com/office/officeart/2008/layout/VerticalAccentList"/>
    <dgm:cxn modelId="{C913D6B8-505D-4287-ACFE-B06D584ADCCF}" type="presParOf" srcId="{3FAF165E-F5EA-4FCE-A1BA-438B82E115F4}" destId="{A4177549-431E-4755-8290-0EE11D8D5A46}" srcOrd="0" destOrd="0" presId="urn:microsoft.com/office/officeart/2008/layout/VerticalAccentList"/>
    <dgm:cxn modelId="{2E4AFB1C-D923-49BB-8FFC-C38ECD8F9DA3}" type="presParOf" srcId="{3FAF165E-F5EA-4FCE-A1BA-438B82E115F4}" destId="{1072475F-00D2-45DC-BCF3-84C81398B698}" srcOrd="1" destOrd="0" presId="urn:microsoft.com/office/officeart/2008/layout/VerticalAccentList"/>
    <dgm:cxn modelId="{8A3BD3AB-6ABE-4402-828E-BAF98A4CC27F}" type="presParOf" srcId="{3FAF165E-F5EA-4FCE-A1BA-438B82E115F4}" destId="{FE9EC5C7-588F-4B4D-8227-4A1712D56E8B}" srcOrd="2" destOrd="0" presId="urn:microsoft.com/office/officeart/2008/layout/VerticalAccentList"/>
    <dgm:cxn modelId="{8CF13E5A-4472-4A15-A3A0-7E46AA76E656}" type="presParOf" srcId="{3FAF165E-F5EA-4FCE-A1BA-438B82E115F4}" destId="{F2FBE013-83AC-4954-BB7D-3C844806A979}" srcOrd="3" destOrd="0" presId="urn:microsoft.com/office/officeart/2008/layout/VerticalAccentList"/>
    <dgm:cxn modelId="{17861AE8-0D01-4CAA-BC6E-42B8E0DFF1AC}" type="presParOf" srcId="{3FAF165E-F5EA-4FCE-A1BA-438B82E115F4}" destId="{177BBA37-495B-447B-8F31-C21533CEA5DC}" srcOrd="4" destOrd="0" presId="urn:microsoft.com/office/officeart/2008/layout/VerticalAccentList"/>
    <dgm:cxn modelId="{9577E111-F341-47C7-BAB2-886334622A5E}" type="presParOf" srcId="{3FAF165E-F5EA-4FCE-A1BA-438B82E115F4}" destId="{DC2DA906-987D-4FA8-988F-C9EC33DECBA4}" srcOrd="5" destOrd="0" presId="urn:microsoft.com/office/officeart/2008/layout/VerticalAccentList"/>
    <dgm:cxn modelId="{21BFD423-282A-4048-8468-3D96B8052641}" type="presParOf" srcId="{3FAF165E-F5EA-4FCE-A1BA-438B82E115F4}" destId="{1608084A-D2C9-4864-AF7C-976D9BA6F7CE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8A36490-6174-4B8A-B3A6-20CC0D4B7347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E7968395-2713-4640-9D20-5C9807273C98}">
      <dgm:prSet phldrT="[Texto]"/>
      <dgm:spPr/>
      <dgm:t>
        <a:bodyPr/>
        <a:lstStyle/>
        <a:p>
          <a:r>
            <a:rPr lang="es-CO" smtClean="0"/>
            <a:t>Principios</a:t>
          </a:r>
          <a:endParaRPr lang="es-CO" dirty="0"/>
        </a:p>
      </dgm:t>
    </dgm:pt>
    <dgm:pt modelId="{87FF2EA9-49B8-46AD-ADAF-C26B1055A815}" type="parTrans" cxnId="{113A03CD-4823-4F86-976A-628A57E5990E}">
      <dgm:prSet/>
      <dgm:spPr/>
      <dgm:t>
        <a:bodyPr/>
        <a:lstStyle/>
        <a:p>
          <a:endParaRPr lang="es-CO"/>
        </a:p>
      </dgm:t>
    </dgm:pt>
    <dgm:pt modelId="{67738157-4570-43F8-871D-14775DC55934}" type="sibTrans" cxnId="{113A03CD-4823-4F86-976A-628A57E5990E}">
      <dgm:prSet/>
      <dgm:spPr/>
      <dgm:t>
        <a:bodyPr/>
        <a:lstStyle/>
        <a:p>
          <a:endParaRPr lang="es-CO"/>
        </a:p>
      </dgm:t>
    </dgm:pt>
    <dgm:pt modelId="{79BE7A2A-A232-47C0-8FB1-43A321214621}">
      <dgm:prSet phldrT="[Texto]"/>
      <dgm:spPr/>
      <dgm:t>
        <a:bodyPr/>
        <a:lstStyle/>
        <a:p>
          <a:r>
            <a:rPr lang="es-CO" smtClean="0"/>
            <a:t>Valores</a:t>
          </a:r>
          <a:endParaRPr lang="es-CO" dirty="0"/>
        </a:p>
      </dgm:t>
    </dgm:pt>
    <dgm:pt modelId="{C567BE97-6578-4D42-A66C-CFADBAEF3F32}" type="parTrans" cxnId="{38D692D7-9ECE-497B-A4D9-0F8C930A146E}">
      <dgm:prSet/>
      <dgm:spPr/>
      <dgm:t>
        <a:bodyPr/>
        <a:lstStyle/>
        <a:p>
          <a:endParaRPr lang="es-CO"/>
        </a:p>
      </dgm:t>
    </dgm:pt>
    <dgm:pt modelId="{344317BC-F65C-4900-AFC3-3CDB9C38B634}" type="sibTrans" cxnId="{38D692D7-9ECE-497B-A4D9-0F8C930A146E}">
      <dgm:prSet/>
      <dgm:spPr/>
      <dgm:t>
        <a:bodyPr/>
        <a:lstStyle/>
        <a:p>
          <a:endParaRPr lang="es-CO"/>
        </a:p>
      </dgm:t>
    </dgm:pt>
    <dgm:pt modelId="{AB90F9B1-B7F8-4BAF-8484-0EEE07FE1BDA}">
      <dgm:prSet phldrT="[Texto]"/>
      <dgm:spPr/>
      <dgm:t>
        <a:bodyPr/>
        <a:lstStyle/>
        <a:p>
          <a:r>
            <a:rPr lang="es-CO" smtClean="0"/>
            <a:t>Objetivos</a:t>
          </a:r>
          <a:endParaRPr lang="es-CO" dirty="0"/>
        </a:p>
      </dgm:t>
    </dgm:pt>
    <dgm:pt modelId="{619F04D0-DEB0-416A-803B-4FEBE3457E55}" type="parTrans" cxnId="{CC0110AB-668E-42A0-A7E9-B5E6313417C1}">
      <dgm:prSet/>
      <dgm:spPr/>
      <dgm:t>
        <a:bodyPr/>
        <a:lstStyle/>
        <a:p>
          <a:endParaRPr lang="es-CO"/>
        </a:p>
      </dgm:t>
    </dgm:pt>
    <dgm:pt modelId="{25A44276-857C-42B7-92BF-83AF1630C3DE}" type="sibTrans" cxnId="{CC0110AB-668E-42A0-A7E9-B5E6313417C1}">
      <dgm:prSet/>
      <dgm:spPr/>
      <dgm:t>
        <a:bodyPr/>
        <a:lstStyle/>
        <a:p>
          <a:endParaRPr lang="es-CO"/>
        </a:p>
      </dgm:t>
    </dgm:pt>
    <dgm:pt modelId="{C1FD9D75-CAFF-499B-978D-4734E58C22B8}">
      <dgm:prSet phldrT="[Texto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CO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E2000A15-4DB2-4395-A0B8-820CE6C80C18}" type="sibTrans" cxnId="{EDF6B69A-46FE-4471-8A1B-0B76151E1FF1}">
      <dgm:prSet/>
      <dgm:spPr/>
      <dgm:t>
        <a:bodyPr/>
        <a:lstStyle/>
        <a:p>
          <a:endParaRPr lang="es-CO"/>
        </a:p>
      </dgm:t>
    </dgm:pt>
    <dgm:pt modelId="{2FB912D7-8D41-4770-8F77-32BC41607CD3}" type="parTrans" cxnId="{EDF6B69A-46FE-4471-8A1B-0B76151E1FF1}">
      <dgm:prSet/>
      <dgm:spPr/>
      <dgm:t>
        <a:bodyPr/>
        <a:lstStyle/>
        <a:p>
          <a:endParaRPr lang="es-CO"/>
        </a:p>
      </dgm:t>
    </dgm:pt>
    <dgm:pt modelId="{C8561252-A096-428A-A337-B457B5567767}">
      <dgm:prSet phldrT="[Texto]"/>
      <dgm:spPr/>
      <dgm:t>
        <a:bodyPr/>
        <a:lstStyle/>
        <a:p>
          <a:r>
            <a:rPr lang="es-CO" dirty="0" smtClean="0"/>
            <a:t>Competencias</a:t>
          </a:r>
          <a:endParaRPr lang="es-CO" dirty="0"/>
        </a:p>
      </dgm:t>
    </dgm:pt>
    <dgm:pt modelId="{99F11821-8A2D-4721-B189-42B928CA5ABA}" type="sibTrans" cxnId="{F568E102-C5EC-4B00-92A6-A4376AD3229F}">
      <dgm:prSet/>
      <dgm:spPr/>
      <dgm:t>
        <a:bodyPr/>
        <a:lstStyle/>
        <a:p>
          <a:endParaRPr lang="es-CO"/>
        </a:p>
      </dgm:t>
    </dgm:pt>
    <dgm:pt modelId="{07899A17-8D05-43EF-A1B5-BAED0CA4F928}" type="parTrans" cxnId="{F568E102-C5EC-4B00-92A6-A4376AD3229F}">
      <dgm:prSet/>
      <dgm:spPr/>
      <dgm:t>
        <a:bodyPr/>
        <a:lstStyle/>
        <a:p>
          <a:endParaRPr lang="es-CO"/>
        </a:p>
      </dgm:t>
    </dgm:pt>
    <dgm:pt modelId="{F75AF861-6A03-477A-953B-B74ADE3FED6A}">
      <dgm:prSet phldrT="[Texto]"/>
      <dgm:spPr/>
      <dgm:t>
        <a:bodyPr/>
        <a:lstStyle/>
        <a:p>
          <a:r>
            <a:rPr lang="es-CO" dirty="0" smtClean="0"/>
            <a:t>Perfil Ocupacional</a:t>
          </a:r>
          <a:endParaRPr lang="es-CO" dirty="0"/>
        </a:p>
      </dgm:t>
    </dgm:pt>
    <dgm:pt modelId="{59B4ADBF-92B9-48AB-A73D-C1335D8C5F7C}" type="sibTrans" cxnId="{0905833A-F187-4EF6-9D69-27123C846B92}">
      <dgm:prSet/>
      <dgm:spPr/>
      <dgm:t>
        <a:bodyPr/>
        <a:lstStyle/>
        <a:p>
          <a:endParaRPr lang="es-CO"/>
        </a:p>
      </dgm:t>
    </dgm:pt>
    <dgm:pt modelId="{FB42051A-CD0F-4398-B94C-74368ED22330}" type="parTrans" cxnId="{0905833A-F187-4EF6-9D69-27123C846B92}">
      <dgm:prSet/>
      <dgm:spPr/>
      <dgm:t>
        <a:bodyPr/>
        <a:lstStyle/>
        <a:p>
          <a:endParaRPr lang="es-CO"/>
        </a:p>
      </dgm:t>
    </dgm:pt>
    <dgm:pt modelId="{D6430299-6336-47FD-820C-B88045763B57}">
      <dgm:prSet phldrT="[Texto]"/>
      <dgm:spPr/>
      <dgm:t>
        <a:bodyPr/>
        <a:lstStyle/>
        <a:p>
          <a:r>
            <a:rPr lang="es-CO" dirty="0" smtClean="0"/>
            <a:t>Perfil Profesional</a:t>
          </a:r>
          <a:endParaRPr lang="es-CO" dirty="0"/>
        </a:p>
      </dgm:t>
    </dgm:pt>
    <dgm:pt modelId="{A703BCAD-D09C-442B-BE67-15B6C663D2C5}" type="sibTrans" cxnId="{CF773E44-E9A1-435B-BF19-9C75D329F026}">
      <dgm:prSet/>
      <dgm:spPr/>
      <dgm:t>
        <a:bodyPr/>
        <a:lstStyle/>
        <a:p>
          <a:endParaRPr lang="es-CO"/>
        </a:p>
      </dgm:t>
    </dgm:pt>
    <dgm:pt modelId="{F42E01F0-9CF9-4C86-AFD4-55A224A8E841}" type="parTrans" cxnId="{CF773E44-E9A1-435B-BF19-9C75D329F026}">
      <dgm:prSet/>
      <dgm:spPr/>
      <dgm:t>
        <a:bodyPr/>
        <a:lstStyle/>
        <a:p>
          <a:endParaRPr lang="es-CO"/>
        </a:p>
      </dgm:t>
    </dgm:pt>
    <dgm:pt modelId="{A3333845-785C-4630-B413-F0703A6C427B}" type="pres">
      <dgm:prSet presAssocID="{28A36490-6174-4B8A-B3A6-20CC0D4B734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4AD26FF5-9C77-4220-A6FA-6E356A2FC21A}" type="pres">
      <dgm:prSet presAssocID="{E7968395-2713-4640-9D20-5C9807273C98}" presName="composite" presStyleCnt="0"/>
      <dgm:spPr/>
    </dgm:pt>
    <dgm:pt modelId="{ABD8B4BB-D64D-488A-BB8B-2096970895B8}" type="pres">
      <dgm:prSet presAssocID="{E7968395-2713-4640-9D20-5C9807273C98}" presName="parTx" presStyleLbl="align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E3ABEA1-B07D-4A09-A535-12FEDAA82B8B}" type="pres">
      <dgm:prSet presAssocID="{E7968395-2713-4640-9D20-5C9807273C98}" presName="desTx" presStyleLbl="alignAccFollowNode1" presStyleIdx="0" presStyleCnt="6" custScaleX="82713" custScaleY="93925" custLinFactNeighborX="-2777" custLinFactNeighborY="2903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405F599-E314-419C-B01E-A54F75FFB3F5}" type="pres">
      <dgm:prSet presAssocID="{67738157-4570-43F8-871D-14775DC55934}" presName="space" presStyleCnt="0"/>
      <dgm:spPr/>
    </dgm:pt>
    <dgm:pt modelId="{9ABE24A8-6D4D-4598-9389-4BC0789ED76B}" type="pres">
      <dgm:prSet presAssocID="{79BE7A2A-A232-47C0-8FB1-43A321214621}" presName="composite" presStyleCnt="0"/>
      <dgm:spPr/>
    </dgm:pt>
    <dgm:pt modelId="{4C196F12-E9CC-41DC-87D6-279EF7EF9A98}" type="pres">
      <dgm:prSet presAssocID="{79BE7A2A-A232-47C0-8FB1-43A321214621}" presName="parTx" presStyleLbl="align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6F6BBAF-8A74-40B0-8FF7-D675F4F57E83}" type="pres">
      <dgm:prSet presAssocID="{79BE7A2A-A232-47C0-8FB1-43A321214621}" presName="desTx" presStyleLbl="alignAccFollowNode1" presStyleIdx="1" presStyleCnt="6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es-CO"/>
        </a:p>
      </dgm:t>
    </dgm:pt>
    <dgm:pt modelId="{5549BE03-D77C-4837-91BB-D13B070C9819}" type="pres">
      <dgm:prSet presAssocID="{344317BC-F65C-4900-AFC3-3CDB9C38B634}" presName="space" presStyleCnt="0"/>
      <dgm:spPr/>
    </dgm:pt>
    <dgm:pt modelId="{FECF4BA8-ABAD-4CED-B7EE-8421C01F97FF}" type="pres">
      <dgm:prSet presAssocID="{AB90F9B1-B7F8-4BAF-8484-0EEE07FE1BDA}" presName="composite" presStyleCnt="0"/>
      <dgm:spPr/>
    </dgm:pt>
    <dgm:pt modelId="{BF022921-DCEA-4717-8A09-60F6101D2F23}" type="pres">
      <dgm:prSet presAssocID="{AB90F9B1-B7F8-4BAF-8484-0EEE07FE1BDA}" presName="parTx" presStyleLbl="align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B051875-F8AA-49D7-8330-77213ECC2B69}" type="pres">
      <dgm:prSet presAssocID="{AB90F9B1-B7F8-4BAF-8484-0EEE07FE1BDA}" presName="desTx" presStyleLbl="alignAccFollowNode1" presStyleIdx="2" presStyleCnt="6" custLinFactNeighborX="-285" custLinFactNeighborY="179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es-CO"/>
        </a:p>
      </dgm:t>
    </dgm:pt>
    <dgm:pt modelId="{C108C833-1AA7-405E-A4F8-4B1578F74C3A}" type="pres">
      <dgm:prSet presAssocID="{25A44276-857C-42B7-92BF-83AF1630C3DE}" presName="space" presStyleCnt="0"/>
      <dgm:spPr/>
    </dgm:pt>
    <dgm:pt modelId="{FCC6AFAF-E6BF-44A9-8BC4-48C9AF9A4B35}" type="pres">
      <dgm:prSet presAssocID="{D6430299-6336-47FD-820C-B88045763B57}" presName="composite" presStyleCnt="0"/>
      <dgm:spPr/>
    </dgm:pt>
    <dgm:pt modelId="{BC13BA9A-0EDE-44EF-B15B-FB2E353C35B2}" type="pres">
      <dgm:prSet presAssocID="{D6430299-6336-47FD-820C-B88045763B57}" presName="parTx" presStyleLbl="align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D3DBF31-92BE-42A2-AEF9-1E1669D9AAFB}" type="pres">
      <dgm:prSet presAssocID="{D6430299-6336-47FD-820C-B88045763B57}" presName="desTx" presStyleLbl="alignAccFollowNode1" presStyleIdx="3" presStyleCnt="6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es-CO"/>
        </a:p>
      </dgm:t>
    </dgm:pt>
    <dgm:pt modelId="{AA4E5A17-4424-4E05-A77F-9F48AEE48611}" type="pres">
      <dgm:prSet presAssocID="{A703BCAD-D09C-442B-BE67-15B6C663D2C5}" presName="space" presStyleCnt="0"/>
      <dgm:spPr/>
    </dgm:pt>
    <dgm:pt modelId="{D4A9C7FA-C22F-43BC-9019-2C88FE032AF4}" type="pres">
      <dgm:prSet presAssocID="{F75AF861-6A03-477A-953B-B74ADE3FED6A}" presName="composite" presStyleCnt="0"/>
      <dgm:spPr/>
    </dgm:pt>
    <dgm:pt modelId="{5A5FE710-954F-4C18-A913-AE715D804811}" type="pres">
      <dgm:prSet presAssocID="{F75AF861-6A03-477A-953B-B74ADE3FED6A}" presName="parTx" presStyleLbl="align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125DE4C-9610-4265-BE7F-6AF437569ECF}" type="pres">
      <dgm:prSet presAssocID="{F75AF861-6A03-477A-953B-B74ADE3FED6A}" presName="desTx" presStyleLbl="alignAccFollowNode1" presStyleIdx="4" presStyleCnt="6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es-CO"/>
        </a:p>
      </dgm:t>
    </dgm:pt>
    <dgm:pt modelId="{C59A9FBE-4A84-4583-92A0-04B1D910D3C9}" type="pres">
      <dgm:prSet presAssocID="{59B4ADBF-92B9-48AB-A73D-C1335D8C5F7C}" presName="space" presStyleCnt="0"/>
      <dgm:spPr/>
    </dgm:pt>
    <dgm:pt modelId="{852B3267-9B89-4EA6-9A4C-5D98D5984EE7}" type="pres">
      <dgm:prSet presAssocID="{C8561252-A096-428A-A337-B457B5567767}" presName="composite" presStyleCnt="0"/>
      <dgm:spPr/>
    </dgm:pt>
    <dgm:pt modelId="{F57A5C9C-DC7D-4E1A-B032-018BEFC3EB37}" type="pres">
      <dgm:prSet presAssocID="{C8561252-A096-428A-A337-B457B5567767}" presName="parTx" presStyleLbl="align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3632083-8DA6-4FA3-B44C-1E1CEC14D12C}" type="pres">
      <dgm:prSet presAssocID="{C8561252-A096-428A-A337-B457B5567767}" presName="desTx" presStyleLbl="alignAccFollowNode1" presStyleIdx="5" presStyleCnt="6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es-CO"/>
        </a:p>
      </dgm:t>
    </dgm:pt>
  </dgm:ptLst>
  <dgm:cxnLst>
    <dgm:cxn modelId="{E5155F04-25E9-43FC-9D03-82215C2F321B}" type="presOf" srcId="{D6430299-6336-47FD-820C-B88045763B57}" destId="{BC13BA9A-0EDE-44EF-B15B-FB2E353C35B2}" srcOrd="0" destOrd="0" presId="urn:microsoft.com/office/officeart/2005/8/layout/hList1"/>
    <dgm:cxn modelId="{0905833A-F187-4EF6-9D69-27123C846B92}" srcId="{28A36490-6174-4B8A-B3A6-20CC0D4B7347}" destId="{F75AF861-6A03-477A-953B-B74ADE3FED6A}" srcOrd="4" destOrd="0" parTransId="{FB42051A-CD0F-4398-B94C-74368ED22330}" sibTransId="{59B4ADBF-92B9-48AB-A73D-C1335D8C5F7C}"/>
    <dgm:cxn modelId="{CF773E44-E9A1-435B-BF19-9C75D329F026}" srcId="{28A36490-6174-4B8A-B3A6-20CC0D4B7347}" destId="{D6430299-6336-47FD-820C-B88045763B57}" srcOrd="3" destOrd="0" parTransId="{F42E01F0-9CF9-4C86-AFD4-55A224A8E841}" sibTransId="{A703BCAD-D09C-442B-BE67-15B6C663D2C5}"/>
    <dgm:cxn modelId="{5EA0F15A-D90F-4C99-B72C-760F392D96FD}" type="presOf" srcId="{E7968395-2713-4640-9D20-5C9807273C98}" destId="{ABD8B4BB-D64D-488A-BB8B-2096970895B8}" srcOrd="0" destOrd="0" presId="urn:microsoft.com/office/officeart/2005/8/layout/hList1"/>
    <dgm:cxn modelId="{CC0110AB-668E-42A0-A7E9-B5E6313417C1}" srcId="{28A36490-6174-4B8A-B3A6-20CC0D4B7347}" destId="{AB90F9B1-B7F8-4BAF-8484-0EEE07FE1BDA}" srcOrd="2" destOrd="0" parTransId="{619F04D0-DEB0-416A-803B-4FEBE3457E55}" sibTransId="{25A44276-857C-42B7-92BF-83AF1630C3DE}"/>
    <dgm:cxn modelId="{171F8E1A-0BD3-4EB6-A511-9461AFB76FDB}" type="presOf" srcId="{F75AF861-6A03-477A-953B-B74ADE3FED6A}" destId="{5A5FE710-954F-4C18-A913-AE715D804811}" srcOrd="0" destOrd="0" presId="urn:microsoft.com/office/officeart/2005/8/layout/hList1"/>
    <dgm:cxn modelId="{F6BAC02D-45B2-411F-9ADB-857B5D69B3BB}" type="presOf" srcId="{C1FD9D75-CAFF-499B-978D-4734E58C22B8}" destId="{1E3ABEA1-B07D-4A09-A535-12FEDAA82B8B}" srcOrd="0" destOrd="0" presId="urn:microsoft.com/office/officeart/2005/8/layout/hList1"/>
    <dgm:cxn modelId="{F568E102-C5EC-4B00-92A6-A4376AD3229F}" srcId="{28A36490-6174-4B8A-B3A6-20CC0D4B7347}" destId="{C8561252-A096-428A-A337-B457B5567767}" srcOrd="5" destOrd="0" parTransId="{07899A17-8D05-43EF-A1B5-BAED0CA4F928}" sibTransId="{99F11821-8A2D-4721-B189-42B928CA5ABA}"/>
    <dgm:cxn modelId="{38D692D7-9ECE-497B-A4D9-0F8C930A146E}" srcId="{28A36490-6174-4B8A-B3A6-20CC0D4B7347}" destId="{79BE7A2A-A232-47C0-8FB1-43A321214621}" srcOrd="1" destOrd="0" parTransId="{C567BE97-6578-4D42-A66C-CFADBAEF3F32}" sibTransId="{344317BC-F65C-4900-AFC3-3CDB9C38B634}"/>
    <dgm:cxn modelId="{A3578EEF-783F-499E-892D-163206412E74}" type="presOf" srcId="{28A36490-6174-4B8A-B3A6-20CC0D4B7347}" destId="{A3333845-785C-4630-B413-F0703A6C427B}" srcOrd="0" destOrd="0" presId="urn:microsoft.com/office/officeart/2005/8/layout/hList1"/>
    <dgm:cxn modelId="{1D102A73-BBA1-4D15-B16C-AD9438F82EFC}" type="presOf" srcId="{79BE7A2A-A232-47C0-8FB1-43A321214621}" destId="{4C196F12-E9CC-41DC-87D6-279EF7EF9A98}" srcOrd="0" destOrd="0" presId="urn:microsoft.com/office/officeart/2005/8/layout/hList1"/>
    <dgm:cxn modelId="{113A03CD-4823-4F86-976A-628A57E5990E}" srcId="{28A36490-6174-4B8A-B3A6-20CC0D4B7347}" destId="{E7968395-2713-4640-9D20-5C9807273C98}" srcOrd="0" destOrd="0" parTransId="{87FF2EA9-49B8-46AD-ADAF-C26B1055A815}" sibTransId="{67738157-4570-43F8-871D-14775DC55934}"/>
    <dgm:cxn modelId="{EDF6B69A-46FE-4471-8A1B-0B76151E1FF1}" srcId="{E7968395-2713-4640-9D20-5C9807273C98}" destId="{C1FD9D75-CAFF-499B-978D-4734E58C22B8}" srcOrd="0" destOrd="0" parTransId="{2FB912D7-8D41-4770-8F77-32BC41607CD3}" sibTransId="{E2000A15-4DB2-4395-A0B8-820CE6C80C18}"/>
    <dgm:cxn modelId="{B53E45AE-16C6-4371-8910-8DA72C8E6C48}" type="presOf" srcId="{C8561252-A096-428A-A337-B457B5567767}" destId="{F57A5C9C-DC7D-4E1A-B032-018BEFC3EB37}" srcOrd="0" destOrd="0" presId="urn:microsoft.com/office/officeart/2005/8/layout/hList1"/>
    <dgm:cxn modelId="{C6FF5684-264B-4791-9776-2C59323CB57D}" type="presOf" srcId="{AB90F9B1-B7F8-4BAF-8484-0EEE07FE1BDA}" destId="{BF022921-DCEA-4717-8A09-60F6101D2F23}" srcOrd="0" destOrd="0" presId="urn:microsoft.com/office/officeart/2005/8/layout/hList1"/>
    <dgm:cxn modelId="{7C0902EB-656F-462C-AA9F-D373791A942E}" type="presParOf" srcId="{A3333845-785C-4630-B413-F0703A6C427B}" destId="{4AD26FF5-9C77-4220-A6FA-6E356A2FC21A}" srcOrd="0" destOrd="0" presId="urn:microsoft.com/office/officeart/2005/8/layout/hList1"/>
    <dgm:cxn modelId="{C932D845-562F-49CD-B774-69E19F8870BF}" type="presParOf" srcId="{4AD26FF5-9C77-4220-A6FA-6E356A2FC21A}" destId="{ABD8B4BB-D64D-488A-BB8B-2096970895B8}" srcOrd="0" destOrd="0" presId="urn:microsoft.com/office/officeart/2005/8/layout/hList1"/>
    <dgm:cxn modelId="{F0C139FD-50E5-4732-8299-2B63248D2290}" type="presParOf" srcId="{4AD26FF5-9C77-4220-A6FA-6E356A2FC21A}" destId="{1E3ABEA1-B07D-4A09-A535-12FEDAA82B8B}" srcOrd="1" destOrd="0" presId="urn:microsoft.com/office/officeart/2005/8/layout/hList1"/>
    <dgm:cxn modelId="{D17711CF-D323-498C-BE8D-37E7B24DC544}" type="presParOf" srcId="{A3333845-785C-4630-B413-F0703A6C427B}" destId="{1405F599-E314-419C-B01E-A54F75FFB3F5}" srcOrd="1" destOrd="0" presId="urn:microsoft.com/office/officeart/2005/8/layout/hList1"/>
    <dgm:cxn modelId="{621F37DA-FB86-44B8-943B-ECD6670517C2}" type="presParOf" srcId="{A3333845-785C-4630-B413-F0703A6C427B}" destId="{9ABE24A8-6D4D-4598-9389-4BC0789ED76B}" srcOrd="2" destOrd="0" presId="urn:microsoft.com/office/officeart/2005/8/layout/hList1"/>
    <dgm:cxn modelId="{572AA7A1-0229-4C25-8623-74217925C909}" type="presParOf" srcId="{9ABE24A8-6D4D-4598-9389-4BC0789ED76B}" destId="{4C196F12-E9CC-41DC-87D6-279EF7EF9A98}" srcOrd="0" destOrd="0" presId="urn:microsoft.com/office/officeart/2005/8/layout/hList1"/>
    <dgm:cxn modelId="{8E64E7C0-402B-47CB-882A-8CB8B932EA99}" type="presParOf" srcId="{9ABE24A8-6D4D-4598-9389-4BC0789ED76B}" destId="{C6F6BBAF-8A74-40B0-8FF7-D675F4F57E83}" srcOrd="1" destOrd="0" presId="urn:microsoft.com/office/officeart/2005/8/layout/hList1"/>
    <dgm:cxn modelId="{208BB015-0D48-4E2F-8667-6A371E0F8EB0}" type="presParOf" srcId="{A3333845-785C-4630-B413-F0703A6C427B}" destId="{5549BE03-D77C-4837-91BB-D13B070C9819}" srcOrd="3" destOrd="0" presId="urn:microsoft.com/office/officeart/2005/8/layout/hList1"/>
    <dgm:cxn modelId="{38FD6AC9-30A6-480A-AC2F-61DD67EDB874}" type="presParOf" srcId="{A3333845-785C-4630-B413-F0703A6C427B}" destId="{FECF4BA8-ABAD-4CED-B7EE-8421C01F97FF}" srcOrd="4" destOrd="0" presId="urn:microsoft.com/office/officeart/2005/8/layout/hList1"/>
    <dgm:cxn modelId="{1B963146-B246-4392-974C-AFDB56274A81}" type="presParOf" srcId="{FECF4BA8-ABAD-4CED-B7EE-8421C01F97FF}" destId="{BF022921-DCEA-4717-8A09-60F6101D2F23}" srcOrd="0" destOrd="0" presId="urn:microsoft.com/office/officeart/2005/8/layout/hList1"/>
    <dgm:cxn modelId="{A7404CF3-0C04-449B-BCB7-7FD685262E0A}" type="presParOf" srcId="{FECF4BA8-ABAD-4CED-B7EE-8421C01F97FF}" destId="{5B051875-F8AA-49D7-8330-77213ECC2B69}" srcOrd="1" destOrd="0" presId="urn:microsoft.com/office/officeart/2005/8/layout/hList1"/>
    <dgm:cxn modelId="{C7CA9960-E174-4C6B-879A-A788570ADF63}" type="presParOf" srcId="{A3333845-785C-4630-B413-F0703A6C427B}" destId="{C108C833-1AA7-405E-A4F8-4B1578F74C3A}" srcOrd="5" destOrd="0" presId="urn:microsoft.com/office/officeart/2005/8/layout/hList1"/>
    <dgm:cxn modelId="{A58C774A-8AD2-4A36-ADD2-4F0807E9308A}" type="presParOf" srcId="{A3333845-785C-4630-B413-F0703A6C427B}" destId="{FCC6AFAF-E6BF-44A9-8BC4-48C9AF9A4B35}" srcOrd="6" destOrd="0" presId="urn:microsoft.com/office/officeart/2005/8/layout/hList1"/>
    <dgm:cxn modelId="{F1F01397-A7DF-4923-BAC2-98418E46404A}" type="presParOf" srcId="{FCC6AFAF-E6BF-44A9-8BC4-48C9AF9A4B35}" destId="{BC13BA9A-0EDE-44EF-B15B-FB2E353C35B2}" srcOrd="0" destOrd="0" presId="urn:microsoft.com/office/officeart/2005/8/layout/hList1"/>
    <dgm:cxn modelId="{4FF278D7-EF42-4E37-9B39-2D130DFF58DB}" type="presParOf" srcId="{FCC6AFAF-E6BF-44A9-8BC4-48C9AF9A4B35}" destId="{BD3DBF31-92BE-42A2-AEF9-1E1669D9AAFB}" srcOrd="1" destOrd="0" presId="urn:microsoft.com/office/officeart/2005/8/layout/hList1"/>
    <dgm:cxn modelId="{53B0D892-477E-4AA2-8A98-0B0C2FA496BA}" type="presParOf" srcId="{A3333845-785C-4630-B413-F0703A6C427B}" destId="{AA4E5A17-4424-4E05-A77F-9F48AEE48611}" srcOrd="7" destOrd="0" presId="urn:microsoft.com/office/officeart/2005/8/layout/hList1"/>
    <dgm:cxn modelId="{7EC37F46-C59B-4AFA-B234-5B6EF41CE8B8}" type="presParOf" srcId="{A3333845-785C-4630-B413-F0703A6C427B}" destId="{D4A9C7FA-C22F-43BC-9019-2C88FE032AF4}" srcOrd="8" destOrd="0" presId="urn:microsoft.com/office/officeart/2005/8/layout/hList1"/>
    <dgm:cxn modelId="{67BB57FC-AEF5-4014-BD0F-502C04D5BD57}" type="presParOf" srcId="{D4A9C7FA-C22F-43BC-9019-2C88FE032AF4}" destId="{5A5FE710-954F-4C18-A913-AE715D804811}" srcOrd="0" destOrd="0" presId="urn:microsoft.com/office/officeart/2005/8/layout/hList1"/>
    <dgm:cxn modelId="{47AD69C5-F86B-49FF-A303-BED48514F9EC}" type="presParOf" srcId="{D4A9C7FA-C22F-43BC-9019-2C88FE032AF4}" destId="{C125DE4C-9610-4265-BE7F-6AF437569ECF}" srcOrd="1" destOrd="0" presId="urn:microsoft.com/office/officeart/2005/8/layout/hList1"/>
    <dgm:cxn modelId="{79A4EA85-C9CA-4CE1-B412-9010F1C3C66E}" type="presParOf" srcId="{A3333845-785C-4630-B413-F0703A6C427B}" destId="{C59A9FBE-4A84-4583-92A0-04B1D910D3C9}" srcOrd="9" destOrd="0" presId="urn:microsoft.com/office/officeart/2005/8/layout/hList1"/>
    <dgm:cxn modelId="{EBA63E58-1605-4AA7-92B1-A88C4B1E38D6}" type="presParOf" srcId="{A3333845-785C-4630-B413-F0703A6C427B}" destId="{852B3267-9B89-4EA6-9A4C-5D98D5984EE7}" srcOrd="10" destOrd="0" presId="urn:microsoft.com/office/officeart/2005/8/layout/hList1"/>
    <dgm:cxn modelId="{E06782F7-A9EF-40EA-A237-0BF5337B7850}" type="presParOf" srcId="{852B3267-9B89-4EA6-9A4C-5D98D5984EE7}" destId="{F57A5C9C-DC7D-4E1A-B032-018BEFC3EB37}" srcOrd="0" destOrd="0" presId="urn:microsoft.com/office/officeart/2005/8/layout/hList1"/>
    <dgm:cxn modelId="{5330AF6F-406B-45C8-AC28-A5C9D2E59A04}" type="presParOf" srcId="{852B3267-9B89-4EA6-9A4C-5D98D5984EE7}" destId="{F3632083-8DA6-4FA3-B44C-1E1CEC14D12C}" srcOrd="1" destOrd="0" presId="urn:microsoft.com/office/officeart/2005/8/layout/hLis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2335756-479F-45B5-9453-1F9F483DE719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B398BDB3-176B-4C22-A3B0-F0B718A7DCC1}">
      <dgm:prSet phldrT="[Texto]"/>
      <dgm:spPr/>
      <dgm:t>
        <a:bodyPr/>
        <a:lstStyle/>
        <a:p>
          <a:r>
            <a:rPr lang="es-CO" dirty="0" smtClean="0"/>
            <a:t>Tolerancia</a:t>
          </a:r>
          <a:endParaRPr lang="es-CO" dirty="0"/>
        </a:p>
      </dgm:t>
    </dgm:pt>
    <dgm:pt modelId="{DD2D88F1-D828-4271-B42D-D5376E73CB87}" type="parTrans" cxnId="{B7039E1A-F5C6-4DB6-9643-2BC205705142}">
      <dgm:prSet/>
      <dgm:spPr/>
      <dgm:t>
        <a:bodyPr/>
        <a:lstStyle/>
        <a:p>
          <a:endParaRPr lang="es-CO"/>
        </a:p>
      </dgm:t>
    </dgm:pt>
    <dgm:pt modelId="{6E5941A0-41FA-4CA9-BB3A-C55F66B6BD37}" type="sibTrans" cxnId="{B7039E1A-F5C6-4DB6-9643-2BC205705142}">
      <dgm:prSet/>
      <dgm:spPr/>
      <dgm:t>
        <a:bodyPr/>
        <a:lstStyle/>
        <a:p>
          <a:endParaRPr lang="es-CO"/>
        </a:p>
      </dgm:t>
    </dgm:pt>
    <dgm:pt modelId="{12D394FB-BF3B-41F7-8D5F-631690F22DCA}">
      <dgm:prSet phldrT="[Texto]"/>
      <dgm:spPr/>
      <dgm:t>
        <a:bodyPr/>
        <a:lstStyle/>
        <a:p>
          <a:r>
            <a:rPr lang="es-CO" dirty="0" smtClean="0"/>
            <a:t>Equidad</a:t>
          </a:r>
          <a:endParaRPr lang="es-CO" dirty="0"/>
        </a:p>
      </dgm:t>
    </dgm:pt>
    <dgm:pt modelId="{362F0C42-0DA0-4748-B07F-2EA778856DCC}" type="parTrans" cxnId="{B882381F-C2E8-46EB-9DFB-5BEA4D5C0F16}">
      <dgm:prSet/>
      <dgm:spPr/>
      <dgm:t>
        <a:bodyPr/>
        <a:lstStyle/>
        <a:p>
          <a:endParaRPr lang="es-CO"/>
        </a:p>
      </dgm:t>
    </dgm:pt>
    <dgm:pt modelId="{6EDA567F-F93B-4106-9B51-42387EE9A2D9}" type="sibTrans" cxnId="{B882381F-C2E8-46EB-9DFB-5BEA4D5C0F16}">
      <dgm:prSet/>
      <dgm:spPr/>
      <dgm:t>
        <a:bodyPr/>
        <a:lstStyle/>
        <a:p>
          <a:endParaRPr lang="es-CO"/>
        </a:p>
      </dgm:t>
    </dgm:pt>
    <dgm:pt modelId="{82B594E8-83C9-45AD-BE30-B5CF2FB3B362}">
      <dgm:prSet phldrT="[Texto]"/>
      <dgm:spPr/>
      <dgm:t>
        <a:bodyPr/>
        <a:lstStyle/>
        <a:p>
          <a:r>
            <a:rPr lang="es-CO" dirty="0" smtClean="0"/>
            <a:t>Lealtad</a:t>
          </a:r>
          <a:endParaRPr lang="es-CO" dirty="0"/>
        </a:p>
      </dgm:t>
    </dgm:pt>
    <dgm:pt modelId="{E8775601-B23F-47B2-B738-94C20F144F2E}" type="sibTrans" cxnId="{A4AF97F6-360C-4512-B60B-546DB3C54A3B}">
      <dgm:prSet/>
      <dgm:spPr/>
      <dgm:t>
        <a:bodyPr/>
        <a:lstStyle/>
        <a:p>
          <a:endParaRPr lang="es-CO"/>
        </a:p>
      </dgm:t>
    </dgm:pt>
    <dgm:pt modelId="{9DD391BF-FE5D-4EAA-9C28-EEC757E4B430}" type="parTrans" cxnId="{A4AF97F6-360C-4512-B60B-546DB3C54A3B}">
      <dgm:prSet/>
      <dgm:spPr/>
      <dgm:t>
        <a:bodyPr/>
        <a:lstStyle/>
        <a:p>
          <a:endParaRPr lang="es-CO"/>
        </a:p>
      </dgm:t>
    </dgm:pt>
    <dgm:pt modelId="{7EE5F974-36F7-4AF9-8432-67245A934A88}">
      <dgm:prSet phldrT="[Texto]"/>
      <dgm:spPr/>
      <dgm:t>
        <a:bodyPr/>
        <a:lstStyle/>
        <a:p>
          <a:r>
            <a:rPr lang="es-CO" dirty="0" smtClean="0"/>
            <a:t>Honestidad</a:t>
          </a:r>
          <a:endParaRPr lang="es-CO" dirty="0"/>
        </a:p>
      </dgm:t>
    </dgm:pt>
    <dgm:pt modelId="{39CB8ADF-7AAB-4B7D-9D99-2506769D88A6}" type="sibTrans" cxnId="{E70A1F6A-8B75-4CD3-BDF2-776BB028B82D}">
      <dgm:prSet/>
      <dgm:spPr/>
      <dgm:t>
        <a:bodyPr/>
        <a:lstStyle/>
        <a:p>
          <a:endParaRPr lang="es-CO"/>
        </a:p>
      </dgm:t>
    </dgm:pt>
    <dgm:pt modelId="{F6F3F5CE-5DC9-4767-AEE7-94F582FE3858}" type="parTrans" cxnId="{E70A1F6A-8B75-4CD3-BDF2-776BB028B82D}">
      <dgm:prSet/>
      <dgm:spPr/>
      <dgm:t>
        <a:bodyPr/>
        <a:lstStyle/>
        <a:p>
          <a:endParaRPr lang="es-CO"/>
        </a:p>
      </dgm:t>
    </dgm:pt>
    <dgm:pt modelId="{0E7F624E-0458-48C6-A199-220DC823C186}">
      <dgm:prSet phldrT="[Texto]"/>
      <dgm:spPr/>
      <dgm:t>
        <a:bodyPr/>
        <a:lstStyle/>
        <a:p>
          <a:r>
            <a:rPr lang="es-CO" dirty="0" smtClean="0"/>
            <a:t>Respeto</a:t>
          </a:r>
          <a:endParaRPr lang="es-CO" dirty="0"/>
        </a:p>
      </dgm:t>
    </dgm:pt>
    <dgm:pt modelId="{8D8EDCAD-54DA-4956-B537-95B3446C3E24}" type="sibTrans" cxnId="{5DC84F1A-B34D-4230-843E-BAD133FC6031}">
      <dgm:prSet/>
      <dgm:spPr/>
      <dgm:t>
        <a:bodyPr/>
        <a:lstStyle/>
        <a:p>
          <a:endParaRPr lang="es-CO"/>
        </a:p>
      </dgm:t>
    </dgm:pt>
    <dgm:pt modelId="{56079C9C-4F64-48FB-9FE4-D76303D988BB}" type="parTrans" cxnId="{5DC84F1A-B34D-4230-843E-BAD133FC6031}">
      <dgm:prSet/>
      <dgm:spPr/>
      <dgm:t>
        <a:bodyPr/>
        <a:lstStyle/>
        <a:p>
          <a:endParaRPr lang="es-CO"/>
        </a:p>
      </dgm:t>
    </dgm:pt>
    <dgm:pt modelId="{9BCF9EB9-4C0B-42CA-9715-CE300B9DC6C8}">
      <dgm:prSet phldrT="[Texto]"/>
      <dgm:spPr/>
      <dgm:t>
        <a:bodyPr/>
        <a:lstStyle/>
        <a:p>
          <a:r>
            <a:rPr lang="es-CO" dirty="0" smtClean="0"/>
            <a:t>Solidaridad</a:t>
          </a:r>
          <a:endParaRPr lang="es-CO" dirty="0"/>
        </a:p>
      </dgm:t>
    </dgm:pt>
    <dgm:pt modelId="{D4C9ADB3-8CB5-49C7-83AD-3127666B3DB1}" type="parTrans" cxnId="{2CCC9196-9076-4AE5-9A48-C650FB003811}">
      <dgm:prSet/>
      <dgm:spPr/>
      <dgm:t>
        <a:bodyPr/>
        <a:lstStyle/>
        <a:p>
          <a:endParaRPr lang="es-CO"/>
        </a:p>
      </dgm:t>
    </dgm:pt>
    <dgm:pt modelId="{8FFEF490-AB6D-42AE-B7D0-4F1FCF9596B2}" type="sibTrans" cxnId="{2CCC9196-9076-4AE5-9A48-C650FB003811}">
      <dgm:prSet/>
      <dgm:spPr/>
      <dgm:t>
        <a:bodyPr/>
        <a:lstStyle/>
        <a:p>
          <a:endParaRPr lang="es-CO"/>
        </a:p>
      </dgm:t>
    </dgm:pt>
    <dgm:pt modelId="{6357BE7F-6EC3-4A58-9FB7-87A340CA71F0}" type="pres">
      <dgm:prSet presAssocID="{B2335756-479F-45B5-9453-1F9F483DE71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F17D1723-0735-4BAE-BEDA-FB8A9BD9F0ED}" type="pres">
      <dgm:prSet presAssocID="{0E7F624E-0458-48C6-A199-220DC823C186}" presName="parentLin" presStyleCnt="0"/>
      <dgm:spPr/>
    </dgm:pt>
    <dgm:pt modelId="{DA2634C8-F9A7-45E1-BE05-8D05689C39CA}" type="pres">
      <dgm:prSet presAssocID="{0E7F624E-0458-48C6-A199-220DC823C186}" presName="parentLeftMargin" presStyleLbl="node1" presStyleIdx="0" presStyleCnt="6"/>
      <dgm:spPr/>
      <dgm:t>
        <a:bodyPr/>
        <a:lstStyle/>
        <a:p>
          <a:endParaRPr lang="es-CO"/>
        </a:p>
      </dgm:t>
    </dgm:pt>
    <dgm:pt modelId="{D22AA410-C64A-4D4E-9A13-4340B6537631}" type="pres">
      <dgm:prSet presAssocID="{0E7F624E-0458-48C6-A199-220DC823C186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1B827B1-0843-4D8D-98AD-D25648A293EF}" type="pres">
      <dgm:prSet presAssocID="{0E7F624E-0458-48C6-A199-220DC823C186}" presName="negativeSpace" presStyleCnt="0"/>
      <dgm:spPr/>
    </dgm:pt>
    <dgm:pt modelId="{2ED4B40D-3C74-4B60-9B08-46232C4812F8}" type="pres">
      <dgm:prSet presAssocID="{0E7F624E-0458-48C6-A199-220DC823C186}" presName="childText" presStyleLbl="conFgAcc1" presStyleIdx="0" presStyleCnt="6">
        <dgm:presLayoutVars>
          <dgm:bulletEnabled val="1"/>
        </dgm:presLayoutVars>
      </dgm:prSet>
      <dgm:spPr/>
    </dgm:pt>
    <dgm:pt modelId="{116AE3BC-2B3B-4715-8FD7-E4A1566D1BAA}" type="pres">
      <dgm:prSet presAssocID="{8D8EDCAD-54DA-4956-B537-95B3446C3E24}" presName="spaceBetweenRectangles" presStyleCnt="0"/>
      <dgm:spPr/>
    </dgm:pt>
    <dgm:pt modelId="{25C5DBAB-42EF-45BB-A692-74E6293B8B5C}" type="pres">
      <dgm:prSet presAssocID="{7EE5F974-36F7-4AF9-8432-67245A934A88}" presName="parentLin" presStyleCnt="0"/>
      <dgm:spPr/>
    </dgm:pt>
    <dgm:pt modelId="{B7387370-C107-41F4-942B-A262774BC907}" type="pres">
      <dgm:prSet presAssocID="{7EE5F974-36F7-4AF9-8432-67245A934A88}" presName="parentLeftMargin" presStyleLbl="node1" presStyleIdx="0" presStyleCnt="6"/>
      <dgm:spPr/>
      <dgm:t>
        <a:bodyPr/>
        <a:lstStyle/>
        <a:p>
          <a:endParaRPr lang="es-CO"/>
        </a:p>
      </dgm:t>
    </dgm:pt>
    <dgm:pt modelId="{A666FF39-CEE9-4746-B7E8-4A95B87E5E39}" type="pres">
      <dgm:prSet presAssocID="{7EE5F974-36F7-4AF9-8432-67245A934A88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299CA84-CE2F-4EA7-9786-E2886198CC6E}" type="pres">
      <dgm:prSet presAssocID="{7EE5F974-36F7-4AF9-8432-67245A934A88}" presName="negativeSpace" presStyleCnt="0"/>
      <dgm:spPr/>
    </dgm:pt>
    <dgm:pt modelId="{B53F7D52-2FC2-4231-B0FB-B0068679C640}" type="pres">
      <dgm:prSet presAssocID="{7EE5F974-36F7-4AF9-8432-67245A934A88}" presName="childText" presStyleLbl="conFgAcc1" presStyleIdx="1" presStyleCnt="6">
        <dgm:presLayoutVars>
          <dgm:bulletEnabled val="1"/>
        </dgm:presLayoutVars>
      </dgm:prSet>
      <dgm:spPr/>
    </dgm:pt>
    <dgm:pt modelId="{76523889-E561-4EBE-8BF1-711014E92E14}" type="pres">
      <dgm:prSet presAssocID="{39CB8ADF-7AAB-4B7D-9D99-2506769D88A6}" presName="spaceBetweenRectangles" presStyleCnt="0"/>
      <dgm:spPr/>
    </dgm:pt>
    <dgm:pt modelId="{56F1E83D-14B9-4E73-B865-E84CD395FAF3}" type="pres">
      <dgm:prSet presAssocID="{82B594E8-83C9-45AD-BE30-B5CF2FB3B362}" presName="parentLin" presStyleCnt="0"/>
      <dgm:spPr/>
    </dgm:pt>
    <dgm:pt modelId="{8924231E-1241-407F-81B8-DE194F5FB995}" type="pres">
      <dgm:prSet presAssocID="{82B594E8-83C9-45AD-BE30-B5CF2FB3B362}" presName="parentLeftMargin" presStyleLbl="node1" presStyleIdx="1" presStyleCnt="6"/>
      <dgm:spPr/>
      <dgm:t>
        <a:bodyPr/>
        <a:lstStyle/>
        <a:p>
          <a:endParaRPr lang="es-CO"/>
        </a:p>
      </dgm:t>
    </dgm:pt>
    <dgm:pt modelId="{DCF505FF-0B41-4FD4-9AFD-DA546970E034}" type="pres">
      <dgm:prSet presAssocID="{82B594E8-83C9-45AD-BE30-B5CF2FB3B362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5DB7F64-7324-4DAB-B93B-80E17BB480E0}" type="pres">
      <dgm:prSet presAssocID="{82B594E8-83C9-45AD-BE30-B5CF2FB3B362}" presName="negativeSpace" presStyleCnt="0"/>
      <dgm:spPr/>
    </dgm:pt>
    <dgm:pt modelId="{717D886B-A15F-4401-A10B-1D1B35109E1F}" type="pres">
      <dgm:prSet presAssocID="{82B594E8-83C9-45AD-BE30-B5CF2FB3B362}" presName="childText" presStyleLbl="conFgAcc1" presStyleIdx="2" presStyleCnt="6">
        <dgm:presLayoutVars>
          <dgm:bulletEnabled val="1"/>
        </dgm:presLayoutVars>
      </dgm:prSet>
      <dgm:spPr/>
    </dgm:pt>
    <dgm:pt modelId="{DC50AC3F-F5FF-4592-9E03-AD571482B713}" type="pres">
      <dgm:prSet presAssocID="{E8775601-B23F-47B2-B738-94C20F144F2E}" presName="spaceBetweenRectangles" presStyleCnt="0"/>
      <dgm:spPr/>
    </dgm:pt>
    <dgm:pt modelId="{C5F25043-250B-45D6-A3BC-A8795C1F0F2F}" type="pres">
      <dgm:prSet presAssocID="{B398BDB3-176B-4C22-A3B0-F0B718A7DCC1}" presName="parentLin" presStyleCnt="0"/>
      <dgm:spPr/>
    </dgm:pt>
    <dgm:pt modelId="{5291561D-8BD4-4537-B188-4B76E5B8B73B}" type="pres">
      <dgm:prSet presAssocID="{B398BDB3-176B-4C22-A3B0-F0B718A7DCC1}" presName="parentLeftMargin" presStyleLbl="node1" presStyleIdx="2" presStyleCnt="6"/>
      <dgm:spPr/>
      <dgm:t>
        <a:bodyPr/>
        <a:lstStyle/>
        <a:p>
          <a:endParaRPr lang="es-CO"/>
        </a:p>
      </dgm:t>
    </dgm:pt>
    <dgm:pt modelId="{3982F626-A7BB-4A62-BECD-5B8B67A41B1E}" type="pres">
      <dgm:prSet presAssocID="{B398BDB3-176B-4C22-A3B0-F0B718A7DCC1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C9B796A-4470-4FBE-964F-C938368AB166}" type="pres">
      <dgm:prSet presAssocID="{B398BDB3-176B-4C22-A3B0-F0B718A7DCC1}" presName="negativeSpace" presStyleCnt="0"/>
      <dgm:spPr/>
    </dgm:pt>
    <dgm:pt modelId="{C49A7E10-8F5D-4E74-AF92-988B4E857D67}" type="pres">
      <dgm:prSet presAssocID="{B398BDB3-176B-4C22-A3B0-F0B718A7DCC1}" presName="childText" presStyleLbl="conFgAcc1" presStyleIdx="3" presStyleCnt="6">
        <dgm:presLayoutVars>
          <dgm:bulletEnabled val="1"/>
        </dgm:presLayoutVars>
      </dgm:prSet>
      <dgm:spPr/>
    </dgm:pt>
    <dgm:pt modelId="{44F5F061-F8E3-4D9D-AB95-227A397B4E84}" type="pres">
      <dgm:prSet presAssocID="{6E5941A0-41FA-4CA9-BB3A-C55F66B6BD37}" presName="spaceBetweenRectangles" presStyleCnt="0"/>
      <dgm:spPr/>
    </dgm:pt>
    <dgm:pt modelId="{F07F7139-B5CB-4443-8F5F-6B1FDC9CC554}" type="pres">
      <dgm:prSet presAssocID="{12D394FB-BF3B-41F7-8D5F-631690F22DCA}" presName="parentLin" presStyleCnt="0"/>
      <dgm:spPr/>
    </dgm:pt>
    <dgm:pt modelId="{4BB6DA71-B5C0-4810-B3CE-931C1977CA1C}" type="pres">
      <dgm:prSet presAssocID="{12D394FB-BF3B-41F7-8D5F-631690F22DCA}" presName="parentLeftMargin" presStyleLbl="node1" presStyleIdx="3" presStyleCnt="6"/>
      <dgm:spPr/>
      <dgm:t>
        <a:bodyPr/>
        <a:lstStyle/>
        <a:p>
          <a:endParaRPr lang="es-CO"/>
        </a:p>
      </dgm:t>
    </dgm:pt>
    <dgm:pt modelId="{E5974321-F436-47B7-A99C-68D9068644AC}" type="pres">
      <dgm:prSet presAssocID="{12D394FB-BF3B-41F7-8D5F-631690F22DCA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80DD753-515C-4B5C-A4CF-ED921F25AD00}" type="pres">
      <dgm:prSet presAssocID="{12D394FB-BF3B-41F7-8D5F-631690F22DCA}" presName="negativeSpace" presStyleCnt="0"/>
      <dgm:spPr/>
    </dgm:pt>
    <dgm:pt modelId="{2031AD78-0478-4C92-A257-1FC3CF6C59FC}" type="pres">
      <dgm:prSet presAssocID="{12D394FB-BF3B-41F7-8D5F-631690F22DCA}" presName="childText" presStyleLbl="conFgAcc1" presStyleIdx="4" presStyleCnt="6">
        <dgm:presLayoutVars>
          <dgm:bulletEnabled val="1"/>
        </dgm:presLayoutVars>
      </dgm:prSet>
      <dgm:spPr/>
    </dgm:pt>
    <dgm:pt modelId="{FFE2CCC4-8190-4158-8545-40CB7F469290}" type="pres">
      <dgm:prSet presAssocID="{6EDA567F-F93B-4106-9B51-42387EE9A2D9}" presName="spaceBetweenRectangles" presStyleCnt="0"/>
      <dgm:spPr/>
    </dgm:pt>
    <dgm:pt modelId="{4521EBAE-CB9C-4702-8607-F11C849CB1E0}" type="pres">
      <dgm:prSet presAssocID="{9BCF9EB9-4C0B-42CA-9715-CE300B9DC6C8}" presName="parentLin" presStyleCnt="0"/>
      <dgm:spPr/>
    </dgm:pt>
    <dgm:pt modelId="{A7F23581-0AAE-41A8-9A54-253CAD99116B}" type="pres">
      <dgm:prSet presAssocID="{9BCF9EB9-4C0B-42CA-9715-CE300B9DC6C8}" presName="parentLeftMargin" presStyleLbl="node1" presStyleIdx="4" presStyleCnt="6"/>
      <dgm:spPr/>
      <dgm:t>
        <a:bodyPr/>
        <a:lstStyle/>
        <a:p>
          <a:endParaRPr lang="es-CO"/>
        </a:p>
      </dgm:t>
    </dgm:pt>
    <dgm:pt modelId="{D207B3A2-2F90-457E-81D4-F22C5D45867E}" type="pres">
      <dgm:prSet presAssocID="{9BCF9EB9-4C0B-42CA-9715-CE300B9DC6C8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F37B3C4-05B0-475C-B5C5-6CCAA53AEDD5}" type="pres">
      <dgm:prSet presAssocID="{9BCF9EB9-4C0B-42CA-9715-CE300B9DC6C8}" presName="negativeSpace" presStyleCnt="0"/>
      <dgm:spPr/>
    </dgm:pt>
    <dgm:pt modelId="{498E0C93-73C3-4365-B662-B0822D5BD5FB}" type="pres">
      <dgm:prSet presAssocID="{9BCF9EB9-4C0B-42CA-9715-CE300B9DC6C8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71F25817-8A39-4D0C-88E2-5B78DD86E643}" type="presOf" srcId="{B2335756-479F-45B5-9453-1F9F483DE719}" destId="{6357BE7F-6EC3-4A58-9FB7-87A340CA71F0}" srcOrd="0" destOrd="0" presId="urn:microsoft.com/office/officeart/2005/8/layout/list1"/>
    <dgm:cxn modelId="{B882381F-C2E8-46EB-9DFB-5BEA4D5C0F16}" srcId="{B2335756-479F-45B5-9453-1F9F483DE719}" destId="{12D394FB-BF3B-41F7-8D5F-631690F22DCA}" srcOrd="4" destOrd="0" parTransId="{362F0C42-0DA0-4748-B07F-2EA778856DCC}" sibTransId="{6EDA567F-F93B-4106-9B51-42387EE9A2D9}"/>
    <dgm:cxn modelId="{D69B2185-62CC-4032-A283-061D87156052}" type="presOf" srcId="{B398BDB3-176B-4C22-A3B0-F0B718A7DCC1}" destId="{3982F626-A7BB-4A62-BECD-5B8B67A41B1E}" srcOrd="1" destOrd="0" presId="urn:microsoft.com/office/officeart/2005/8/layout/list1"/>
    <dgm:cxn modelId="{FD7611A1-EFEC-4DB5-AAB7-811405585194}" type="presOf" srcId="{12D394FB-BF3B-41F7-8D5F-631690F22DCA}" destId="{E5974321-F436-47B7-A99C-68D9068644AC}" srcOrd="1" destOrd="0" presId="urn:microsoft.com/office/officeart/2005/8/layout/list1"/>
    <dgm:cxn modelId="{A4AF97F6-360C-4512-B60B-546DB3C54A3B}" srcId="{B2335756-479F-45B5-9453-1F9F483DE719}" destId="{82B594E8-83C9-45AD-BE30-B5CF2FB3B362}" srcOrd="2" destOrd="0" parTransId="{9DD391BF-FE5D-4EAA-9C28-EEC757E4B430}" sibTransId="{E8775601-B23F-47B2-B738-94C20F144F2E}"/>
    <dgm:cxn modelId="{E70A1F6A-8B75-4CD3-BDF2-776BB028B82D}" srcId="{B2335756-479F-45B5-9453-1F9F483DE719}" destId="{7EE5F974-36F7-4AF9-8432-67245A934A88}" srcOrd="1" destOrd="0" parTransId="{F6F3F5CE-5DC9-4767-AEE7-94F582FE3858}" sibTransId="{39CB8ADF-7AAB-4B7D-9D99-2506769D88A6}"/>
    <dgm:cxn modelId="{EEBE6D45-FCA1-4157-B3D2-39B716E37A3F}" type="presOf" srcId="{9BCF9EB9-4C0B-42CA-9715-CE300B9DC6C8}" destId="{D207B3A2-2F90-457E-81D4-F22C5D45867E}" srcOrd="1" destOrd="0" presId="urn:microsoft.com/office/officeart/2005/8/layout/list1"/>
    <dgm:cxn modelId="{11D5BF87-45A9-4C21-B618-C69F8E99F6B6}" type="presOf" srcId="{B398BDB3-176B-4C22-A3B0-F0B718A7DCC1}" destId="{5291561D-8BD4-4537-B188-4B76E5B8B73B}" srcOrd="0" destOrd="0" presId="urn:microsoft.com/office/officeart/2005/8/layout/list1"/>
    <dgm:cxn modelId="{2CCC9196-9076-4AE5-9A48-C650FB003811}" srcId="{B2335756-479F-45B5-9453-1F9F483DE719}" destId="{9BCF9EB9-4C0B-42CA-9715-CE300B9DC6C8}" srcOrd="5" destOrd="0" parTransId="{D4C9ADB3-8CB5-49C7-83AD-3127666B3DB1}" sibTransId="{8FFEF490-AB6D-42AE-B7D0-4F1FCF9596B2}"/>
    <dgm:cxn modelId="{57666A8A-2896-4384-9853-1351907A3E4B}" type="presOf" srcId="{0E7F624E-0458-48C6-A199-220DC823C186}" destId="{DA2634C8-F9A7-45E1-BE05-8D05689C39CA}" srcOrd="0" destOrd="0" presId="urn:microsoft.com/office/officeart/2005/8/layout/list1"/>
    <dgm:cxn modelId="{5DC84F1A-B34D-4230-843E-BAD133FC6031}" srcId="{B2335756-479F-45B5-9453-1F9F483DE719}" destId="{0E7F624E-0458-48C6-A199-220DC823C186}" srcOrd="0" destOrd="0" parTransId="{56079C9C-4F64-48FB-9FE4-D76303D988BB}" sibTransId="{8D8EDCAD-54DA-4956-B537-95B3446C3E24}"/>
    <dgm:cxn modelId="{B7039E1A-F5C6-4DB6-9643-2BC205705142}" srcId="{B2335756-479F-45B5-9453-1F9F483DE719}" destId="{B398BDB3-176B-4C22-A3B0-F0B718A7DCC1}" srcOrd="3" destOrd="0" parTransId="{DD2D88F1-D828-4271-B42D-D5376E73CB87}" sibTransId="{6E5941A0-41FA-4CA9-BB3A-C55F66B6BD37}"/>
    <dgm:cxn modelId="{099580B7-A779-45DC-9D6A-5EF626E13248}" type="presOf" srcId="{0E7F624E-0458-48C6-A199-220DC823C186}" destId="{D22AA410-C64A-4D4E-9A13-4340B6537631}" srcOrd="1" destOrd="0" presId="urn:microsoft.com/office/officeart/2005/8/layout/list1"/>
    <dgm:cxn modelId="{88184583-C106-4CBC-8CA2-441475916903}" type="presOf" srcId="{7EE5F974-36F7-4AF9-8432-67245A934A88}" destId="{A666FF39-CEE9-4746-B7E8-4A95B87E5E39}" srcOrd="1" destOrd="0" presId="urn:microsoft.com/office/officeart/2005/8/layout/list1"/>
    <dgm:cxn modelId="{0732FD7B-EA80-4B8A-B8DD-FD1CD5AA03A9}" type="presOf" srcId="{7EE5F974-36F7-4AF9-8432-67245A934A88}" destId="{B7387370-C107-41F4-942B-A262774BC907}" srcOrd="0" destOrd="0" presId="urn:microsoft.com/office/officeart/2005/8/layout/list1"/>
    <dgm:cxn modelId="{D0105BDC-E901-4D06-B601-C55343AF3A65}" type="presOf" srcId="{82B594E8-83C9-45AD-BE30-B5CF2FB3B362}" destId="{DCF505FF-0B41-4FD4-9AFD-DA546970E034}" srcOrd="1" destOrd="0" presId="urn:microsoft.com/office/officeart/2005/8/layout/list1"/>
    <dgm:cxn modelId="{8B7B5574-E212-4795-AD9D-7D4B9FD2053B}" type="presOf" srcId="{82B594E8-83C9-45AD-BE30-B5CF2FB3B362}" destId="{8924231E-1241-407F-81B8-DE194F5FB995}" srcOrd="0" destOrd="0" presId="urn:microsoft.com/office/officeart/2005/8/layout/list1"/>
    <dgm:cxn modelId="{252E2D23-B2DE-4B39-8862-EA496D72D89B}" type="presOf" srcId="{12D394FB-BF3B-41F7-8D5F-631690F22DCA}" destId="{4BB6DA71-B5C0-4810-B3CE-931C1977CA1C}" srcOrd="0" destOrd="0" presId="urn:microsoft.com/office/officeart/2005/8/layout/list1"/>
    <dgm:cxn modelId="{849B3FAB-76F1-4C7F-B8FF-248239A66525}" type="presOf" srcId="{9BCF9EB9-4C0B-42CA-9715-CE300B9DC6C8}" destId="{A7F23581-0AAE-41A8-9A54-253CAD99116B}" srcOrd="0" destOrd="0" presId="urn:microsoft.com/office/officeart/2005/8/layout/list1"/>
    <dgm:cxn modelId="{25BA6F84-7A4C-4EB4-A3F1-7F866765D8DB}" type="presParOf" srcId="{6357BE7F-6EC3-4A58-9FB7-87A340CA71F0}" destId="{F17D1723-0735-4BAE-BEDA-FB8A9BD9F0ED}" srcOrd="0" destOrd="0" presId="urn:microsoft.com/office/officeart/2005/8/layout/list1"/>
    <dgm:cxn modelId="{3860E4BE-87BE-4834-99B8-75344BEDBD13}" type="presParOf" srcId="{F17D1723-0735-4BAE-BEDA-FB8A9BD9F0ED}" destId="{DA2634C8-F9A7-45E1-BE05-8D05689C39CA}" srcOrd="0" destOrd="0" presId="urn:microsoft.com/office/officeart/2005/8/layout/list1"/>
    <dgm:cxn modelId="{CA8736F2-177C-4D64-AF9C-458440AC23C5}" type="presParOf" srcId="{F17D1723-0735-4BAE-BEDA-FB8A9BD9F0ED}" destId="{D22AA410-C64A-4D4E-9A13-4340B6537631}" srcOrd="1" destOrd="0" presId="urn:microsoft.com/office/officeart/2005/8/layout/list1"/>
    <dgm:cxn modelId="{CAC89085-C8D8-4BAE-9DED-323848FA6588}" type="presParOf" srcId="{6357BE7F-6EC3-4A58-9FB7-87A340CA71F0}" destId="{91B827B1-0843-4D8D-98AD-D25648A293EF}" srcOrd="1" destOrd="0" presId="urn:microsoft.com/office/officeart/2005/8/layout/list1"/>
    <dgm:cxn modelId="{AE6739F3-41DE-422F-A6FB-61BAC5514C19}" type="presParOf" srcId="{6357BE7F-6EC3-4A58-9FB7-87A340CA71F0}" destId="{2ED4B40D-3C74-4B60-9B08-46232C4812F8}" srcOrd="2" destOrd="0" presId="urn:microsoft.com/office/officeart/2005/8/layout/list1"/>
    <dgm:cxn modelId="{BB72177D-9CA0-4C90-908D-DF2FF9F78BBC}" type="presParOf" srcId="{6357BE7F-6EC3-4A58-9FB7-87A340CA71F0}" destId="{116AE3BC-2B3B-4715-8FD7-E4A1566D1BAA}" srcOrd="3" destOrd="0" presId="urn:microsoft.com/office/officeart/2005/8/layout/list1"/>
    <dgm:cxn modelId="{EDD3D370-C921-4BFB-AB57-9E5E7D13DE0B}" type="presParOf" srcId="{6357BE7F-6EC3-4A58-9FB7-87A340CA71F0}" destId="{25C5DBAB-42EF-45BB-A692-74E6293B8B5C}" srcOrd="4" destOrd="0" presId="urn:microsoft.com/office/officeart/2005/8/layout/list1"/>
    <dgm:cxn modelId="{652BC7B3-F837-4953-B8E4-2CE8AE0B5708}" type="presParOf" srcId="{25C5DBAB-42EF-45BB-A692-74E6293B8B5C}" destId="{B7387370-C107-41F4-942B-A262774BC907}" srcOrd="0" destOrd="0" presId="urn:microsoft.com/office/officeart/2005/8/layout/list1"/>
    <dgm:cxn modelId="{3E909D3B-EAAE-4D68-B3E2-9C9BAE81DADD}" type="presParOf" srcId="{25C5DBAB-42EF-45BB-A692-74E6293B8B5C}" destId="{A666FF39-CEE9-4746-B7E8-4A95B87E5E39}" srcOrd="1" destOrd="0" presId="urn:microsoft.com/office/officeart/2005/8/layout/list1"/>
    <dgm:cxn modelId="{5E7A163D-AA97-4ECE-8935-F7AFF22A55C0}" type="presParOf" srcId="{6357BE7F-6EC3-4A58-9FB7-87A340CA71F0}" destId="{5299CA84-CE2F-4EA7-9786-E2886198CC6E}" srcOrd="5" destOrd="0" presId="urn:microsoft.com/office/officeart/2005/8/layout/list1"/>
    <dgm:cxn modelId="{D576185E-BA99-4D48-9A47-65E195302836}" type="presParOf" srcId="{6357BE7F-6EC3-4A58-9FB7-87A340CA71F0}" destId="{B53F7D52-2FC2-4231-B0FB-B0068679C640}" srcOrd="6" destOrd="0" presId="urn:microsoft.com/office/officeart/2005/8/layout/list1"/>
    <dgm:cxn modelId="{B669700E-DD4E-4BCF-A2FF-61F6F0CB6FB5}" type="presParOf" srcId="{6357BE7F-6EC3-4A58-9FB7-87A340CA71F0}" destId="{76523889-E561-4EBE-8BF1-711014E92E14}" srcOrd="7" destOrd="0" presId="urn:microsoft.com/office/officeart/2005/8/layout/list1"/>
    <dgm:cxn modelId="{1040CF4E-0501-446F-8CF2-B48AA55D9D7A}" type="presParOf" srcId="{6357BE7F-6EC3-4A58-9FB7-87A340CA71F0}" destId="{56F1E83D-14B9-4E73-B865-E84CD395FAF3}" srcOrd="8" destOrd="0" presId="urn:microsoft.com/office/officeart/2005/8/layout/list1"/>
    <dgm:cxn modelId="{821C17E0-F612-49FB-A2A7-031DE28BE20F}" type="presParOf" srcId="{56F1E83D-14B9-4E73-B865-E84CD395FAF3}" destId="{8924231E-1241-407F-81B8-DE194F5FB995}" srcOrd="0" destOrd="0" presId="urn:microsoft.com/office/officeart/2005/8/layout/list1"/>
    <dgm:cxn modelId="{5EE7DCEA-9F37-43CB-8296-9BEB9C57B04F}" type="presParOf" srcId="{56F1E83D-14B9-4E73-B865-E84CD395FAF3}" destId="{DCF505FF-0B41-4FD4-9AFD-DA546970E034}" srcOrd="1" destOrd="0" presId="urn:microsoft.com/office/officeart/2005/8/layout/list1"/>
    <dgm:cxn modelId="{6CED79D9-6F6F-46F2-95D5-106C55CC9BD0}" type="presParOf" srcId="{6357BE7F-6EC3-4A58-9FB7-87A340CA71F0}" destId="{F5DB7F64-7324-4DAB-B93B-80E17BB480E0}" srcOrd="9" destOrd="0" presId="urn:microsoft.com/office/officeart/2005/8/layout/list1"/>
    <dgm:cxn modelId="{FF427329-BA3F-4B43-A2A8-CACCCD8D4BB8}" type="presParOf" srcId="{6357BE7F-6EC3-4A58-9FB7-87A340CA71F0}" destId="{717D886B-A15F-4401-A10B-1D1B35109E1F}" srcOrd="10" destOrd="0" presId="urn:microsoft.com/office/officeart/2005/8/layout/list1"/>
    <dgm:cxn modelId="{6F9CEBC8-3D33-4E09-9936-706E3CE637BE}" type="presParOf" srcId="{6357BE7F-6EC3-4A58-9FB7-87A340CA71F0}" destId="{DC50AC3F-F5FF-4592-9E03-AD571482B713}" srcOrd="11" destOrd="0" presId="urn:microsoft.com/office/officeart/2005/8/layout/list1"/>
    <dgm:cxn modelId="{7652CDE3-AC68-4F9C-B673-7A025F185CF9}" type="presParOf" srcId="{6357BE7F-6EC3-4A58-9FB7-87A340CA71F0}" destId="{C5F25043-250B-45D6-A3BC-A8795C1F0F2F}" srcOrd="12" destOrd="0" presId="urn:microsoft.com/office/officeart/2005/8/layout/list1"/>
    <dgm:cxn modelId="{285EE92D-951E-49FE-92BF-13238EF6B701}" type="presParOf" srcId="{C5F25043-250B-45D6-A3BC-A8795C1F0F2F}" destId="{5291561D-8BD4-4537-B188-4B76E5B8B73B}" srcOrd="0" destOrd="0" presId="urn:microsoft.com/office/officeart/2005/8/layout/list1"/>
    <dgm:cxn modelId="{0C160DFD-458F-4DD4-AC4F-924CDBB9FFBE}" type="presParOf" srcId="{C5F25043-250B-45D6-A3BC-A8795C1F0F2F}" destId="{3982F626-A7BB-4A62-BECD-5B8B67A41B1E}" srcOrd="1" destOrd="0" presId="urn:microsoft.com/office/officeart/2005/8/layout/list1"/>
    <dgm:cxn modelId="{2EEB8E6F-BAEB-4BEC-8CF2-A54DEC7BE19A}" type="presParOf" srcId="{6357BE7F-6EC3-4A58-9FB7-87A340CA71F0}" destId="{2C9B796A-4470-4FBE-964F-C938368AB166}" srcOrd="13" destOrd="0" presId="urn:microsoft.com/office/officeart/2005/8/layout/list1"/>
    <dgm:cxn modelId="{6A2B2C71-A4A5-4B2F-8832-F1B845F83778}" type="presParOf" srcId="{6357BE7F-6EC3-4A58-9FB7-87A340CA71F0}" destId="{C49A7E10-8F5D-4E74-AF92-988B4E857D67}" srcOrd="14" destOrd="0" presId="urn:microsoft.com/office/officeart/2005/8/layout/list1"/>
    <dgm:cxn modelId="{F8743293-B0C3-4D4C-A258-3C7BD55C2767}" type="presParOf" srcId="{6357BE7F-6EC3-4A58-9FB7-87A340CA71F0}" destId="{44F5F061-F8E3-4D9D-AB95-227A397B4E84}" srcOrd="15" destOrd="0" presId="urn:microsoft.com/office/officeart/2005/8/layout/list1"/>
    <dgm:cxn modelId="{AEABB021-F138-4CAC-9B2B-DBA35059D648}" type="presParOf" srcId="{6357BE7F-6EC3-4A58-9FB7-87A340CA71F0}" destId="{F07F7139-B5CB-4443-8F5F-6B1FDC9CC554}" srcOrd="16" destOrd="0" presId="urn:microsoft.com/office/officeart/2005/8/layout/list1"/>
    <dgm:cxn modelId="{D20C0F02-BBB6-4CB3-9F17-B7A54B427E43}" type="presParOf" srcId="{F07F7139-B5CB-4443-8F5F-6B1FDC9CC554}" destId="{4BB6DA71-B5C0-4810-B3CE-931C1977CA1C}" srcOrd="0" destOrd="0" presId="urn:microsoft.com/office/officeart/2005/8/layout/list1"/>
    <dgm:cxn modelId="{1B80E1F0-9039-4BC7-960F-666E2424FDE2}" type="presParOf" srcId="{F07F7139-B5CB-4443-8F5F-6B1FDC9CC554}" destId="{E5974321-F436-47B7-A99C-68D9068644AC}" srcOrd="1" destOrd="0" presId="urn:microsoft.com/office/officeart/2005/8/layout/list1"/>
    <dgm:cxn modelId="{730FEF14-9196-4E76-9022-BED23C36C9B4}" type="presParOf" srcId="{6357BE7F-6EC3-4A58-9FB7-87A340CA71F0}" destId="{B80DD753-515C-4B5C-A4CF-ED921F25AD00}" srcOrd="17" destOrd="0" presId="urn:microsoft.com/office/officeart/2005/8/layout/list1"/>
    <dgm:cxn modelId="{F679D1A0-704E-4B89-A278-CDEE3A74C6B5}" type="presParOf" srcId="{6357BE7F-6EC3-4A58-9FB7-87A340CA71F0}" destId="{2031AD78-0478-4C92-A257-1FC3CF6C59FC}" srcOrd="18" destOrd="0" presId="urn:microsoft.com/office/officeart/2005/8/layout/list1"/>
    <dgm:cxn modelId="{7637A2B9-686C-4B01-B341-3F9CCA2C435E}" type="presParOf" srcId="{6357BE7F-6EC3-4A58-9FB7-87A340CA71F0}" destId="{FFE2CCC4-8190-4158-8545-40CB7F469290}" srcOrd="19" destOrd="0" presId="urn:microsoft.com/office/officeart/2005/8/layout/list1"/>
    <dgm:cxn modelId="{D1FD50B7-CD2E-449D-A7C8-8F0E0C074D61}" type="presParOf" srcId="{6357BE7F-6EC3-4A58-9FB7-87A340CA71F0}" destId="{4521EBAE-CB9C-4702-8607-F11C849CB1E0}" srcOrd="20" destOrd="0" presId="urn:microsoft.com/office/officeart/2005/8/layout/list1"/>
    <dgm:cxn modelId="{7B5F9E76-73B7-4CAB-9AF4-59C1F2A2B5E6}" type="presParOf" srcId="{4521EBAE-CB9C-4702-8607-F11C849CB1E0}" destId="{A7F23581-0AAE-41A8-9A54-253CAD99116B}" srcOrd="0" destOrd="0" presId="urn:microsoft.com/office/officeart/2005/8/layout/list1"/>
    <dgm:cxn modelId="{1F97501E-1E08-4A34-8B20-AFA372BA46C4}" type="presParOf" srcId="{4521EBAE-CB9C-4702-8607-F11C849CB1E0}" destId="{D207B3A2-2F90-457E-81D4-F22C5D45867E}" srcOrd="1" destOrd="0" presId="urn:microsoft.com/office/officeart/2005/8/layout/list1"/>
    <dgm:cxn modelId="{A8D3676D-5C9F-4765-A110-6C3E52F8D7D5}" type="presParOf" srcId="{6357BE7F-6EC3-4A58-9FB7-87A340CA71F0}" destId="{3F37B3C4-05B0-475C-B5C5-6CCAA53AEDD5}" srcOrd="21" destOrd="0" presId="urn:microsoft.com/office/officeart/2005/8/layout/list1"/>
    <dgm:cxn modelId="{BA66EB26-7595-423A-BCBD-6D94B13C9DD5}" type="presParOf" srcId="{6357BE7F-6EC3-4A58-9FB7-87A340CA71F0}" destId="{498E0C93-73C3-4365-B662-B0822D5BD5FB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E3A2D31-0C24-4BBE-88A9-E1F4D9517F81}" type="doc">
      <dgm:prSet loTypeId="urn:microsoft.com/office/officeart/2005/8/layout/vList3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s-CO"/>
        </a:p>
      </dgm:t>
    </dgm:pt>
    <dgm:pt modelId="{6F53EF4B-C72A-4709-A107-49F536D67D78}">
      <dgm:prSet phldrT="[Texto]"/>
      <dgm:spPr>
        <a:solidFill>
          <a:schemeClr val="accent6">
            <a:hueOff val="0"/>
            <a:satOff val="0"/>
            <a:lumOff val="0"/>
            <a:alpha val="91000"/>
          </a:schemeClr>
        </a:solidFill>
      </dgm:spPr>
      <dgm:t>
        <a:bodyPr/>
        <a:lstStyle/>
        <a:p>
          <a:r>
            <a:rPr lang="es-CO" dirty="0" smtClean="0"/>
            <a:t>Contador</a:t>
          </a:r>
        </a:p>
      </dgm:t>
    </dgm:pt>
    <dgm:pt modelId="{FCF52037-5D8D-4768-B942-2624B1649255}" type="parTrans" cxnId="{B24FC7B6-D29C-4E52-85F3-6A6B3184AE5E}">
      <dgm:prSet/>
      <dgm:spPr/>
      <dgm:t>
        <a:bodyPr/>
        <a:lstStyle/>
        <a:p>
          <a:endParaRPr lang="es-CO"/>
        </a:p>
      </dgm:t>
    </dgm:pt>
    <dgm:pt modelId="{195173CF-755F-4CD4-8DB8-C195F2579C92}" type="sibTrans" cxnId="{B24FC7B6-D29C-4E52-85F3-6A6B3184AE5E}">
      <dgm:prSet/>
      <dgm:spPr/>
      <dgm:t>
        <a:bodyPr/>
        <a:lstStyle/>
        <a:p>
          <a:endParaRPr lang="es-CO"/>
        </a:p>
      </dgm:t>
    </dgm:pt>
    <dgm:pt modelId="{D6262D8F-18DF-413C-9481-6E6C26D1B1A1}">
      <dgm:prSet phldrT="[Texto]"/>
      <dgm:spPr>
        <a:solidFill>
          <a:schemeClr val="accent6">
            <a:hueOff val="0"/>
            <a:satOff val="0"/>
            <a:lumOff val="0"/>
            <a:alpha val="91000"/>
          </a:schemeClr>
        </a:solidFill>
      </dgm:spPr>
      <dgm:t>
        <a:bodyPr/>
        <a:lstStyle/>
        <a:p>
          <a:r>
            <a:rPr lang="es-CO" dirty="0" smtClean="0"/>
            <a:t>Auditor Interno</a:t>
          </a:r>
        </a:p>
      </dgm:t>
    </dgm:pt>
    <dgm:pt modelId="{EBC1E704-998F-4A63-BDE8-30EEF768A285}" type="parTrans" cxnId="{5A96B7C0-3D03-42C9-BDD1-26A163593381}">
      <dgm:prSet/>
      <dgm:spPr/>
      <dgm:t>
        <a:bodyPr/>
        <a:lstStyle/>
        <a:p>
          <a:endParaRPr lang="es-CO"/>
        </a:p>
      </dgm:t>
    </dgm:pt>
    <dgm:pt modelId="{28989E50-4343-4E1D-BF49-FAFFCE947022}" type="sibTrans" cxnId="{5A96B7C0-3D03-42C9-BDD1-26A163593381}">
      <dgm:prSet/>
      <dgm:spPr/>
      <dgm:t>
        <a:bodyPr/>
        <a:lstStyle/>
        <a:p>
          <a:endParaRPr lang="es-CO"/>
        </a:p>
      </dgm:t>
    </dgm:pt>
    <dgm:pt modelId="{E7CD4DE7-2B5D-43E3-90A2-FF6580716BA0}">
      <dgm:prSet phldrT="[Texto]"/>
      <dgm:spPr>
        <a:solidFill>
          <a:schemeClr val="accent6">
            <a:hueOff val="0"/>
            <a:satOff val="0"/>
            <a:lumOff val="0"/>
            <a:alpha val="91000"/>
          </a:schemeClr>
        </a:solidFill>
      </dgm:spPr>
      <dgm:t>
        <a:bodyPr/>
        <a:lstStyle/>
        <a:p>
          <a:r>
            <a:rPr lang="es-CO" dirty="0" smtClean="0"/>
            <a:t>Director del Área Financiera</a:t>
          </a:r>
          <a:endParaRPr lang="es-CO" dirty="0"/>
        </a:p>
      </dgm:t>
    </dgm:pt>
    <dgm:pt modelId="{34247B10-1A08-4D44-BE8F-D791A709C397}" type="parTrans" cxnId="{E92F83B4-EA85-42B5-8FA1-D858B35A0C4F}">
      <dgm:prSet/>
      <dgm:spPr/>
      <dgm:t>
        <a:bodyPr/>
        <a:lstStyle/>
        <a:p>
          <a:endParaRPr lang="es-CO"/>
        </a:p>
      </dgm:t>
    </dgm:pt>
    <dgm:pt modelId="{48DE25DA-A5E2-40F0-9054-1A795EC43262}" type="sibTrans" cxnId="{E92F83B4-EA85-42B5-8FA1-D858B35A0C4F}">
      <dgm:prSet/>
      <dgm:spPr/>
      <dgm:t>
        <a:bodyPr/>
        <a:lstStyle/>
        <a:p>
          <a:endParaRPr lang="es-CO"/>
        </a:p>
      </dgm:t>
    </dgm:pt>
    <dgm:pt modelId="{12B9A2A3-F8F7-47F2-B900-84FE186BE9F2}">
      <dgm:prSet phldrT="[Texto]"/>
      <dgm:spPr>
        <a:solidFill>
          <a:schemeClr val="accent6">
            <a:hueOff val="0"/>
            <a:satOff val="0"/>
            <a:lumOff val="0"/>
            <a:alpha val="91000"/>
          </a:schemeClr>
        </a:solidFill>
      </dgm:spPr>
      <dgm:t>
        <a:bodyPr/>
        <a:lstStyle/>
        <a:p>
          <a:r>
            <a:rPr lang="es-CO" dirty="0" smtClean="0"/>
            <a:t>Director de impuestos en empresas privadas </a:t>
          </a:r>
        </a:p>
      </dgm:t>
    </dgm:pt>
    <dgm:pt modelId="{FB6ED968-D640-4523-99D5-BD99A14D0549}" type="parTrans" cxnId="{917CA5D4-8503-4799-A563-9E8C4284323C}">
      <dgm:prSet/>
      <dgm:spPr/>
      <dgm:t>
        <a:bodyPr/>
        <a:lstStyle/>
        <a:p>
          <a:endParaRPr lang="es-CO"/>
        </a:p>
      </dgm:t>
    </dgm:pt>
    <dgm:pt modelId="{814952D4-10DC-4186-A4DC-AF2DAAF93777}" type="sibTrans" cxnId="{917CA5D4-8503-4799-A563-9E8C4284323C}">
      <dgm:prSet/>
      <dgm:spPr/>
      <dgm:t>
        <a:bodyPr/>
        <a:lstStyle/>
        <a:p>
          <a:endParaRPr lang="es-CO"/>
        </a:p>
      </dgm:t>
    </dgm:pt>
    <dgm:pt modelId="{4DCA9AEB-F42C-4752-82D1-E4FDFC72C852}">
      <dgm:prSet phldrT="[Texto]"/>
      <dgm:spPr>
        <a:solidFill>
          <a:schemeClr val="accent6">
            <a:hueOff val="0"/>
            <a:satOff val="0"/>
            <a:lumOff val="0"/>
            <a:alpha val="91000"/>
          </a:schemeClr>
        </a:solidFill>
      </dgm:spPr>
      <dgm:t>
        <a:bodyPr/>
        <a:lstStyle/>
        <a:p>
          <a:r>
            <a:rPr lang="es-CO" dirty="0" smtClean="0"/>
            <a:t>Gerente Financiero</a:t>
          </a:r>
        </a:p>
      </dgm:t>
    </dgm:pt>
    <dgm:pt modelId="{CB2AE2F5-FD2C-4BEE-8F0E-9FF1106A4480}" type="parTrans" cxnId="{D4B129D0-B188-4B57-92CA-2CEE03B37E42}">
      <dgm:prSet/>
      <dgm:spPr/>
      <dgm:t>
        <a:bodyPr/>
        <a:lstStyle/>
        <a:p>
          <a:endParaRPr lang="es-CO"/>
        </a:p>
      </dgm:t>
    </dgm:pt>
    <dgm:pt modelId="{0A5D4259-F94E-46DC-870F-2BD2799A6206}" type="sibTrans" cxnId="{D4B129D0-B188-4B57-92CA-2CEE03B37E42}">
      <dgm:prSet/>
      <dgm:spPr/>
      <dgm:t>
        <a:bodyPr/>
        <a:lstStyle/>
        <a:p>
          <a:endParaRPr lang="es-CO"/>
        </a:p>
      </dgm:t>
    </dgm:pt>
    <dgm:pt modelId="{A7D63607-6018-47DB-93EC-131C4CF547FC}">
      <dgm:prSet phldrT="[Texto]"/>
      <dgm:spPr>
        <a:solidFill>
          <a:schemeClr val="accent6">
            <a:hueOff val="0"/>
            <a:satOff val="0"/>
            <a:lumOff val="0"/>
            <a:alpha val="91000"/>
          </a:schemeClr>
        </a:solidFill>
      </dgm:spPr>
      <dgm:t>
        <a:bodyPr/>
        <a:lstStyle/>
        <a:p>
          <a:r>
            <a:rPr lang="es-CO" dirty="0" smtClean="0"/>
            <a:t>Asesor Administrativo, Financiero, Tributario</a:t>
          </a:r>
        </a:p>
      </dgm:t>
    </dgm:pt>
    <dgm:pt modelId="{85D7361D-6BE4-47D0-BD38-A4BFCDB5E49D}" type="parTrans" cxnId="{4A0553AC-FBA3-4355-B7E5-82ED3E22E02D}">
      <dgm:prSet/>
      <dgm:spPr/>
      <dgm:t>
        <a:bodyPr/>
        <a:lstStyle/>
        <a:p>
          <a:endParaRPr lang="es-CO"/>
        </a:p>
      </dgm:t>
    </dgm:pt>
    <dgm:pt modelId="{B769E94C-1CAB-4C3E-83EB-0824985ABB3F}" type="sibTrans" cxnId="{4A0553AC-FBA3-4355-B7E5-82ED3E22E02D}">
      <dgm:prSet/>
      <dgm:spPr/>
      <dgm:t>
        <a:bodyPr/>
        <a:lstStyle/>
        <a:p>
          <a:endParaRPr lang="es-CO"/>
        </a:p>
      </dgm:t>
    </dgm:pt>
    <dgm:pt modelId="{D6DD2510-DA20-4F2F-86D8-A427DEFDAF75}">
      <dgm:prSet phldrT="[Texto]"/>
      <dgm:spPr>
        <a:solidFill>
          <a:schemeClr val="accent6">
            <a:hueOff val="0"/>
            <a:satOff val="0"/>
            <a:lumOff val="0"/>
            <a:alpha val="91000"/>
          </a:schemeClr>
        </a:solidFill>
      </dgm:spPr>
      <dgm:t>
        <a:bodyPr/>
        <a:lstStyle/>
        <a:p>
          <a:r>
            <a:rPr lang="es-CO" dirty="0" smtClean="0"/>
            <a:t>Jefe de Costos</a:t>
          </a:r>
        </a:p>
      </dgm:t>
    </dgm:pt>
    <dgm:pt modelId="{BC67D5EB-DE0A-4AC8-B17F-0D7F51D91C71}" type="parTrans" cxnId="{096D490A-0772-40CB-9EA0-5DABB0AB5426}">
      <dgm:prSet/>
      <dgm:spPr/>
      <dgm:t>
        <a:bodyPr/>
        <a:lstStyle/>
        <a:p>
          <a:endParaRPr lang="es-CO"/>
        </a:p>
      </dgm:t>
    </dgm:pt>
    <dgm:pt modelId="{3A1AEEFA-21D9-47E9-B3FE-69CE5B29C58E}" type="sibTrans" cxnId="{096D490A-0772-40CB-9EA0-5DABB0AB5426}">
      <dgm:prSet/>
      <dgm:spPr/>
      <dgm:t>
        <a:bodyPr/>
        <a:lstStyle/>
        <a:p>
          <a:endParaRPr lang="es-CO"/>
        </a:p>
      </dgm:t>
    </dgm:pt>
    <dgm:pt modelId="{298FFD5A-C9B1-424B-9463-E8749AE1A98F}" type="pres">
      <dgm:prSet presAssocID="{8E3A2D31-0C24-4BBE-88A9-E1F4D9517F8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1BE0D8B6-262D-4372-9662-208D9C00605D}" type="pres">
      <dgm:prSet presAssocID="{6F53EF4B-C72A-4709-A107-49F536D67D78}" presName="composite" presStyleCnt="0"/>
      <dgm:spPr/>
    </dgm:pt>
    <dgm:pt modelId="{681E7B57-32A4-4C17-9B3F-C9BEC064D5D8}" type="pres">
      <dgm:prSet presAssocID="{6F53EF4B-C72A-4709-A107-49F536D67D78}" presName="imgShp" presStyleLbl="fgImgPlace1" presStyleIdx="0" presStyleCnt="7"/>
      <dgm:spPr/>
      <dgm:t>
        <a:bodyPr/>
        <a:lstStyle/>
        <a:p>
          <a:endParaRPr lang="es-CO"/>
        </a:p>
      </dgm:t>
    </dgm:pt>
    <dgm:pt modelId="{119C0F44-6510-46CD-A514-93EB861A8066}" type="pres">
      <dgm:prSet presAssocID="{6F53EF4B-C72A-4709-A107-49F536D67D78}" presName="txShp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DB613DD-897C-41BE-B6A7-BDE00A21B23A}" type="pres">
      <dgm:prSet presAssocID="{195173CF-755F-4CD4-8DB8-C195F2579C92}" presName="spacing" presStyleCnt="0"/>
      <dgm:spPr/>
    </dgm:pt>
    <dgm:pt modelId="{4405853A-9C4F-4FF9-A92C-986B9A181746}" type="pres">
      <dgm:prSet presAssocID="{D6262D8F-18DF-413C-9481-6E6C26D1B1A1}" presName="composite" presStyleCnt="0"/>
      <dgm:spPr/>
    </dgm:pt>
    <dgm:pt modelId="{1FC12701-F400-44B3-9A74-2BB656A3CBE7}" type="pres">
      <dgm:prSet presAssocID="{D6262D8F-18DF-413C-9481-6E6C26D1B1A1}" presName="imgShp" presStyleLbl="fgImgPlace1" presStyleIdx="1" presStyleCnt="7"/>
      <dgm:spPr/>
    </dgm:pt>
    <dgm:pt modelId="{AA0BD49B-8DB1-466F-98D8-24B5242FB58A}" type="pres">
      <dgm:prSet presAssocID="{D6262D8F-18DF-413C-9481-6E6C26D1B1A1}" presName="txShp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403D1DB-2900-4B6E-9270-FD75FCA0DA70}" type="pres">
      <dgm:prSet presAssocID="{28989E50-4343-4E1D-BF49-FAFFCE947022}" presName="spacing" presStyleCnt="0"/>
      <dgm:spPr/>
    </dgm:pt>
    <dgm:pt modelId="{8FA53915-26F5-4A5F-8761-F868052FF945}" type="pres">
      <dgm:prSet presAssocID="{E7CD4DE7-2B5D-43E3-90A2-FF6580716BA0}" presName="composite" presStyleCnt="0"/>
      <dgm:spPr/>
    </dgm:pt>
    <dgm:pt modelId="{6A595572-834E-4DB1-8576-9F110592215D}" type="pres">
      <dgm:prSet presAssocID="{E7CD4DE7-2B5D-43E3-90A2-FF6580716BA0}" presName="imgShp" presStyleLbl="fgImgPlace1" presStyleIdx="2" presStyleCnt="7"/>
      <dgm:spPr/>
      <dgm:t>
        <a:bodyPr/>
        <a:lstStyle/>
        <a:p>
          <a:endParaRPr lang="es-CO"/>
        </a:p>
      </dgm:t>
    </dgm:pt>
    <dgm:pt modelId="{8E0AB778-644A-4ADF-94F0-EFAF2BDFB5A0}" type="pres">
      <dgm:prSet presAssocID="{E7CD4DE7-2B5D-43E3-90A2-FF6580716BA0}" presName="tx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6F1B29D-2731-440B-ABE5-39FE55CFE748}" type="pres">
      <dgm:prSet presAssocID="{48DE25DA-A5E2-40F0-9054-1A795EC43262}" presName="spacing" presStyleCnt="0"/>
      <dgm:spPr/>
    </dgm:pt>
    <dgm:pt modelId="{77451B0B-ECB1-451D-8522-93A082B47AAA}" type="pres">
      <dgm:prSet presAssocID="{12B9A2A3-F8F7-47F2-B900-84FE186BE9F2}" presName="composite" presStyleCnt="0"/>
      <dgm:spPr/>
    </dgm:pt>
    <dgm:pt modelId="{902FCE15-272B-4F93-82D3-F85EED4CD34E}" type="pres">
      <dgm:prSet presAssocID="{12B9A2A3-F8F7-47F2-B900-84FE186BE9F2}" presName="imgShp" presStyleLbl="fgImgPlace1" presStyleIdx="3" presStyleCnt="7"/>
      <dgm:spPr/>
    </dgm:pt>
    <dgm:pt modelId="{47887836-FE16-4618-8301-BDBB75D3ECC6}" type="pres">
      <dgm:prSet presAssocID="{12B9A2A3-F8F7-47F2-B900-84FE186BE9F2}" presName="txShp" presStyleLbl="node1" presStyleIdx="3" presStyleCnt="7" custLinFactNeighborX="536" custLinFactNeighborY="379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2ADA7D3-A92F-4040-9442-1C5F22C87576}" type="pres">
      <dgm:prSet presAssocID="{814952D4-10DC-4186-A4DC-AF2DAAF93777}" presName="spacing" presStyleCnt="0"/>
      <dgm:spPr/>
    </dgm:pt>
    <dgm:pt modelId="{E2F8722F-1F13-42FF-AD92-AF467E09B152}" type="pres">
      <dgm:prSet presAssocID="{4DCA9AEB-F42C-4752-82D1-E4FDFC72C852}" presName="composite" presStyleCnt="0"/>
      <dgm:spPr/>
    </dgm:pt>
    <dgm:pt modelId="{BDECF39C-A866-439C-BB56-F3D78503F3B8}" type="pres">
      <dgm:prSet presAssocID="{4DCA9AEB-F42C-4752-82D1-E4FDFC72C852}" presName="imgShp" presStyleLbl="fgImgPlace1" presStyleIdx="4" presStyleCnt="7"/>
      <dgm:spPr/>
    </dgm:pt>
    <dgm:pt modelId="{C3A253D4-0F9D-46E7-B0ED-17348D9D3165}" type="pres">
      <dgm:prSet presAssocID="{4DCA9AEB-F42C-4752-82D1-E4FDFC72C852}" presName="tx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3454FCD-D563-48CD-B5FF-507DC415ECE1}" type="pres">
      <dgm:prSet presAssocID="{0A5D4259-F94E-46DC-870F-2BD2799A6206}" presName="spacing" presStyleCnt="0"/>
      <dgm:spPr/>
    </dgm:pt>
    <dgm:pt modelId="{FE912071-D97E-4330-A9F0-9968EF82D904}" type="pres">
      <dgm:prSet presAssocID="{A7D63607-6018-47DB-93EC-131C4CF547FC}" presName="composite" presStyleCnt="0"/>
      <dgm:spPr/>
    </dgm:pt>
    <dgm:pt modelId="{A9ED65DC-EBAC-4BAA-9212-389A568C9337}" type="pres">
      <dgm:prSet presAssocID="{A7D63607-6018-47DB-93EC-131C4CF547FC}" presName="imgShp" presStyleLbl="fgImgPlace1" presStyleIdx="5" presStyleCnt="7"/>
      <dgm:spPr/>
    </dgm:pt>
    <dgm:pt modelId="{EB28C828-A25E-4264-8123-0E72D8B133E8}" type="pres">
      <dgm:prSet presAssocID="{A7D63607-6018-47DB-93EC-131C4CF547FC}" presName="tx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5F80412-A2CC-4E58-9B34-5F236CEF0679}" type="pres">
      <dgm:prSet presAssocID="{B769E94C-1CAB-4C3E-83EB-0824985ABB3F}" presName="spacing" presStyleCnt="0"/>
      <dgm:spPr/>
    </dgm:pt>
    <dgm:pt modelId="{6464F1B4-B2EF-4F9C-8F17-CC4064766618}" type="pres">
      <dgm:prSet presAssocID="{D6DD2510-DA20-4F2F-86D8-A427DEFDAF75}" presName="composite" presStyleCnt="0"/>
      <dgm:spPr/>
    </dgm:pt>
    <dgm:pt modelId="{F58B8B8E-2899-4DCF-A357-224F5898590A}" type="pres">
      <dgm:prSet presAssocID="{D6DD2510-DA20-4F2F-86D8-A427DEFDAF75}" presName="imgShp" presStyleLbl="fgImgPlace1" presStyleIdx="6" presStyleCnt="7"/>
      <dgm:spPr/>
    </dgm:pt>
    <dgm:pt modelId="{D79C8A8C-C33E-4B8F-9879-285786CED3D9}" type="pres">
      <dgm:prSet presAssocID="{D6DD2510-DA20-4F2F-86D8-A427DEFDAF75}" presName="txShp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24FC7B6-D29C-4E52-85F3-6A6B3184AE5E}" srcId="{8E3A2D31-0C24-4BBE-88A9-E1F4D9517F81}" destId="{6F53EF4B-C72A-4709-A107-49F536D67D78}" srcOrd="0" destOrd="0" parTransId="{FCF52037-5D8D-4768-B942-2624B1649255}" sibTransId="{195173CF-755F-4CD4-8DB8-C195F2579C92}"/>
    <dgm:cxn modelId="{917CA5D4-8503-4799-A563-9E8C4284323C}" srcId="{8E3A2D31-0C24-4BBE-88A9-E1F4D9517F81}" destId="{12B9A2A3-F8F7-47F2-B900-84FE186BE9F2}" srcOrd="3" destOrd="0" parTransId="{FB6ED968-D640-4523-99D5-BD99A14D0549}" sibTransId="{814952D4-10DC-4186-A4DC-AF2DAAF93777}"/>
    <dgm:cxn modelId="{E92F83B4-EA85-42B5-8FA1-D858B35A0C4F}" srcId="{8E3A2D31-0C24-4BBE-88A9-E1F4D9517F81}" destId="{E7CD4DE7-2B5D-43E3-90A2-FF6580716BA0}" srcOrd="2" destOrd="0" parTransId="{34247B10-1A08-4D44-BE8F-D791A709C397}" sibTransId="{48DE25DA-A5E2-40F0-9054-1A795EC43262}"/>
    <dgm:cxn modelId="{5500FFC7-670F-4941-A90D-14FA2E1E1128}" type="presOf" srcId="{A7D63607-6018-47DB-93EC-131C4CF547FC}" destId="{EB28C828-A25E-4264-8123-0E72D8B133E8}" srcOrd="0" destOrd="0" presId="urn:microsoft.com/office/officeart/2005/8/layout/vList3"/>
    <dgm:cxn modelId="{F36671A3-EA00-4051-9F3C-53B3BE5FCFE6}" type="presOf" srcId="{D6262D8F-18DF-413C-9481-6E6C26D1B1A1}" destId="{AA0BD49B-8DB1-466F-98D8-24B5242FB58A}" srcOrd="0" destOrd="0" presId="urn:microsoft.com/office/officeart/2005/8/layout/vList3"/>
    <dgm:cxn modelId="{D9B76F7F-F59F-4178-8B82-86904F2D2185}" type="presOf" srcId="{4DCA9AEB-F42C-4752-82D1-E4FDFC72C852}" destId="{C3A253D4-0F9D-46E7-B0ED-17348D9D3165}" srcOrd="0" destOrd="0" presId="urn:microsoft.com/office/officeart/2005/8/layout/vList3"/>
    <dgm:cxn modelId="{D4B129D0-B188-4B57-92CA-2CEE03B37E42}" srcId="{8E3A2D31-0C24-4BBE-88A9-E1F4D9517F81}" destId="{4DCA9AEB-F42C-4752-82D1-E4FDFC72C852}" srcOrd="4" destOrd="0" parTransId="{CB2AE2F5-FD2C-4BEE-8F0E-9FF1106A4480}" sibTransId="{0A5D4259-F94E-46DC-870F-2BD2799A6206}"/>
    <dgm:cxn modelId="{5FACAC87-A7F4-4B63-97B0-00DCB5D47AD4}" type="presOf" srcId="{D6DD2510-DA20-4F2F-86D8-A427DEFDAF75}" destId="{D79C8A8C-C33E-4B8F-9879-285786CED3D9}" srcOrd="0" destOrd="0" presId="urn:microsoft.com/office/officeart/2005/8/layout/vList3"/>
    <dgm:cxn modelId="{096D490A-0772-40CB-9EA0-5DABB0AB5426}" srcId="{8E3A2D31-0C24-4BBE-88A9-E1F4D9517F81}" destId="{D6DD2510-DA20-4F2F-86D8-A427DEFDAF75}" srcOrd="6" destOrd="0" parTransId="{BC67D5EB-DE0A-4AC8-B17F-0D7F51D91C71}" sibTransId="{3A1AEEFA-21D9-47E9-B3FE-69CE5B29C58E}"/>
    <dgm:cxn modelId="{47788653-CECA-4C14-9173-81C36C687084}" type="presOf" srcId="{8E3A2D31-0C24-4BBE-88A9-E1F4D9517F81}" destId="{298FFD5A-C9B1-424B-9463-E8749AE1A98F}" srcOrd="0" destOrd="0" presId="urn:microsoft.com/office/officeart/2005/8/layout/vList3"/>
    <dgm:cxn modelId="{A82D19D1-FFFF-4A61-AB8F-F1DE0852D3B0}" type="presOf" srcId="{6F53EF4B-C72A-4709-A107-49F536D67D78}" destId="{119C0F44-6510-46CD-A514-93EB861A8066}" srcOrd="0" destOrd="0" presId="urn:microsoft.com/office/officeart/2005/8/layout/vList3"/>
    <dgm:cxn modelId="{59D5049F-CEA4-4EE5-BD48-D657C7211EFD}" type="presOf" srcId="{E7CD4DE7-2B5D-43E3-90A2-FF6580716BA0}" destId="{8E0AB778-644A-4ADF-94F0-EFAF2BDFB5A0}" srcOrd="0" destOrd="0" presId="urn:microsoft.com/office/officeart/2005/8/layout/vList3"/>
    <dgm:cxn modelId="{5A96B7C0-3D03-42C9-BDD1-26A163593381}" srcId="{8E3A2D31-0C24-4BBE-88A9-E1F4D9517F81}" destId="{D6262D8F-18DF-413C-9481-6E6C26D1B1A1}" srcOrd="1" destOrd="0" parTransId="{EBC1E704-998F-4A63-BDE8-30EEF768A285}" sibTransId="{28989E50-4343-4E1D-BF49-FAFFCE947022}"/>
    <dgm:cxn modelId="{CD91C0F7-6278-412A-9A27-A5FFA5BE6F9E}" type="presOf" srcId="{12B9A2A3-F8F7-47F2-B900-84FE186BE9F2}" destId="{47887836-FE16-4618-8301-BDBB75D3ECC6}" srcOrd="0" destOrd="0" presId="urn:microsoft.com/office/officeart/2005/8/layout/vList3"/>
    <dgm:cxn modelId="{4A0553AC-FBA3-4355-B7E5-82ED3E22E02D}" srcId="{8E3A2D31-0C24-4BBE-88A9-E1F4D9517F81}" destId="{A7D63607-6018-47DB-93EC-131C4CF547FC}" srcOrd="5" destOrd="0" parTransId="{85D7361D-6BE4-47D0-BD38-A4BFCDB5E49D}" sibTransId="{B769E94C-1CAB-4C3E-83EB-0824985ABB3F}"/>
    <dgm:cxn modelId="{0F4A64EC-4F4F-42D2-8C7E-BC00DBBBEEDD}" type="presParOf" srcId="{298FFD5A-C9B1-424B-9463-E8749AE1A98F}" destId="{1BE0D8B6-262D-4372-9662-208D9C00605D}" srcOrd="0" destOrd="0" presId="urn:microsoft.com/office/officeart/2005/8/layout/vList3"/>
    <dgm:cxn modelId="{659C696C-D70B-4FAA-A8D4-4B8D3D0A3407}" type="presParOf" srcId="{1BE0D8B6-262D-4372-9662-208D9C00605D}" destId="{681E7B57-32A4-4C17-9B3F-C9BEC064D5D8}" srcOrd="0" destOrd="0" presId="urn:microsoft.com/office/officeart/2005/8/layout/vList3"/>
    <dgm:cxn modelId="{9834674E-78D9-4565-AE81-019D01284313}" type="presParOf" srcId="{1BE0D8B6-262D-4372-9662-208D9C00605D}" destId="{119C0F44-6510-46CD-A514-93EB861A8066}" srcOrd="1" destOrd="0" presId="urn:microsoft.com/office/officeart/2005/8/layout/vList3"/>
    <dgm:cxn modelId="{3F092BBB-0B9A-475F-96B1-7FE2195D816B}" type="presParOf" srcId="{298FFD5A-C9B1-424B-9463-E8749AE1A98F}" destId="{BDB613DD-897C-41BE-B6A7-BDE00A21B23A}" srcOrd="1" destOrd="0" presId="urn:microsoft.com/office/officeart/2005/8/layout/vList3"/>
    <dgm:cxn modelId="{8FD1F043-E00C-40CC-8B54-19F5C787D247}" type="presParOf" srcId="{298FFD5A-C9B1-424B-9463-E8749AE1A98F}" destId="{4405853A-9C4F-4FF9-A92C-986B9A181746}" srcOrd="2" destOrd="0" presId="urn:microsoft.com/office/officeart/2005/8/layout/vList3"/>
    <dgm:cxn modelId="{9D82DB8A-EED0-4EAD-A1CB-7F8C27DEE216}" type="presParOf" srcId="{4405853A-9C4F-4FF9-A92C-986B9A181746}" destId="{1FC12701-F400-44B3-9A74-2BB656A3CBE7}" srcOrd="0" destOrd="0" presId="urn:microsoft.com/office/officeart/2005/8/layout/vList3"/>
    <dgm:cxn modelId="{32BE65C5-D0C5-4F41-B1EF-870CABDE74C7}" type="presParOf" srcId="{4405853A-9C4F-4FF9-A92C-986B9A181746}" destId="{AA0BD49B-8DB1-466F-98D8-24B5242FB58A}" srcOrd="1" destOrd="0" presId="urn:microsoft.com/office/officeart/2005/8/layout/vList3"/>
    <dgm:cxn modelId="{D9979067-55C9-4132-AC8E-10C2F3498E4A}" type="presParOf" srcId="{298FFD5A-C9B1-424B-9463-E8749AE1A98F}" destId="{0403D1DB-2900-4B6E-9270-FD75FCA0DA70}" srcOrd="3" destOrd="0" presId="urn:microsoft.com/office/officeart/2005/8/layout/vList3"/>
    <dgm:cxn modelId="{B609EBF9-AE66-4051-82A6-D04FFEA21987}" type="presParOf" srcId="{298FFD5A-C9B1-424B-9463-E8749AE1A98F}" destId="{8FA53915-26F5-4A5F-8761-F868052FF945}" srcOrd="4" destOrd="0" presId="urn:microsoft.com/office/officeart/2005/8/layout/vList3"/>
    <dgm:cxn modelId="{7145DD63-D686-4F7B-AFA7-F3BE819D0971}" type="presParOf" srcId="{8FA53915-26F5-4A5F-8761-F868052FF945}" destId="{6A595572-834E-4DB1-8576-9F110592215D}" srcOrd="0" destOrd="0" presId="urn:microsoft.com/office/officeart/2005/8/layout/vList3"/>
    <dgm:cxn modelId="{0CA2D2BA-EB88-41EF-810D-8BDF3F0FEB16}" type="presParOf" srcId="{8FA53915-26F5-4A5F-8761-F868052FF945}" destId="{8E0AB778-644A-4ADF-94F0-EFAF2BDFB5A0}" srcOrd="1" destOrd="0" presId="urn:microsoft.com/office/officeart/2005/8/layout/vList3"/>
    <dgm:cxn modelId="{3DF3DCF2-8757-4E84-B792-03D4910670F1}" type="presParOf" srcId="{298FFD5A-C9B1-424B-9463-E8749AE1A98F}" destId="{C6F1B29D-2731-440B-ABE5-39FE55CFE748}" srcOrd="5" destOrd="0" presId="urn:microsoft.com/office/officeart/2005/8/layout/vList3"/>
    <dgm:cxn modelId="{19176D23-999C-4EB1-86E8-DA5D6B4E0C34}" type="presParOf" srcId="{298FFD5A-C9B1-424B-9463-E8749AE1A98F}" destId="{77451B0B-ECB1-451D-8522-93A082B47AAA}" srcOrd="6" destOrd="0" presId="urn:microsoft.com/office/officeart/2005/8/layout/vList3"/>
    <dgm:cxn modelId="{AA334D50-A86C-4EE2-9A35-7DE143421C61}" type="presParOf" srcId="{77451B0B-ECB1-451D-8522-93A082B47AAA}" destId="{902FCE15-272B-4F93-82D3-F85EED4CD34E}" srcOrd="0" destOrd="0" presId="urn:microsoft.com/office/officeart/2005/8/layout/vList3"/>
    <dgm:cxn modelId="{A20F234F-4D06-4D53-850A-D0DE37FDDF41}" type="presParOf" srcId="{77451B0B-ECB1-451D-8522-93A082B47AAA}" destId="{47887836-FE16-4618-8301-BDBB75D3ECC6}" srcOrd="1" destOrd="0" presId="urn:microsoft.com/office/officeart/2005/8/layout/vList3"/>
    <dgm:cxn modelId="{E420BA3F-F411-48D1-AA7A-4E1CB62A57B0}" type="presParOf" srcId="{298FFD5A-C9B1-424B-9463-E8749AE1A98F}" destId="{02ADA7D3-A92F-4040-9442-1C5F22C87576}" srcOrd="7" destOrd="0" presId="urn:microsoft.com/office/officeart/2005/8/layout/vList3"/>
    <dgm:cxn modelId="{A720D5FD-544C-41C4-AE50-131CDE7BFB14}" type="presParOf" srcId="{298FFD5A-C9B1-424B-9463-E8749AE1A98F}" destId="{E2F8722F-1F13-42FF-AD92-AF467E09B152}" srcOrd="8" destOrd="0" presId="urn:microsoft.com/office/officeart/2005/8/layout/vList3"/>
    <dgm:cxn modelId="{40F00770-62BE-4797-B801-85BBE1BB229E}" type="presParOf" srcId="{E2F8722F-1F13-42FF-AD92-AF467E09B152}" destId="{BDECF39C-A866-439C-BB56-F3D78503F3B8}" srcOrd="0" destOrd="0" presId="urn:microsoft.com/office/officeart/2005/8/layout/vList3"/>
    <dgm:cxn modelId="{78FB14FF-7996-4472-89B3-98F0BBCB9D49}" type="presParOf" srcId="{E2F8722F-1F13-42FF-AD92-AF467E09B152}" destId="{C3A253D4-0F9D-46E7-B0ED-17348D9D3165}" srcOrd="1" destOrd="0" presId="urn:microsoft.com/office/officeart/2005/8/layout/vList3"/>
    <dgm:cxn modelId="{14A26011-B677-4076-82D6-6CFC9DD5BF33}" type="presParOf" srcId="{298FFD5A-C9B1-424B-9463-E8749AE1A98F}" destId="{73454FCD-D563-48CD-B5FF-507DC415ECE1}" srcOrd="9" destOrd="0" presId="urn:microsoft.com/office/officeart/2005/8/layout/vList3"/>
    <dgm:cxn modelId="{788EEE38-F801-4DF5-971E-B6E54FFC28A4}" type="presParOf" srcId="{298FFD5A-C9B1-424B-9463-E8749AE1A98F}" destId="{FE912071-D97E-4330-A9F0-9968EF82D904}" srcOrd="10" destOrd="0" presId="urn:microsoft.com/office/officeart/2005/8/layout/vList3"/>
    <dgm:cxn modelId="{16AC0208-AE37-43D5-B0F0-D53F61D77B03}" type="presParOf" srcId="{FE912071-D97E-4330-A9F0-9968EF82D904}" destId="{A9ED65DC-EBAC-4BAA-9212-389A568C9337}" srcOrd="0" destOrd="0" presId="urn:microsoft.com/office/officeart/2005/8/layout/vList3"/>
    <dgm:cxn modelId="{45509773-AEEC-4198-B68F-F67A32EA2CBF}" type="presParOf" srcId="{FE912071-D97E-4330-A9F0-9968EF82D904}" destId="{EB28C828-A25E-4264-8123-0E72D8B133E8}" srcOrd="1" destOrd="0" presId="urn:microsoft.com/office/officeart/2005/8/layout/vList3"/>
    <dgm:cxn modelId="{1CB38ADC-0C5E-4D1F-9C06-32C37571357F}" type="presParOf" srcId="{298FFD5A-C9B1-424B-9463-E8749AE1A98F}" destId="{C5F80412-A2CC-4E58-9B34-5F236CEF0679}" srcOrd="11" destOrd="0" presId="urn:microsoft.com/office/officeart/2005/8/layout/vList3"/>
    <dgm:cxn modelId="{F811AE21-6F9C-492A-B043-F6E471A9B7DF}" type="presParOf" srcId="{298FFD5A-C9B1-424B-9463-E8749AE1A98F}" destId="{6464F1B4-B2EF-4F9C-8F17-CC4064766618}" srcOrd="12" destOrd="0" presId="urn:microsoft.com/office/officeart/2005/8/layout/vList3"/>
    <dgm:cxn modelId="{66015ABD-F5A7-48A8-B4CC-90577C7E7B61}" type="presParOf" srcId="{6464F1B4-B2EF-4F9C-8F17-CC4064766618}" destId="{F58B8B8E-2899-4DCF-A357-224F5898590A}" srcOrd="0" destOrd="0" presId="urn:microsoft.com/office/officeart/2005/8/layout/vList3"/>
    <dgm:cxn modelId="{5F909A7A-4609-4F29-A403-9009BAF44896}" type="presParOf" srcId="{6464F1B4-B2EF-4F9C-8F17-CC4064766618}" destId="{D79C8A8C-C33E-4B8F-9879-285786CED3D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E3A2D31-0C24-4BBE-88A9-E1F4D9517F81}" type="doc">
      <dgm:prSet loTypeId="urn:microsoft.com/office/officeart/2005/8/layout/vList3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s-CO"/>
        </a:p>
      </dgm:t>
    </dgm:pt>
    <dgm:pt modelId="{6F53EF4B-C72A-4709-A107-49F536D67D78}">
      <dgm:prSet phldrT="[Texto]"/>
      <dgm:spPr>
        <a:solidFill>
          <a:schemeClr val="accent6">
            <a:alpha val="85000"/>
          </a:schemeClr>
        </a:solidFill>
      </dgm:spPr>
      <dgm:t>
        <a:bodyPr/>
        <a:lstStyle/>
        <a:p>
          <a:r>
            <a:rPr lang="es-CO" dirty="0" smtClean="0"/>
            <a:t>Revisor fiscal</a:t>
          </a:r>
        </a:p>
      </dgm:t>
    </dgm:pt>
    <dgm:pt modelId="{FCF52037-5D8D-4768-B942-2624B1649255}" type="parTrans" cxnId="{B24FC7B6-D29C-4E52-85F3-6A6B3184AE5E}">
      <dgm:prSet/>
      <dgm:spPr/>
      <dgm:t>
        <a:bodyPr/>
        <a:lstStyle/>
        <a:p>
          <a:endParaRPr lang="es-CO"/>
        </a:p>
      </dgm:t>
    </dgm:pt>
    <dgm:pt modelId="{195173CF-755F-4CD4-8DB8-C195F2579C92}" type="sibTrans" cxnId="{B24FC7B6-D29C-4E52-85F3-6A6B3184AE5E}">
      <dgm:prSet/>
      <dgm:spPr/>
      <dgm:t>
        <a:bodyPr/>
        <a:lstStyle/>
        <a:p>
          <a:endParaRPr lang="es-CO"/>
        </a:p>
      </dgm:t>
    </dgm:pt>
    <dgm:pt modelId="{D6262D8F-18DF-413C-9481-6E6C26D1B1A1}">
      <dgm:prSet phldrT="[Texto]"/>
      <dgm:spPr>
        <a:solidFill>
          <a:schemeClr val="accent6">
            <a:alpha val="85000"/>
          </a:schemeClr>
        </a:solidFill>
      </dgm:spPr>
      <dgm:t>
        <a:bodyPr/>
        <a:lstStyle/>
        <a:p>
          <a:r>
            <a:rPr lang="es-CO" dirty="0" smtClean="0"/>
            <a:t>Auditor Externo</a:t>
          </a:r>
        </a:p>
      </dgm:t>
    </dgm:pt>
    <dgm:pt modelId="{EBC1E704-998F-4A63-BDE8-30EEF768A285}" type="parTrans" cxnId="{5A96B7C0-3D03-42C9-BDD1-26A163593381}">
      <dgm:prSet/>
      <dgm:spPr/>
      <dgm:t>
        <a:bodyPr/>
        <a:lstStyle/>
        <a:p>
          <a:endParaRPr lang="es-CO"/>
        </a:p>
      </dgm:t>
    </dgm:pt>
    <dgm:pt modelId="{28989E50-4343-4E1D-BF49-FAFFCE947022}" type="sibTrans" cxnId="{5A96B7C0-3D03-42C9-BDD1-26A163593381}">
      <dgm:prSet/>
      <dgm:spPr/>
      <dgm:t>
        <a:bodyPr/>
        <a:lstStyle/>
        <a:p>
          <a:endParaRPr lang="es-CO"/>
        </a:p>
      </dgm:t>
    </dgm:pt>
    <dgm:pt modelId="{E7CD4DE7-2B5D-43E3-90A2-FF6580716BA0}">
      <dgm:prSet phldrT="[Texto]"/>
      <dgm:spPr>
        <a:solidFill>
          <a:schemeClr val="accent6">
            <a:alpha val="85000"/>
          </a:schemeClr>
        </a:solidFill>
      </dgm:spPr>
      <dgm:t>
        <a:bodyPr/>
        <a:lstStyle/>
        <a:p>
          <a:r>
            <a:rPr lang="es-CO" dirty="0" smtClean="0"/>
            <a:t>Consultor de Gerencia Financiera Internacional </a:t>
          </a:r>
        </a:p>
      </dgm:t>
    </dgm:pt>
    <dgm:pt modelId="{34247B10-1A08-4D44-BE8F-D791A709C397}" type="parTrans" cxnId="{E92F83B4-EA85-42B5-8FA1-D858B35A0C4F}">
      <dgm:prSet/>
      <dgm:spPr/>
      <dgm:t>
        <a:bodyPr/>
        <a:lstStyle/>
        <a:p>
          <a:endParaRPr lang="es-CO"/>
        </a:p>
      </dgm:t>
    </dgm:pt>
    <dgm:pt modelId="{48DE25DA-A5E2-40F0-9054-1A795EC43262}" type="sibTrans" cxnId="{E92F83B4-EA85-42B5-8FA1-D858B35A0C4F}">
      <dgm:prSet/>
      <dgm:spPr/>
      <dgm:t>
        <a:bodyPr/>
        <a:lstStyle/>
        <a:p>
          <a:endParaRPr lang="es-CO"/>
        </a:p>
      </dgm:t>
    </dgm:pt>
    <dgm:pt modelId="{12B9A2A3-F8F7-47F2-B900-84FE186BE9F2}">
      <dgm:prSet phldrT="[Texto]"/>
      <dgm:spPr>
        <a:solidFill>
          <a:schemeClr val="accent6">
            <a:alpha val="85000"/>
          </a:schemeClr>
        </a:solidFill>
      </dgm:spPr>
      <dgm:t>
        <a:bodyPr/>
        <a:lstStyle/>
        <a:p>
          <a:r>
            <a:rPr lang="es-CO" dirty="0" smtClean="0"/>
            <a:t>Contralor </a:t>
          </a:r>
        </a:p>
      </dgm:t>
    </dgm:pt>
    <dgm:pt modelId="{FB6ED968-D640-4523-99D5-BD99A14D0549}" type="parTrans" cxnId="{917CA5D4-8503-4799-A563-9E8C4284323C}">
      <dgm:prSet/>
      <dgm:spPr/>
      <dgm:t>
        <a:bodyPr/>
        <a:lstStyle/>
        <a:p>
          <a:endParaRPr lang="es-CO"/>
        </a:p>
      </dgm:t>
    </dgm:pt>
    <dgm:pt modelId="{814952D4-10DC-4186-A4DC-AF2DAAF93777}" type="sibTrans" cxnId="{917CA5D4-8503-4799-A563-9E8C4284323C}">
      <dgm:prSet/>
      <dgm:spPr/>
      <dgm:t>
        <a:bodyPr/>
        <a:lstStyle/>
        <a:p>
          <a:endParaRPr lang="es-CO"/>
        </a:p>
      </dgm:t>
    </dgm:pt>
    <dgm:pt modelId="{4DCA9AEB-F42C-4752-82D1-E4FDFC72C852}">
      <dgm:prSet phldrT="[Texto]"/>
      <dgm:spPr>
        <a:solidFill>
          <a:schemeClr val="accent6">
            <a:alpha val="85000"/>
          </a:schemeClr>
        </a:solidFill>
      </dgm:spPr>
      <dgm:t>
        <a:bodyPr/>
        <a:lstStyle/>
        <a:p>
          <a:r>
            <a:rPr lang="es-CO" dirty="0" smtClean="0"/>
            <a:t>Gestor de Empresas</a:t>
          </a:r>
        </a:p>
      </dgm:t>
    </dgm:pt>
    <dgm:pt modelId="{CB2AE2F5-FD2C-4BEE-8F0E-9FF1106A4480}" type="parTrans" cxnId="{D4B129D0-B188-4B57-92CA-2CEE03B37E42}">
      <dgm:prSet/>
      <dgm:spPr/>
      <dgm:t>
        <a:bodyPr/>
        <a:lstStyle/>
        <a:p>
          <a:endParaRPr lang="es-CO"/>
        </a:p>
      </dgm:t>
    </dgm:pt>
    <dgm:pt modelId="{0A5D4259-F94E-46DC-870F-2BD2799A6206}" type="sibTrans" cxnId="{D4B129D0-B188-4B57-92CA-2CEE03B37E42}">
      <dgm:prSet/>
      <dgm:spPr/>
      <dgm:t>
        <a:bodyPr/>
        <a:lstStyle/>
        <a:p>
          <a:endParaRPr lang="es-CO"/>
        </a:p>
      </dgm:t>
    </dgm:pt>
    <dgm:pt modelId="{A7D63607-6018-47DB-93EC-131C4CF547FC}">
      <dgm:prSet phldrT="[Texto]"/>
      <dgm:spPr>
        <a:solidFill>
          <a:schemeClr val="accent6">
            <a:alpha val="85000"/>
          </a:schemeClr>
        </a:solidFill>
      </dgm:spPr>
      <dgm:t>
        <a:bodyPr/>
        <a:lstStyle/>
        <a:p>
          <a:r>
            <a:rPr lang="es-CO" dirty="0" smtClean="0"/>
            <a:t>Jefe de control Interno</a:t>
          </a:r>
        </a:p>
      </dgm:t>
    </dgm:pt>
    <dgm:pt modelId="{85D7361D-6BE4-47D0-BD38-A4BFCDB5E49D}" type="parTrans" cxnId="{4A0553AC-FBA3-4355-B7E5-82ED3E22E02D}">
      <dgm:prSet/>
      <dgm:spPr/>
      <dgm:t>
        <a:bodyPr/>
        <a:lstStyle/>
        <a:p>
          <a:endParaRPr lang="es-CO"/>
        </a:p>
      </dgm:t>
    </dgm:pt>
    <dgm:pt modelId="{B769E94C-1CAB-4C3E-83EB-0824985ABB3F}" type="sibTrans" cxnId="{4A0553AC-FBA3-4355-B7E5-82ED3E22E02D}">
      <dgm:prSet/>
      <dgm:spPr/>
      <dgm:t>
        <a:bodyPr/>
        <a:lstStyle/>
        <a:p>
          <a:endParaRPr lang="es-CO"/>
        </a:p>
      </dgm:t>
    </dgm:pt>
    <dgm:pt modelId="{D6DD2510-DA20-4F2F-86D8-A427DEFDAF75}">
      <dgm:prSet phldrT="[Texto]"/>
      <dgm:spPr>
        <a:solidFill>
          <a:schemeClr val="accent6">
            <a:alpha val="85000"/>
          </a:schemeClr>
        </a:solidFill>
      </dgm:spPr>
      <dgm:t>
        <a:bodyPr/>
        <a:lstStyle/>
        <a:p>
          <a:r>
            <a:rPr lang="es-CO" dirty="0" smtClean="0"/>
            <a:t>Auditor Medio ambiental</a:t>
          </a:r>
        </a:p>
      </dgm:t>
    </dgm:pt>
    <dgm:pt modelId="{BC67D5EB-DE0A-4AC8-B17F-0D7F51D91C71}" type="parTrans" cxnId="{096D490A-0772-40CB-9EA0-5DABB0AB5426}">
      <dgm:prSet/>
      <dgm:spPr/>
      <dgm:t>
        <a:bodyPr/>
        <a:lstStyle/>
        <a:p>
          <a:endParaRPr lang="es-CO"/>
        </a:p>
      </dgm:t>
    </dgm:pt>
    <dgm:pt modelId="{3A1AEEFA-21D9-47E9-B3FE-69CE5B29C58E}" type="sibTrans" cxnId="{096D490A-0772-40CB-9EA0-5DABB0AB5426}">
      <dgm:prSet/>
      <dgm:spPr/>
      <dgm:t>
        <a:bodyPr/>
        <a:lstStyle/>
        <a:p>
          <a:endParaRPr lang="es-CO"/>
        </a:p>
      </dgm:t>
    </dgm:pt>
    <dgm:pt modelId="{298FFD5A-C9B1-424B-9463-E8749AE1A98F}" type="pres">
      <dgm:prSet presAssocID="{8E3A2D31-0C24-4BBE-88A9-E1F4D9517F8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1BE0D8B6-262D-4372-9662-208D9C00605D}" type="pres">
      <dgm:prSet presAssocID="{6F53EF4B-C72A-4709-A107-49F536D67D78}" presName="composite" presStyleCnt="0"/>
      <dgm:spPr/>
    </dgm:pt>
    <dgm:pt modelId="{681E7B57-32A4-4C17-9B3F-C9BEC064D5D8}" type="pres">
      <dgm:prSet presAssocID="{6F53EF4B-C72A-4709-A107-49F536D67D78}" presName="imgShp" presStyleLbl="fgImgPlace1" presStyleIdx="0" presStyleCnt="7"/>
      <dgm:spPr/>
      <dgm:t>
        <a:bodyPr/>
        <a:lstStyle/>
        <a:p>
          <a:endParaRPr lang="es-CO"/>
        </a:p>
      </dgm:t>
    </dgm:pt>
    <dgm:pt modelId="{119C0F44-6510-46CD-A514-93EB861A8066}" type="pres">
      <dgm:prSet presAssocID="{6F53EF4B-C72A-4709-A107-49F536D67D78}" presName="txShp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DB613DD-897C-41BE-B6A7-BDE00A21B23A}" type="pres">
      <dgm:prSet presAssocID="{195173CF-755F-4CD4-8DB8-C195F2579C92}" presName="spacing" presStyleCnt="0"/>
      <dgm:spPr/>
    </dgm:pt>
    <dgm:pt modelId="{4405853A-9C4F-4FF9-A92C-986B9A181746}" type="pres">
      <dgm:prSet presAssocID="{D6262D8F-18DF-413C-9481-6E6C26D1B1A1}" presName="composite" presStyleCnt="0"/>
      <dgm:spPr/>
    </dgm:pt>
    <dgm:pt modelId="{1FC12701-F400-44B3-9A74-2BB656A3CBE7}" type="pres">
      <dgm:prSet presAssocID="{D6262D8F-18DF-413C-9481-6E6C26D1B1A1}" presName="imgShp" presStyleLbl="fgImgPlace1" presStyleIdx="1" presStyleCnt="7"/>
      <dgm:spPr/>
    </dgm:pt>
    <dgm:pt modelId="{AA0BD49B-8DB1-466F-98D8-24B5242FB58A}" type="pres">
      <dgm:prSet presAssocID="{D6262D8F-18DF-413C-9481-6E6C26D1B1A1}" presName="txShp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403D1DB-2900-4B6E-9270-FD75FCA0DA70}" type="pres">
      <dgm:prSet presAssocID="{28989E50-4343-4E1D-BF49-FAFFCE947022}" presName="spacing" presStyleCnt="0"/>
      <dgm:spPr/>
    </dgm:pt>
    <dgm:pt modelId="{8FA53915-26F5-4A5F-8761-F868052FF945}" type="pres">
      <dgm:prSet presAssocID="{E7CD4DE7-2B5D-43E3-90A2-FF6580716BA0}" presName="composite" presStyleCnt="0"/>
      <dgm:spPr/>
    </dgm:pt>
    <dgm:pt modelId="{6A595572-834E-4DB1-8576-9F110592215D}" type="pres">
      <dgm:prSet presAssocID="{E7CD4DE7-2B5D-43E3-90A2-FF6580716BA0}" presName="imgShp" presStyleLbl="fgImgPlace1" presStyleIdx="2" presStyleCnt="7"/>
      <dgm:spPr/>
      <dgm:t>
        <a:bodyPr/>
        <a:lstStyle/>
        <a:p>
          <a:endParaRPr lang="es-CO"/>
        </a:p>
      </dgm:t>
    </dgm:pt>
    <dgm:pt modelId="{8E0AB778-644A-4ADF-94F0-EFAF2BDFB5A0}" type="pres">
      <dgm:prSet presAssocID="{E7CD4DE7-2B5D-43E3-90A2-FF6580716BA0}" presName="tx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6F1B29D-2731-440B-ABE5-39FE55CFE748}" type="pres">
      <dgm:prSet presAssocID="{48DE25DA-A5E2-40F0-9054-1A795EC43262}" presName="spacing" presStyleCnt="0"/>
      <dgm:spPr/>
    </dgm:pt>
    <dgm:pt modelId="{77451B0B-ECB1-451D-8522-93A082B47AAA}" type="pres">
      <dgm:prSet presAssocID="{12B9A2A3-F8F7-47F2-B900-84FE186BE9F2}" presName="composite" presStyleCnt="0"/>
      <dgm:spPr/>
    </dgm:pt>
    <dgm:pt modelId="{902FCE15-272B-4F93-82D3-F85EED4CD34E}" type="pres">
      <dgm:prSet presAssocID="{12B9A2A3-F8F7-47F2-B900-84FE186BE9F2}" presName="imgShp" presStyleLbl="fgImgPlace1" presStyleIdx="3" presStyleCnt="7"/>
      <dgm:spPr/>
    </dgm:pt>
    <dgm:pt modelId="{47887836-FE16-4618-8301-BDBB75D3ECC6}" type="pres">
      <dgm:prSet presAssocID="{12B9A2A3-F8F7-47F2-B900-84FE186BE9F2}" presName="txShp" presStyleLbl="node1" presStyleIdx="3" presStyleCnt="7" custLinFactNeighborX="536" custLinFactNeighborY="379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2ADA7D3-A92F-4040-9442-1C5F22C87576}" type="pres">
      <dgm:prSet presAssocID="{814952D4-10DC-4186-A4DC-AF2DAAF93777}" presName="spacing" presStyleCnt="0"/>
      <dgm:spPr/>
    </dgm:pt>
    <dgm:pt modelId="{E2F8722F-1F13-42FF-AD92-AF467E09B152}" type="pres">
      <dgm:prSet presAssocID="{4DCA9AEB-F42C-4752-82D1-E4FDFC72C852}" presName="composite" presStyleCnt="0"/>
      <dgm:spPr/>
    </dgm:pt>
    <dgm:pt modelId="{BDECF39C-A866-439C-BB56-F3D78503F3B8}" type="pres">
      <dgm:prSet presAssocID="{4DCA9AEB-F42C-4752-82D1-E4FDFC72C852}" presName="imgShp" presStyleLbl="fgImgPlace1" presStyleIdx="4" presStyleCnt="7"/>
      <dgm:spPr/>
    </dgm:pt>
    <dgm:pt modelId="{C3A253D4-0F9D-46E7-B0ED-17348D9D3165}" type="pres">
      <dgm:prSet presAssocID="{4DCA9AEB-F42C-4752-82D1-E4FDFC72C852}" presName="tx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3454FCD-D563-48CD-B5FF-507DC415ECE1}" type="pres">
      <dgm:prSet presAssocID="{0A5D4259-F94E-46DC-870F-2BD2799A6206}" presName="spacing" presStyleCnt="0"/>
      <dgm:spPr/>
    </dgm:pt>
    <dgm:pt modelId="{FE912071-D97E-4330-A9F0-9968EF82D904}" type="pres">
      <dgm:prSet presAssocID="{A7D63607-6018-47DB-93EC-131C4CF547FC}" presName="composite" presStyleCnt="0"/>
      <dgm:spPr/>
    </dgm:pt>
    <dgm:pt modelId="{A9ED65DC-EBAC-4BAA-9212-389A568C9337}" type="pres">
      <dgm:prSet presAssocID="{A7D63607-6018-47DB-93EC-131C4CF547FC}" presName="imgShp" presStyleLbl="fgImgPlace1" presStyleIdx="5" presStyleCnt="7"/>
      <dgm:spPr/>
    </dgm:pt>
    <dgm:pt modelId="{EB28C828-A25E-4264-8123-0E72D8B133E8}" type="pres">
      <dgm:prSet presAssocID="{A7D63607-6018-47DB-93EC-131C4CF547FC}" presName="tx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5F80412-A2CC-4E58-9B34-5F236CEF0679}" type="pres">
      <dgm:prSet presAssocID="{B769E94C-1CAB-4C3E-83EB-0824985ABB3F}" presName="spacing" presStyleCnt="0"/>
      <dgm:spPr/>
    </dgm:pt>
    <dgm:pt modelId="{6464F1B4-B2EF-4F9C-8F17-CC4064766618}" type="pres">
      <dgm:prSet presAssocID="{D6DD2510-DA20-4F2F-86D8-A427DEFDAF75}" presName="composite" presStyleCnt="0"/>
      <dgm:spPr/>
    </dgm:pt>
    <dgm:pt modelId="{F58B8B8E-2899-4DCF-A357-224F5898590A}" type="pres">
      <dgm:prSet presAssocID="{D6DD2510-DA20-4F2F-86D8-A427DEFDAF75}" presName="imgShp" presStyleLbl="fgImgPlace1" presStyleIdx="6" presStyleCnt="7"/>
      <dgm:spPr/>
    </dgm:pt>
    <dgm:pt modelId="{D79C8A8C-C33E-4B8F-9879-285786CED3D9}" type="pres">
      <dgm:prSet presAssocID="{D6DD2510-DA20-4F2F-86D8-A427DEFDAF75}" presName="txShp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E92F83B4-EA85-42B5-8FA1-D858B35A0C4F}" srcId="{8E3A2D31-0C24-4BBE-88A9-E1F4D9517F81}" destId="{E7CD4DE7-2B5D-43E3-90A2-FF6580716BA0}" srcOrd="2" destOrd="0" parTransId="{34247B10-1A08-4D44-BE8F-D791A709C397}" sibTransId="{48DE25DA-A5E2-40F0-9054-1A795EC43262}"/>
    <dgm:cxn modelId="{5A96B7C0-3D03-42C9-BDD1-26A163593381}" srcId="{8E3A2D31-0C24-4BBE-88A9-E1F4D9517F81}" destId="{D6262D8F-18DF-413C-9481-6E6C26D1B1A1}" srcOrd="1" destOrd="0" parTransId="{EBC1E704-998F-4A63-BDE8-30EEF768A285}" sibTransId="{28989E50-4343-4E1D-BF49-FAFFCE947022}"/>
    <dgm:cxn modelId="{B24FC7B6-D29C-4E52-85F3-6A6B3184AE5E}" srcId="{8E3A2D31-0C24-4BBE-88A9-E1F4D9517F81}" destId="{6F53EF4B-C72A-4709-A107-49F536D67D78}" srcOrd="0" destOrd="0" parTransId="{FCF52037-5D8D-4768-B942-2624B1649255}" sibTransId="{195173CF-755F-4CD4-8DB8-C195F2579C92}"/>
    <dgm:cxn modelId="{D657ED02-F78E-40D1-B1F9-C1CA435ADD26}" type="presOf" srcId="{E7CD4DE7-2B5D-43E3-90A2-FF6580716BA0}" destId="{8E0AB778-644A-4ADF-94F0-EFAF2BDFB5A0}" srcOrd="0" destOrd="0" presId="urn:microsoft.com/office/officeart/2005/8/layout/vList3"/>
    <dgm:cxn modelId="{F6C62F4F-6FBC-47DB-989E-3F9802065001}" type="presOf" srcId="{A7D63607-6018-47DB-93EC-131C4CF547FC}" destId="{EB28C828-A25E-4264-8123-0E72D8B133E8}" srcOrd="0" destOrd="0" presId="urn:microsoft.com/office/officeart/2005/8/layout/vList3"/>
    <dgm:cxn modelId="{096D490A-0772-40CB-9EA0-5DABB0AB5426}" srcId="{8E3A2D31-0C24-4BBE-88A9-E1F4D9517F81}" destId="{D6DD2510-DA20-4F2F-86D8-A427DEFDAF75}" srcOrd="6" destOrd="0" parTransId="{BC67D5EB-DE0A-4AC8-B17F-0D7F51D91C71}" sibTransId="{3A1AEEFA-21D9-47E9-B3FE-69CE5B29C58E}"/>
    <dgm:cxn modelId="{746ABD29-0CE2-4BDE-9D8A-D217AE6C9AEE}" type="presOf" srcId="{8E3A2D31-0C24-4BBE-88A9-E1F4D9517F81}" destId="{298FFD5A-C9B1-424B-9463-E8749AE1A98F}" srcOrd="0" destOrd="0" presId="urn:microsoft.com/office/officeart/2005/8/layout/vList3"/>
    <dgm:cxn modelId="{DFD32E6F-CEC3-4433-95D4-35D4FFAFF594}" type="presOf" srcId="{4DCA9AEB-F42C-4752-82D1-E4FDFC72C852}" destId="{C3A253D4-0F9D-46E7-B0ED-17348D9D3165}" srcOrd="0" destOrd="0" presId="urn:microsoft.com/office/officeart/2005/8/layout/vList3"/>
    <dgm:cxn modelId="{917CA5D4-8503-4799-A563-9E8C4284323C}" srcId="{8E3A2D31-0C24-4BBE-88A9-E1F4D9517F81}" destId="{12B9A2A3-F8F7-47F2-B900-84FE186BE9F2}" srcOrd="3" destOrd="0" parTransId="{FB6ED968-D640-4523-99D5-BD99A14D0549}" sibTransId="{814952D4-10DC-4186-A4DC-AF2DAAF93777}"/>
    <dgm:cxn modelId="{4A0553AC-FBA3-4355-B7E5-82ED3E22E02D}" srcId="{8E3A2D31-0C24-4BBE-88A9-E1F4D9517F81}" destId="{A7D63607-6018-47DB-93EC-131C4CF547FC}" srcOrd="5" destOrd="0" parTransId="{85D7361D-6BE4-47D0-BD38-A4BFCDB5E49D}" sibTransId="{B769E94C-1CAB-4C3E-83EB-0824985ABB3F}"/>
    <dgm:cxn modelId="{730D1E40-F33C-4CFF-8123-F24006BE1603}" type="presOf" srcId="{6F53EF4B-C72A-4709-A107-49F536D67D78}" destId="{119C0F44-6510-46CD-A514-93EB861A8066}" srcOrd="0" destOrd="0" presId="urn:microsoft.com/office/officeart/2005/8/layout/vList3"/>
    <dgm:cxn modelId="{471FD609-5C05-447C-BCA1-A60842DDA927}" type="presOf" srcId="{D6262D8F-18DF-413C-9481-6E6C26D1B1A1}" destId="{AA0BD49B-8DB1-466F-98D8-24B5242FB58A}" srcOrd="0" destOrd="0" presId="urn:microsoft.com/office/officeart/2005/8/layout/vList3"/>
    <dgm:cxn modelId="{69B8C10E-DA8F-4046-BFC4-E704708AC266}" type="presOf" srcId="{D6DD2510-DA20-4F2F-86D8-A427DEFDAF75}" destId="{D79C8A8C-C33E-4B8F-9879-285786CED3D9}" srcOrd="0" destOrd="0" presId="urn:microsoft.com/office/officeart/2005/8/layout/vList3"/>
    <dgm:cxn modelId="{D4B129D0-B188-4B57-92CA-2CEE03B37E42}" srcId="{8E3A2D31-0C24-4BBE-88A9-E1F4D9517F81}" destId="{4DCA9AEB-F42C-4752-82D1-E4FDFC72C852}" srcOrd="4" destOrd="0" parTransId="{CB2AE2F5-FD2C-4BEE-8F0E-9FF1106A4480}" sibTransId="{0A5D4259-F94E-46DC-870F-2BD2799A6206}"/>
    <dgm:cxn modelId="{AC67CDFF-735E-43F2-A8D3-C1175E1D8BB4}" type="presOf" srcId="{12B9A2A3-F8F7-47F2-B900-84FE186BE9F2}" destId="{47887836-FE16-4618-8301-BDBB75D3ECC6}" srcOrd="0" destOrd="0" presId="urn:microsoft.com/office/officeart/2005/8/layout/vList3"/>
    <dgm:cxn modelId="{B02BDC58-A18C-4EF8-B493-E3725E58FB67}" type="presParOf" srcId="{298FFD5A-C9B1-424B-9463-E8749AE1A98F}" destId="{1BE0D8B6-262D-4372-9662-208D9C00605D}" srcOrd="0" destOrd="0" presId="urn:microsoft.com/office/officeart/2005/8/layout/vList3"/>
    <dgm:cxn modelId="{A5F4E355-A97B-4E5F-9B7E-78ADEEC9B6FC}" type="presParOf" srcId="{1BE0D8B6-262D-4372-9662-208D9C00605D}" destId="{681E7B57-32A4-4C17-9B3F-C9BEC064D5D8}" srcOrd="0" destOrd="0" presId="urn:microsoft.com/office/officeart/2005/8/layout/vList3"/>
    <dgm:cxn modelId="{E8CB6CBB-2A2B-406A-8063-79552BD62B25}" type="presParOf" srcId="{1BE0D8B6-262D-4372-9662-208D9C00605D}" destId="{119C0F44-6510-46CD-A514-93EB861A8066}" srcOrd="1" destOrd="0" presId="urn:microsoft.com/office/officeart/2005/8/layout/vList3"/>
    <dgm:cxn modelId="{3EE513DF-F9AC-4251-89C5-06E991EF8EC3}" type="presParOf" srcId="{298FFD5A-C9B1-424B-9463-E8749AE1A98F}" destId="{BDB613DD-897C-41BE-B6A7-BDE00A21B23A}" srcOrd="1" destOrd="0" presId="urn:microsoft.com/office/officeart/2005/8/layout/vList3"/>
    <dgm:cxn modelId="{9918A3BE-8701-4548-A966-110FDDC4ED59}" type="presParOf" srcId="{298FFD5A-C9B1-424B-9463-E8749AE1A98F}" destId="{4405853A-9C4F-4FF9-A92C-986B9A181746}" srcOrd="2" destOrd="0" presId="urn:microsoft.com/office/officeart/2005/8/layout/vList3"/>
    <dgm:cxn modelId="{524F786A-BF56-415C-840C-E31F57F1272F}" type="presParOf" srcId="{4405853A-9C4F-4FF9-A92C-986B9A181746}" destId="{1FC12701-F400-44B3-9A74-2BB656A3CBE7}" srcOrd="0" destOrd="0" presId="urn:microsoft.com/office/officeart/2005/8/layout/vList3"/>
    <dgm:cxn modelId="{4182DF10-86A0-470B-AF7D-C3D697B5A6D3}" type="presParOf" srcId="{4405853A-9C4F-4FF9-A92C-986B9A181746}" destId="{AA0BD49B-8DB1-466F-98D8-24B5242FB58A}" srcOrd="1" destOrd="0" presId="urn:microsoft.com/office/officeart/2005/8/layout/vList3"/>
    <dgm:cxn modelId="{F09D1F64-8620-41D6-B9BF-52D96EE7A8EA}" type="presParOf" srcId="{298FFD5A-C9B1-424B-9463-E8749AE1A98F}" destId="{0403D1DB-2900-4B6E-9270-FD75FCA0DA70}" srcOrd="3" destOrd="0" presId="urn:microsoft.com/office/officeart/2005/8/layout/vList3"/>
    <dgm:cxn modelId="{230B8951-721C-437F-9E81-0BA486DE82FC}" type="presParOf" srcId="{298FFD5A-C9B1-424B-9463-E8749AE1A98F}" destId="{8FA53915-26F5-4A5F-8761-F868052FF945}" srcOrd="4" destOrd="0" presId="urn:microsoft.com/office/officeart/2005/8/layout/vList3"/>
    <dgm:cxn modelId="{91167B24-5F39-48AA-A7BF-EA2A22A3662F}" type="presParOf" srcId="{8FA53915-26F5-4A5F-8761-F868052FF945}" destId="{6A595572-834E-4DB1-8576-9F110592215D}" srcOrd="0" destOrd="0" presId="urn:microsoft.com/office/officeart/2005/8/layout/vList3"/>
    <dgm:cxn modelId="{6FDB4177-CDE1-421A-89D7-BDE6AACC7BC1}" type="presParOf" srcId="{8FA53915-26F5-4A5F-8761-F868052FF945}" destId="{8E0AB778-644A-4ADF-94F0-EFAF2BDFB5A0}" srcOrd="1" destOrd="0" presId="urn:microsoft.com/office/officeart/2005/8/layout/vList3"/>
    <dgm:cxn modelId="{80B2196B-C485-49E3-8235-BC9CAD5F1B58}" type="presParOf" srcId="{298FFD5A-C9B1-424B-9463-E8749AE1A98F}" destId="{C6F1B29D-2731-440B-ABE5-39FE55CFE748}" srcOrd="5" destOrd="0" presId="urn:microsoft.com/office/officeart/2005/8/layout/vList3"/>
    <dgm:cxn modelId="{621422E3-5B69-4DF4-B1E6-F20081D3A39A}" type="presParOf" srcId="{298FFD5A-C9B1-424B-9463-E8749AE1A98F}" destId="{77451B0B-ECB1-451D-8522-93A082B47AAA}" srcOrd="6" destOrd="0" presId="urn:microsoft.com/office/officeart/2005/8/layout/vList3"/>
    <dgm:cxn modelId="{957A7841-00D6-4150-A44E-3306721C81E7}" type="presParOf" srcId="{77451B0B-ECB1-451D-8522-93A082B47AAA}" destId="{902FCE15-272B-4F93-82D3-F85EED4CD34E}" srcOrd="0" destOrd="0" presId="urn:microsoft.com/office/officeart/2005/8/layout/vList3"/>
    <dgm:cxn modelId="{EA9CE843-75FC-4B9D-8598-A8DD961AE9F8}" type="presParOf" srcId="{77451B0B-ECB1-451D-8522-93A082B47AAA}" destId="{47887836-FE16-4618-8301-BDBB75D3ECC6}" srcOrd="1" destOrd="0" presId="urn:microsoft.com/office/officeart/2005/8/layout/vList3"/>
    <dgm:cxn modelId="{6E45427D-4AC7-4475-8289-9BEC39E9D528}" type="presParOf" srcId="{298FFD5A-C9B1-424B-9463-E8749AE1A98F}" destId="{02ADA7D3-A92F-4040-9442-1C5F22C87576}" srcOrd="7" destOrd="0" presId="urn:microsoft.com/office/officeart/2005/8/layout/vList3"/>
    <dgm:cxn modelId="{23E95909-639C-4433-BF6D-C3732A1148C0}" type="presParOf" srcId="{298FFD5A-C9B1-424B-9463-E8749AE1A98F}" destId="{E2F8722F-1F13-42FF-AD92-AF467E09B152}" srcOrd="8" destOrd="0" presId="urn:microsoft.com/office/officeart/2005/8/layout/vList3"/>
    <dgm:cxn modelId="{59A73F24-9E9C-47C4-8802-DD2457F2E660}" type="presParOf" srcId="{E2F8722F-1F13-42FF-AD92-AF467E09B152}" destId="{BDECF39C-A866-439C-BB56-F3D78503F3B8}" srcOrd="0" destOrd="0" presId="urn:microsoft.com/office/officeart/2005/8/layout/vList3"/>
    <dgm:cxn modelId="{D492C9EA-C2B0-44D5-875B-D2095DA26852}" type="presParOf" srcId="{E2F8722F-1F13-42FF-AD92-AF467E09B152}" destId="{C3A253D4-0F9D-46E7-B0ED-17348D9D3165}" srcOrd="1" destOrd="0" presId="urn:microsoft.com/office/officeart/2005/8/layout/vList3"/>
    <dgm:cxn modelId="{51765223-7FDA-433E-BF2A-F8A1401BA312}" type="presParOf" srcId="{298FFD5A-C9B1-424B-9463-E8749AE1A98F}" destId="{73454FCD-D563-48CD-B5FF-507DC415ECE1}" srcOrd="9" destOrd="0" presId="urn:microsoft.com/office/officeart/2005/8/layout/vList3"/>
    <dgm:cxn modelId="{B2B4E1A8-B960-43CD-8AB7-3F19A74F59B0}" type="presParOf" srcId="{298FFD5A-C9B1-424B-9463-E8749AE1A98F}" destId="{FE912071-D97E-4330-A9F0-9968EF82D904}" srcOrd="10" destOrd="0" presId="urn:microsoft.com/office/officeart/2005/8/layout/vList3"/>
    <dgm:cxn modelId="{BB8369AD-4100-417C-B8DF-F7EDF9D66B8D}" type="presParOf" srcId="{FE912071-D97E-4330-A9F0-9968EF82D904}" destId="{A9ED65DC-EBAC-4BAA-9212-389A568C9337}" srcOrd="0" destOrd="0" presId="urn:microsoft.com/office/officeart/2005/8/layout/vList3"/>
    <dgm:cxn modelId="{B733CAA6-042A-41C3-96F1-9F27F414DDA7}" type="presParOf" srcId="{FE912071-D97E-4330-A9F0-9968EF82D904}" destId="{EB28C828-A25E-4264-8123-0E72D8B133E8}" srcOrd="1" destOrd="0" presId="urn:microsoft.com/office/officeart/2005/8/layout/vList3"/>
    <dgm:cxn modelId="{5F4399B6-3DA6-4E2C-96F3-677C2833E2B7}" type="presParOf" srcId="{298FFD5A-C9B1-424B-9463-E8749AE1A98F}" destId="{C5F80412-A2CC-4E58-9B34-5F236CEF0679}" srcOrd="11" destOrd="0" presId="urn:microsoft.com/office/officeart/2005/8/layout/vList3"/>
    <dgm:cxn modelId="{7E9E76CD-3382-4644-93D9-AE2B4FD31DE6}" type="presParOf" srcId="{298FFD5A-C9B1-424B-9463-E8749AE1A98F}" destId="{6464F1B4-B2EF-4F9C-8F17-CC4064766618}" srcOrd="12" destOrd="0" presId="urn:microsoft.com/office/officeart/2005/8/layout/vList3"/>
    <dgm:cxn modelId="{6E821051-DD6D-4B51-9D8C-7B87EB88B00B}" type="presParOf" srcId="{6464F1B4-B2EF-4F9C-8F17-CC4064766618}" destId="{F58B8B8E-2899-4DCF-A357-224F5898590A}" srcOrd="0" destOrd="0" presId="urn:microsoft.com/office/officeart/2005/8/layout/vList3"/>
    <dgm:cxn modelId="{A5C8F9A8-9BF9-470D-B116-E3E0E0718B08}" type="presParOf" srcId="{6464F1B4-B2EF-4F9C-8F17-CC4064766618}" destId="{D79C8A8C-C33E-4B8F-9879-285786CED3D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2EA3538-499C-467C-B24F-BCE867E1F55C}" type="doc">
      <dgm:prSet loTypeId="urn:microsoft.com/office/officeart/2005/8/layout/cycle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BD6F4DE6-7D7C-4164-B4EF-36EC3C5526DE}">
      <dgm:prSet phldrT="[Texto]" custT="1"/>
      <dgm:spPr/>
      <dgm:t>
        <a:bodyPr/>
        <a:lstStyle/>
        <a:p>
          <a:r>
            <a:rPr lang="es-ES" sz="1200" b="1" dirty="0" smtClean="0"/>
            <a:t>NP 2 –Habilidades gerenciales para un desarrollo sostenible y sustentable</a:t>
          </a:r>
          <a:endParaRPr lang="es-CO" sz="1200" dirty="0"/>
        </a:p>
      </dgm:t>
    </dgm:pt>
    <dgm:pt modelId="{462472CC-A415-4627-9C8E-FA775A882AA9}" type="parTrans" cxnId="{A5C803EC-DDA8-4021-928A-7CB1DC39AA6D}">
      <dgm:prSet/>
      <dgm:spPr/>
      <dgm:t>
        <a:bodyPr/>
        <a:lstStyle/>
        <a:p>
          <a:endParaRPr lang="es-CO"/>
        </a:p>
      </dgm:t>
    </dgm:pt>
    <dgm:pt modelId="{94359ADC-BD77-4097-AA77-3E061648F859}" type="sibTrans" cxnId="{A5C803EC-DDA8-4021-928A-7CB1DC39AA6D}">
      <dgm:prSet/>
      <dgm:spPr/>
      <dgm:t>
        <a:bodyPr/>
        <a:lstStyle/>
        <a:p>
          <a:endParaRPr lang="es-CO"/>
        </a:p>
      </dgm:t>
    </dgm:pt>
    <dgm:pt modelId="{69E85533-5C78-4913-8E59-A02243E291E6}">
      <dgm:prSet phldrT="[Texto]" custT="1"/>
      <dgm:spPr/>
      <dgm:t>
        <a:bodyPr/>
        <a:lstStyle/>
        <a:p>
          <a:r>
            <a:rPr lang="es-ES" sz="1200" b="1" dirty="0" smtClean="0"/>
            <a:t>NP 3 - El rol del Contador Público en su entorno social y ambiental</a:t>
          </a:r>
          <a:endParaRPr lang="es-CO" sz="1200" dirty="0"/>
        </a:p>
      </dgm:t>
    </dgm:pt>
    <dgm:pt modelId="{B8F08C85-ABC8-48F7-9BDF-C5E5F0A8CD87}" type="parTrans" cxnId="{AF87B516-F98E-4553-9BB3-BFB6E4F59B57}">
      <dgm:prSet/>
      <dgm:spPr/>
      <dgm:t>
        <a:bodyPr/>
        <a:lstStyle/>
        <a:p>
          <a:endParaRPr lang="es-CO"/>
        </a:p>
      </dgm:t>
    </dgm:pt>
    <dgm:pt modelId="{027E0E3C-6944-46DC-BBA3-BC571A7F7675}" type="sibTrans" cxnId="{AF87B516-F98E-4553-9BB3-BFB6E4F59B57}">
      <dgm:prSet/>
      <dgm:spPr/>
      <dgm:t>
        <a:bodyPr/>
        <a:lstStyle/>
        <a:p>
          <a:endParaRPr lang="es-CO"/>
        </a:p>
      </dgm:t>
    </dgm:pt>
    <dgm:pt modelId="{AFD07A3B-1224-4121-A6EE-F88DD7B834E6}">
      <dgm:prSet phldrT="[Texto]" custT="1"/>
      <dgm:spPr/>
      <dgm:t>
        <a:bodyPr/>
        <a:lstStyle/>
        <a:p>
          <a:r>
            <a:rPr lang="es-ES" sz="1200" b="1" dirty="0" smtClean="0"/>
            <a:t>NP  1 -  Conocimiento contable Internacional para un mundo globalizado</a:t>
          </a:r>
          <a:endParaRPr lang="es-CO" sz="1200" dirty="0"/>
        </a:p>
      </dgm:t>
    </dgm:pt>
    <dgm:pt modelId="{F2BC6D85-1A21-482A-881F-7026E26ABFAB}" type="parTrans" cxnId="{C3E5897A-C970-44F2-913F-234F4530F76D}">
      <dgm:prSet/>
      <dgm:spPr/>
      <dgm:t>
        <a:bodyPr/>
        <a:lstStyle/>
        <a:p>
          <a:endParaRPr lang="es-CO"/>
        </a:p>
      </dgm:t>
    </dgm:pt>
    <dgm:pt modelId="{F584A318-6E7F-4709-9C6C-213001605AF1}" type="sibTrans" cxnId="{C3E5897A-C970-44F2-913F-234F4530F76D}">
      <dgm:prSet/>
      <dgm:spPr/>
      <dgm:t>
        <a:bodyPr/>
        <a:lstStyle/>
        <a:p>
          <a:endParaRPr lang="es-CO"/>
        </a:p>
      </dgm:t>
    </dgm:pt>
    <dgm:pt modelId="{967CED96-EE3A-45EE-97C4-4A0A1D525716}" type="pres">
      <dgm:prSet presAssocID="{B2EA3538-499C-467C-B24F-BCE867E1F55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F64F7A60-CF45-449A-962F-989A272818C3}" type="pres">
      <dgm:prSet presAssocID="{BD6F4DE6-7D7C-4164-B4EF-36EC3C5526DE}" presName="node" presStyleLbl="node1" presStyleIdx="0" presStyleCnt="3" custScaleX="79562" custRadScaleRad="94905" custRadScaleInc="282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E648358-B245-4E34-9EDF-9067A9E8B5EB}" type="pres">
      <dgm:prSet presAssocID="{BD6F4DE6-7D7C-4164-B4EF-36EC3C5526DE}" presName="spNode" presStyleCnt="0"/>
      <dgm:spPr/>
    </dgm:pt>
    <dgm:pt modelId="{38A08904-01AD-4974-91BD-8042623C42F8}" type="pres">
      <dgm:prSet presAssocID="{94359ADC-BD77-4097-AA77-3E061648F859}" presName="sibTrans" presStyleLbl="sibTrans1D1" presStyleIdx="0" presStyleCnt="3"/>
      <dgm:spPr/>
      <dgm:t>
        <a:bodyPr/>
        <a:lstStyle/>
        <a:p>
          <a:endParaRPr lang="es-CO"/>
        </a:p>
      </dgm:t>
    </dgm:pt>
    <dgm:pt modelId="{F7FC58B8-3AC8-43D0-81EE-489268DB2193}" type="pres">
      <dgm:prSet presAssocID="{69E85533-5C78-4913-8E59-A02243E291E6}" presName="node" presStyleLbl="node1" presStyleIdx="1" presStyleCnt="3" custScaleX="91075" custScaleY="78450" custRadScaleRad="129567" custRadScaleInc="2144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3CEB8A8-243F-4CD4-8A4B-49470F120845}" type="pres">
      <dgm:prSet presAssocID="{69E85533-5C78-4913-8E59-A02243E291E6}" presName="spNode" presStyleCnt="0"/>
      <dgm:spPr/>
    </dgm:pt>
    <dgm:pt modelId="{081AB1B6-D1D6-4A92-AA75-8E214EF7EF10}" type="pres">
      <dgm:prSet presAssocID="{027E0E3C-6944-46DC-BBA3-BC571A7F7675}" presName="sibTrans" presStyleLbl="sibTrans1D1" presStyleIdx="1" presStyleCnt="3"/>
      <dgm:spPr/>
      <dgm:t>
        <a:bodyPr/>
        <a:lstStyle/>
        <a:p>
          <a:endParaRPr lang="es-CO"/>
        </a:p>
      </dgm:t>
    </dgm:pt>
    <dgm:pt modelId="{34D0EDB4-540A-4405-AE44-F21C2B52A742}" type="pres">
      <dgm:prSet presAssocID="{AFD07A3B-1224-4121-A6EE-F88DD7B834E6}" presName="node" presStyleLbl="node1" presStyleIdx="2" presStyleCnt="3" custScaleX="87925" custScaleY="86492" custRadScaleRad="127590" custRadScaleInc="-2555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9027E79-8501-47FF-B338-F85290940D99}" type="pres">
      <dgm:prSet presAssocID="{AFD07A3B-1224-4121-A6EE-F88DD7B834E6}" presName="spNode" presStyleCnt="0"/>
      <dgm:spPr/>
    </dgm:pt>
    <dgm:pt modelId="{C08E5155-D764-4AA6-8922-D17B13949563}" type="pres">
      <dgm:prSet presAssocID="{F584A318-6E7F-4709-9C6C-213001605AF1}" presName="sibTrans" presStyleLbl="sibTrans1D1" presStyleIdx="2" presStyleCnt="3"/>
      <dgm:spPr/>
      <dgm:t>
        <a:bodyPr/>
        <a:lstStyle/>
        <a:p>
          <a:endParaRPr lang="es-CO"/>
        </a:p>
      </dgm:t>
    </dgm:pt>
  </dgm:ptLst>
  <dgm:cxnLst>
    <dgm:cxn modelId="{BC323C86-85BD-47A9-9015-28123ACD6E6D}" type="presOf" srcId="{BD6F4DE6-7D7C-4164-B4EF-36EC3C5526DE}" destId="{F64F7A60-CF45-449A-962F-989A272818C3}" srcOrd="0" destOrd="0" presId="urn:microsoft.com/office/officeart/2005/8/layout/cycle6"/>
    <dgm:cxn modelId="{67AA9766-8B3D-4393-9B7F-8B85499D7604}" type="presOf" srcId="{94359ADC-BD77-4097-AA77-3E061648F859}" destId="{38A08904-01AD-4974-91BD-8042623C42F8}" srcOrd="0" destOrd="0" presId="urn:microsoft.com/office/officeart/2005/8/layout/cycle6"/>
    <dgm:cxn modelId="{8CCC9BE4-D5CC-44CE-B9E3-C41C0D57C126}" type="presOf" srcId="{69E85533-5C78-4913-8E59-A02243E291E6}" destId="{F7FC58B8-3AC8-43D0-81EE-489268DB2193}" srcOrd="0" destOrd="0" presId="urn:microsoft.com/office/officeart/2005/8/layout/cycle6"/>
    <dgm:cxn modelId="{AF87B516-F98E-4553-9BB3-BFB6E4F59B57}" srcId="{B2EA3538-499C-467C-B24F-BCE867E1F55C}" destId="{69E85533-5C78-4913-8E59-A02243E291E6}" srcOrd="1" destOrd="0" parTransId="{B8F08C85-ABC8-48F7-9BDF-C5E5F0A8CD87}" sibTransId="{027E0E3C-6944-46DC-BBA3-BC571A7F7675}"/>
    <dgm:cxn modelId="{2F459CCC-806D-4833-A46A-8C1674B47197}" type="presOf" srcId="{B2EA3538-499C-467C-B24F-BCE867E1F55C}" destId="{967CED96-EE3A-45EE-97C4-4A0A1D525716}" srcOrd="0" destOrd="0" presId="urn:microsoft.com/office/officeart/2005/8/layout/cycle6"/>
    <dgm:cxn modelId="{A5C803EC-DDA8-4021-928A-7CB1DC39AA6D}" srcId="{B2EA3538-499C-467C-B24F-BCE867E1F55C}" destId="{BD6F4DE6-7D7C-4164-B4EF-36EC3C5526DE}" srcOrd="0" destOrd="0" parTransId="{462472CC-A415-4627-9C8E-FA775A882AA9}" sibTransId="{94359ADC-BD77-4097-AA77-3E061648F859}"/>
    <dgm:cxn modelId="{C3E5897A-C970-44F2-913F-234F4530F76D}" srcId="{B2EA3538-499C-467C-B24F-BCE867E1F55C}" destId="{AFD07A3B-1224-4121-A6EE-F88DD7B834E6}" srcOrd="2" destOrd="0" parTransId="{F2BC6D85-1A21-482A-881F-7026E26ABFAB}" sibTransId="{F584A318-6E7F-4709-9C6C-213001605AF1}"/>
    <dgm:cxn modelId="{F167BF76-276B-49D0-A06A-BF3FEDEAE135}" type="presOf" srcId="{F584A318-6E7F-4709-9C6C-213001605AF1}" destId="{C08E5155-D764-4AA6-8922-D17B13949563}" srcOrd="0" destOrd="0" presId="urn:microsoft.com/office/officeart/2005/8/layout/cycle6"/>
    <dgm:cxn modelId="{66ECB15C-CC99-4326-863D-CBE27C2F55C9}" type="presOf" srcId="{AFD07A3B-1224-4121-A6EE-F88DD7B834E6}" destId="{34D0EDB4-540A-4405-AE44-F21C2B52A742}" srcOrd="0" destOrd="0" presId="urn:microsoft.com/office/officeart/2005/8/layout/cycle6"/>
    <dgm:cxn modelId="{20F8D0C1-C0E2-4974-8A49-CA56E07C4432}" type="presOf" srcId="{027E0E3C-6944-46DC-BBA3-BC571A7F7675}" destId="{081AB1B6-D1D6-4A92-AA75-8E214EF7EF10}" srcOrd="0" destOrd="0" presId="urn:microsoft.com/office/officeart/2005/8/layout/cycle6"/>
    <dgm:cxn modelId="{68E1ACB0-6AEC-4A6E-A0E7-0AE230A89091}" type="presParOf" srcId="{967CED96-EE3A-45EE-97C4-4A0A1D525716}" destId="{F64F7A60-CF45-449A-962F-989A272818C3}" srcOrd="0" destOrd="0" presId="urn:microsoft.com/office/officeart/2005/8/layout/cycle6"/>
    <dgm:cxn modelId="{9C10CDA3-251F-4528-A50F-FBAAF41CA811}" type="presParOf" srcId="{967CED96-EE3A-45EE-97C4-4A0A1D525716}" destId="{3E648358-B245-4E34-9EDF-9067A9E8B5EB}" srcOrd="1" destOrd="0" presId="urn:microsoft.com/office/officeart/2005/8/layout/cycle6"/>
    <dgm:cxn modelId="{6E6ED008-7C74-4965-AF86-4D7B32E43629}" type="presParOf" srcId="{967CED96-EE3A-45EE-97C4-4A0A1D525716}" destId="{38A08904-01AD-4974-91BD-8042623C42F8}" srcOrd="2" destOrd="0" presId="urn:microsoft.com/office/officeart/2005/8/layout/cycle6"/>
    <dgm:cxn modelId="{6426E892-EB61-4BF8-8478-D4CAF662585B}" type="presParOf" srcId="{967CED96-EE3A-45EE-97C4-4A0A1D525716}" destId="{F7FC58B8-3AC8-43D0-81EE-489268DB2193}" srcOrd="3" destOrd="0" presId="urn:microsoft.com/office/officeart/2005/8/layout/cycle6"/>
    <dgm:cxn modelId="{5A1E6DDF-5A96-4A10-AFC3-89F04BE2CF6D}" type="presParOf" srcId="{967CED96-EE3A-45EE-97C4-4A0A1D525716}" destId="{53CEB8A8-243F-4CD4-8A4B-49470F120845}" srcOrd="4" destOrd="0" presId="urn:microsoft.com/office/officeart/2005/8/layout/cycle6"/>
    <dgm:cxn modelId="{1369C0E8-9D7E-4388-8106-3FD7FB5B03C7}" type="presParOf" srcId="{967CED96-EE3A-45EE-97C4-4A0A1D525716}" destId="{081AB1B6-D1D6-4A92-AA75-8E214EF7EF10}" srcOrd="5" destOrd="0" presId="urn:microsoft.com/office/officeart/2005/8/layout/cycle6"/>
    <dgm:cxn modelId="{C1E87BB6-79B4-4D31-BC6A-E3E75CF8099B}" type="presParOf" srcId="{967CED96-EE3A-45EE-97C4-4A0A1D525716}" destId="{34D0EDB4-540A-4405-AE44-F21C2B52A742}" srcOrd="6" destOrd="0" presId="urn:microsoft.com/office/officeart/2005/8/layout/cycle6"/>
    <dgm:cxn modelId="{8F5D66AE-B813-4218-A00C-9C3873C395D9}" type="presParOf" srcId="{967CED96-EE3A-45EE-97C4-4A0A1D525716}" destId="{39027E79-8501-47FF-B338-F85290940D99}" srcOrd="7" destOrd="0" presId="urn:microsoft.com/office/officeart/2005/8/layout/cycle6"/>
    <dgm:cxn modelId="{8D033883-284A-422D-803B-D1ADD0F40038}" type="presParOf" srcId="{967CED96-EE3A-45EE-97C4-4A0A1D525716}" destId="{C08E5155-D764-4AA6-8922-D17B13949563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2EA3538-499C-467C-B24F-BCE867E1F55C}" type="doc">
      <dgm:prSet loTypeId="urn:microsoft.com/office/officeart/2005/8/layout/cycle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BD6F4DE6-7D7C-4164-B4EF-36EC3C5526DE}">
      <dgm:prSet phldrT="[Texto]"/>
      <dgm:spPr/>
      <dgm:t>
        <a:bodyPr/>
        <a:lstStyle/>
        <a:p>
          <a:r>
            <a:rPr lang="es-ES" b="1" dirty="0" smtClean="0"/>
            <a:t>NP 2 –Habilidades gerenciales para un desarrollo sostenible y sustentable</a:t>
          </a:r>
          <a:endParaRPr lang="es-CO" dirty="0"/>
        </a:p>
      </dgm:t>
    </dgm:pt>
    <dgm:pt modelId="{462472CC-A415-4627-9C8E-FA775A882AA9}" type="parTrans" cxnId="{A5C803EC-DDA8-4021-928A-7CB1DC39AA6D}">
      <dgm:prSet/>
      <dgm:spPr/>
      <dgm:t>
        <a:bodyPr/>
        <a:lstStyle/>
        <a:p>
          <a:endParaRPr lang="es-CO"/>
        </a:p>
      </dgm:t>
    </dgm:pt>
    <dgm:pt modelId="{94359ADC-BD77-4097-AA77-3E061648F859}" type="sibTrans" cxnId="{A5C803EC-DDA8-4021-928A-7CB1DC39AA6D}">
      <dgm:prSet/>
      <dgm:spPr/>
      <dgm:t>
        <a:bodyPr/>
        <a:lstStyle/>
        <a:p>
          <a:endParaRPr lang="es-CO"/>
        </a:p>
      </dgm:t>
    </dgm:pt>
    <dgm:pt modelId="{69E85533-5C78-4913-8E59-A02243E291E6}">
      <dgm:prSet phldrT="[Texto]"/>
      <dgm:spPr/>
      <dgm:t>
        <a:bodyPr/>
        <a:lstStyle/>
        <a:p>
          <a:r>
            <a:rPr lang="es-ES" b="1" dirty="0" smtClean="0"/>
            <a:t>NP 3 - El rol del Contador Público en su entorno social y ambiental</a:t>
          </a:r>
          <a:endParaRPr lang="es-CO" dirty="0"/>
        </a:p>
      </dgm:t>
    </dgm:pt>
    <dgm:pt modelId="{B8F08C85-ABC8-48F7-9BDF-C5E5F0A8CD87}" type="parTrans" cxnId="{AF87B516-F98E-4553-9BB3-BFB6E4F59B57}">
      <dgm:prSet/>
      <dgm:spPr/>
      <dgm:t>
        <a:bodyPr/>
        <a:lstStyle/>
        <a:p>
          <a:endParaRPr lang="es-CO"/>
        </a:p>
      </dgm:t>
    </dgm:pt>
    <dgm:pt modelId="{027E0E3C-6944-46DC-BBA3-BC571A7F7675}" type="sibTrans" cxnId="{AF87B516-F98E-4553-9BB3-BFB6E4F59B57}">
      <dgm:prSet/>
      <dgm:spPr/>
      <dgm:t>
        <a:bodyPr/>
        <a:lstStyle/>
        <a:p>
          <a:endParaRPr lang="es-CO"/>
        </a:p>
      </dgm:t>
    </dgm:pt>
    <dgm:pt modelId="{AFD07A3B-1224-4121-A6EE-F88DD7B834E6}">
      <dgm:prSet phldrT="[Texto]"/>
      <dgm:spPr/>
      <dgm:t>
        <a:bodyPr/>
        <a:lstStyle/>
        <a:p>
          <a:r>
            <a:rPr lang="es-ES" b="1" dirty="0" smtClean="0"/>
            <a:t>NP  1 -  Conocimiento contable Internacional para un mundo globalizado</a:t>
          </a:r>
          <a:endParaRPr lang="es-CO" dirty="0"/>
        </a:p>
      </dgm:t>
    </dgm:pt>
    <dgm:pt modelId="{F2BC6D85-1A21-482A-881F-7026E26ABFAB}" type="parTrans" cxnId="{C3E5897A-C970-44F2-913F-234F4530F76D}">
      <dgm:prSet/>
      <dgm:spPr/>
      <dgm:t>
        <a:bodyPr/>
        <a:lstStyle/>
        <a:p>
          <a:endParaRPr lang="es-CO"/>
        </a:p>
      </dgm:t>
    </dgm:pt>
    <dgm:pt modelId="{F584A318-6E7F-4709-9C6C-213001605AF1}" type="sibTrans" cxnId="{C3E5897A-C970-44F2-913F-234F4530F76D}">
      <dgm:prSet/>
      <dgm:spPr/>
      <dgm:t>
        <a:bodyPr/>
        <a:lstStyle/>
        <a:p>
          <a:endParaRPr lang="es-CO"/>
        </a:p>
      </dgm:t>
    </dgm:pt>
    <dgm:pt modelId="{967CED96-EE3A-45EE-97C4-4A0A1D525716}" type="pres">
      <dgm:prSet presAssocID="{B2EA3538-499C-467C-B24F-BCE867E1F55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F64F7A60-CF45-449A-962F-989A272818C3}" type="pres">
      <dgm:prSet presAssocID="{BD6F4DE6-7D7C-4164-B4EF-36EC3C5526DE}" presName="node" presStyleLbl="node1" presStyleIdx="0" presStyleCnt="3" custRadScaleRad="94905" custRadScaleInc="282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E648358-B245-4E34-9EDF-9067A9E8B5EB}" type="pres">
      <dgm:prSet presAssocID="{BD6F4DE6-7D7C-4164-B4EF-36EC3C5526DE}" presName="spNode" presStyleCnt="0"/>
      <dgm:spPr/>
    </dgm:pt>
    <dgm:pt modelId="{38A08904-01AD-4974-91BD-8042623C42F8}" type="pres">
      <dgm:prSet presAssocID="{94359ADC-BD77-4097-AA77-3E061648F859}" presName="sibTrans" presStyleLbl="sibTrans1D1" presStyleIdx="0" presStyleCnt="3"/>
      <dgm:spPr/>
      <dgm:t>
        <a:bodyPr/>
        <a:lstStyle/>
        <a:p>
          <a:endParaRPr lang="es-CO"/>
        </a:p>
      </dgm:t>
    </dgm:pt>
    <dgm:pt modelId="{F7FC58B8-3AC8-43D0-81EE-489268DB2193}" type="pres">
      <dgm:prSet presAssocID="{69E85533-5C78-4913-8E59-A02243E291E6}" presName="node" presStyleLbl="node1" presStyleIdx="1" presStyleCnt="3" custRadScaleRad="124667" custRadScaleInc="1510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3CEB8A8-243F-4CD4-8A4B-49470F120845}" type="pres">
      <dgm:prSet presAssocID="{69E85533-5C78-4913-8E59-A02243E291E6}" presName="spNode" presStyleCnt="0"/>
      <dgm:spPr/>
    </dgm:pt>
    <dgm:pt modelId="{081AB1B6-D1D6-4A92-AA75-8E214EF7EF10}" type="pres">
      <dgm:prSet presAssocID="{027E0E3C-6944-46DC-BBA3-BC571A7F7675}" presName="sibTrans" presStyleLbl="sibTrans1D1" presStyleIdx="1" presStyleCnt="3"/>
      <dgm:spPr/>
      <dgm:t>
        <a:bodyPr/>
        <a:lstStyle/>
        <a:p>
          <a:endParaRPr lang="es-CO"/>
        </a:p>
      </dgm:t>
    </dgm:pt>
    <dgm:pt modelId="{34D0EDB4-540A-4405-AE44-F21C2B52A742}" type="pres">
      <dgm:prSet presAssocID="{AFD07A3B-1224-4121-A6EE-F88DD7B834E6}" presName="node" presStyleLbl="node1" presStyleIdx="2" presStyleCnt="3" custRadScaleRad="127590" custRadScaleInc="-2555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9027E79-8501-47FF-B338-F85290940D99}" type="pres">
      <dgm:prSet presAssocID="{AFD07A3B-1224-4121-A6EE-F88DD7B834E6}" presName="spNode" presStyleCnt="0"/>
      <dgm:spPr/>
    </dgm:pt>
    <dgm:pt modelId="{C08E5155-D764-4AA6-8922-D17B13949563}" type="pres">
      <dgm:prSet presAssocID="{F584A318-6E7F-4709-9C6C-213001605AF1}" presName="sibTrans" presStyleLbl="sibTrans1D1" presStyleIdx="2" presStyleCnt="3"/>
      <dgm:spPr/>
      <dgm:t>
        <a:bodyPr/>
        <a:lstStyle/>
        <a:p>
          <a:endParaRPr lang="es-CO"/>
        </a:p>
      </dgm:t>
    </dgm:pt>
  </dgm:ptLst>
  <dgm:cxnLst>
    <dgm:cxn modelId="{673F0B23-38D4-4618-B58F-61D5670221EF}" type="presOf" srcId="{94359ADC-BD77-4097-AA77-3E061648F859}" destId="{38A08904-01AD-4974-91BD-8042623C42F8}" srcOrd="0" destOrd="0" presId="urn:microsoft.com/office/officeart/2005/8/layout/cycle6"/>
    <dgm:cxn modelId="{EF70562F-E672-4BB3-8687-4B3E89DBF13D}" type="presOf" srcId="{69E85533-5C78-4913-8E59-A02243E291E6}" destId="{F7FC58B8-3AC8-43D0-81EE-489268DB2193}" srcOrd="0" destOrd="0" presId="urn:microsoft.com/office/officeart/2005/8/layout/cycle6"/>
    <dgm:cxn modelId="{AF87B516-F98E-4553-9BB3-BFB6E4F59B57}" srcId="{B2EA3538-499C-467C-B24F-BCE867E1F55C}" destId="{69E85533-5C78-4913-8E59-A02243E291E6}" srcOrd="1" destOrd="0" parTransId="{B8F08C85-ABC8-48F7-9BDF-C5E5F0A8CD87}" sibTransId="{027E0E3C-6944-46DC-BBA3-BC571A7F7675}"/>
    <dgm:cxn modelId="{A5C803EC-DDA8-4021-928A-7CB1DC39AA6D}" srcId="{B2EA3538-499C-467C-B24F-BCE867E1F55C}" destId="{BD6F4DE6-7D7C-4164-B4EF-36EC3C5526DE}" srcOrd="0" destOrd="0" parTransId="{462472CC-A415-4627-9C8E-FA775A882AA9}" sibTransId="{94359ADC-BD77-4097-AA77-3E061648F859}"/>
    <dgm:cxn modelId="{114E12D9-2A82-4684-A360-2178495DE1A8}" type="presOf" srcId="{BD6F4DE6-7D7C-4164-B4EF-36EC3C5526DE}" destId="{F64F7A60-CF45-449A-962F-989A272818C3}" srcOrd="0" destOrd="0" presId="urn:microsoft.com/office/officeart/2005/8/layout/cycle6"/>
    <dgm:cxn modelId="{C3E5897A-C970-44F2-913F-234F4530F76D}" srcId="{B2EA3538-499C-467C-B24F-BCE867E1F55C}" destId="{AFD07A3B-1224-4121-A6EE-F88DD7B834E6}" srcOrd="2" destOrd="0" parTransId="{F2BC6D85-1A21-482A-881F-7026E26ABFAB}" sibTransId="{F584A318-6E7F-4709-9C6C-213001605AF1}"/>
    <dgm:cxn modelId="{1CEF372C-5863-45E3-9088-5BFABF053ECA}" type="presOf" srcId="{F584A318-6E7F-4709-9C6C-213001605AF1}" destId="{C08E5155-D764-4AA6-8922-D17B13949563}" srcOrd="0" destOrd="0" presId="urn:microsoft.com/office/officeart/2005/8/layout/cycle6"/>
    <dgm:cxn modelId="{39FCE086-15B0-4755-B702-F9C0741753B7}" type="presOf" srcId="{027E0E3C-6944-46DC-BBA3-BC571A7F7675}" destId="{081AB1B6-D1D6-4A92-AA75-8E214EF7EF10}" srcOrd="0" destOrd="0" presId="urn:microsoft.com/office/officeart/2005/8/layout/cycle6"/>
    <dgm:cxn modelId="{1864B83E-1996-4E49-A710-1079D7EB02B9}" type="presOf" srcId="{AFD07A3B-1224-4121-A6EE-F88DD7B834E6}" destId="{34D0EDB4-540A-4405-AE44-F21C2B52A742}" srcOrd="0" destOrd="0" presId="urn:microsoft.com/office/officeart/2005/8/layout/cycle6"/>
    <dgm:cxn modelId="{2E2A4F86-56C2-4487-8F84-ED636E3C42DD}" type="presOf" srcId="{B2EA3538-499C-467C-B24F-BCE867E1F55C}" destId="{967CED96-EE3A-45EE-97C4-4A0A1D525716}" srcOrd="0" destOrd="0" presId="urn:microsoft.com/office/officeart/2005/8/layout/cycle6"/>
    <dgm:cxn modelId="{55CAAC03-949C-4408-9DD1-05E1A485A786}" type="presParOf" srcId="{967CED96-EE3A-45EE-97C4-4A0A1D525716}" destId="{F64F7A60-CF45-449A-962F-989A272818C3}" srcOrd="0" destOrd="0" presId="urn:microsoft.com/office/officeart/2005/8/layout/cycle6"/>
    <dgm:cxn modelId="{4036D28F-EBA1-404F-9427-6A8E58014EBB}" type="presParOf" srcId="{967CED96-EE3A-45EE-97C4-4A0A1D525716}" destId="{3E648358-B245-4E34-9EDF-9067A9E8B5EB}" srcOrd="1" destOrd="0" presId="urn:microsoft.com/office/officeart/2005/8/layout/cycle6"/>
    <dgm:cxn modelId="{759392E7-4E2A-4EDA-9F03-D9F341CF4678}" type="presParOf" srcId="{967CED96-EE3A-45EE-97C4-4A0A1D525716}" destId="{38A08904-01AD-4974-91BD-8042623C42F8}" srcOrd="2" destOrd="0" presId="urn:microsoft.com/office/officeart/2005/8/layout/cycle6"/>
    <dgm:cxn modelId="{CDAF5763-73D4-4223-8456-BEB653ECDF5E}" type="presParOf" srcId="{967CED96-EE3A-45EE-97C4-4A0A1D525716}" destId="{F7FC58B8-3AC8-43D0-81EE-489268DB2193}" srcOrd="3" destOrd="0" presId="urn:microsoft.com/office/officeart/2005/8/layout/cycle6"/>
    <dgm:cxn modelId="{41665433-0693-40C5-9DAD-1082855B356F}" type="presParOf" srcId="{967CED96-EE3A-45EE-97C4-4A0A1D525716}" destId="{53CEB8A8-243F-4CD4-8A4B-49470F120845}" srcOrd="4" destOrd="0" presId="urn:microsoft.com/office/officeart/2005/8/layout/cycle6"/>
    <dgm:cxn modelId="{2BC84870-1B6E-4AF8-8794-7B08C3FDDA79}" type="presParOf" srcId="{967CED96-EE3A-45EE-97C4-4A0A1D525716}" destId="{081AB1B6-D1D6-4A92-AA75-8E214EF7EF10}" srcOrd="5" destOrd="0" presId="urn:microsoft.com/office/officeart/2005/8/layout/cycle6"/>
    <dgm:cxn modelId="{3F5E86ED-A15C-4991-9AEA-FD61D18A249E}" type="presParOf" srcId="{967CED96-EE3A-45EE-97C4-4A0A1D525716}" destId="{34D0EDB4-540A-4405-AE44-F21C2B52A742}" srcOrd="6" destOrd="0" presId="urn:microsoft.com/office/officeart/2005/8/layout/cycle6"/>
    <dgm:cxn modelId="{622EE849-0F3F-457D-9815-90C5B3EAF4A5}" type="presParOf" srcId="{967CED96-EE3A-45EE-97C4-4A0A1D525716}" destId="{39027E79-8501-47FF-B338-F85290940D99}" srcOrd="7" destOrd="0" presId="urn:microsoft.com/office/officeart/2005/8/layout/cycle6"/>
    <dgm:cxn modelId="{14664591-6CBC-4FE2-A833-CEB9EE01E9E1}" type="presParOf" srcId="{967CED96-EE3A-45EE-97C4-4A0A1D525716}" destId="{C08E5155-D764-4AA6-8922-D17B13949563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8A36490-6174-4B8A-B3A6-20CC0D4B7347}" type="doc">
      <dgm:prSet loTypeId="urn:microsoft.com/office/officeart/2005/8/layout/hList1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s-CO"/>
        </a:p>
      </dgm:t>
    </dgm:pt>
    <dgm:pt modelId="{E7968395-2713-4640-9D20-5C9807273C98}">
      <dgm:prSet phldrT="[Texto]"/>
      <dgm:spPr/>
      <dgm:t>
        <a:bodyPr/>
        <a:lstStyle/>
        <a:p>
          <a:r>
            <a:rPr lang="es-CO" dirty="0" smtClean="0"/>
            <a:t>Acogida e Integración Unadista</a:t>
          </a:r>
          <a:endParaRPr lang="es-CO" dirty="0"/>
        </a:p>
      </dgm:t>
    </dgm:pt>
    <dgm:pt modelId="{87FF2EA9-49B8-46AD-ADAF-C26B1055A815}" type="parTrans" cxnId="{113A03CD-4823-4F86-976A-628A57E5990E}">
      <dgm:prSet/>
      <dgm:spPr/>
      <dgm:t>
        <a:bodyPr/>
        <a:lstStyle/>
        <a:p>
          <a:endParaRPr lang="es-CO"/>
        </a:p>
      </dgm:t>
    </dgm:pt>
    <dgm:pt modelId="{67738157-4570-43F8-871D-14775DC55934}" type="sibTrans" cxnId="{113A03CD-4823-4F86-976A-628A57E5990E}">
      <dgm:prSet/>
      <dgm:spPr/>
      <dgm:t>
        <a:bodyPr/>
        <a:lstStyle/>
        <a:p>
          <a:endParaRPr lang="es-CO"/>
        </a:p>
      </dgm:t>
    </dgm:pt>
    <dgm:pt modelId="{79BE7A2A-A232-47C0-8FB1-43A321214621}">
      <dgm:prSet phldrT="[Texto]"/>
      <dgm:spPr/>
      <dgm:t>
        <a:bodyPr/>
        <a:lstStyle/>
        <a:p>
          <a:r>
            <a:rPr lang="es-CO" dirty="0" smtClean="0"/>
            <a:t>Formación  Interdisciplinar Básica Común</a:t>
          </a:r>
          <a:endParaRPr lang="es-CO" dirty="0"/>
        </a:p>
      </dgm:t>
    </dgm:pt>
    <dgm:pt modelId="{C567BE97-6578-4D42-A66C-CFADBAEF3F32}" type="parTrans" cxnId="{38D692D7-9ECE-497B-A4D9-0F8C930A146E}">
      <dgm:prSet/>
      <dgm:spPr/>
      <dgm:t>
        <a:bodyPr/>
        <a:lstStyle/>
        <a:p>
          <a:endParaRPr lang="es-CO"/>
        </a:p>
      </dgm:t>
    </dgm:pt>
    <dgm:pt modelId="{344317BC-F65C-4900-AFC3-3CDB9C38B634}" type="sibTrans" cxnId="{38D692D7-9ECE-497B-A4D9-0F8C930A146E}">
      <dgm:prSet/>
      <dgm:spPr/>
      <dgm:t>
        <a:bodyPr/>
        <a:lstStyle/>
        <a:p>
          <a:endParaRPr lang="es-CO"/>
        </a:p>
      </dgm:t>
    </dgm:pt>
    <dgm:pt modelId="{AB90F9B1-B7F8-4BAF-8484-0EEE07FE1BDA}">
      <dgm:prSet phldrT="[Texto]"/>
      <dgm:spPr/>
      <dgm:t>
        <a:bodyPr/>
        <a:lstStyle/>
        <a:p>
          <a:r>
            <a:rPr lang="es-CO" dirty="0" smtClean="0"/>
            <a:t>Formación Disciplinar  (Común y Especifica) </a:t>
          </a:r>
          <a:endParaRPr lang="es-CO" dirty="0"/>
        </a:p>
      </dgm:t>
    </dgm:pt>
    <dgm:pt modelId="{619F04D0-DEB0-416A-803B-4FEBE3457E55}" type="parTrans" cxnId="{CC0110AB-668E-42A0-A7E9-B5E6313417C1}">
      <dgm:prSet/>
      <dgm:spPr/>
      <dgm:t>
        <a:bodyPr/>
        <a:lstStyle/>
        <a:p>
          <a:endParaRPr lang="es-CO"/>
        </a:p>
      </dgm:t>
    </dgm:pt>
    <dgm:pt modelId="{25A44276-857C-42B7-92BF-83AF1630C3DE}" type="sibTrans" cxnId="{CC0110AB-668E-42A0-A7E9-B5E6313417C1}">
      <dgm:prSet/>
      <dgm:spPr/>
      <dgm:t>
        <a:bodyPr/>
        <a:lstStyle/>
        <a:p>
          <a:endParaRPr lang="es-CO"/>
        </a:p>
      </dgm:t>
    </dgm:pt>
    <dgm:pt modelId="{D6430299-6336-47FD-820C-B88045763B57}">
      <dgm:prSet phldrT="[Texto]"/>
      <dgm:spPr/>
      <dgm:t>
        <a:bodyPr/>
        <a:lstStyle/>
        <a:p>
          <a:r>
            <a:rPr lang="es-CO" dirty="0" smtClean="0"/>
            <a:t>Formación Complementaria</a:t>
          </a:r>
          <a:endParaRPr lang="es-CO" dirty="0"/>
        </a:p>
      </dgm:t>
    </dgm:pt>
    <dgm:pt modelId="{F42E01F0-9CF9-4C86-AFD4-55A224A8E841}" type="parTrans" cxnId="{CF773E44-E9A1-435B-BF19-9C75D329F026}">
      <dgm:prSet/>
      <dgm:spPr/>
      <dgm:t>
        <a:bodyPr/>
        <a:lstStyle/>
        <a:p>
          <a:endParaRPr lang="es-CO"/>
        </a:p>
      </dgm:t>
    </dgm:pt>
    <dgm:pt modelId="{A703BCAD-D09C-442B-BE67-15B6C663D2C5}" type="sibTrans" cxnId="{CF773E44-E9A1-435B-BF19-9C75D329F026}">
      <dgm:prSet/>
      <dgm:spPr/>
      <dgm:t>
        <a:bodyPr/>
        <a:lstStyle/>
        <a:p>
          <a:endParaRPr lang="es-CO"/>
        </a:p>
      </dgm:t>
    </dgm:pt>
    <dgm:pt modelId="{A3333845-785C-4630-B413-F0703A6C427B}" type="pres">
      <dgm:prSet presAssocID="{28A36490-6174-4B8A-B3A6-20CC0D4B734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4AD26FF5-9C77-4220-A6FA-6E356A2FC21A}" type="pres">
      <dgm:prSet presAssocID="{E7968395-2713-4640-9D20-5C9807273C98}" presName="composite" presStyleCnt="0"/>
      <dgm:spPr/>
    </dgm:pt>
    <dgm:pt modelId="{ABD8B4BB-D64D-488A-BB8B-2096970895B8}" type="pres">
      <dgm:prSet presAssocID="{E7968395-2713-4640-9D20-5C9807273C98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E3ABEA1-B07D-4A09-A535-12FEDAA82B8B}" type="pres">
      <dgm:prSet presAssocID="{E7968395-2713-4640-9D20-5C9807273C98}" presName="desTx" presStyleLbl="alignAccFollowNode1" presStyleIdx="0" presStyleCnt="4" custScaleX="82713" custScaleY="93925" custLinFactNeighborX="985" custLinFactNeighborY="26833">
        <dgm:presLayoutVars>
          <dgm:bulletEnabled val="1"/>
        </dgm:presLayoutVars>
      </dgm:prSet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endParaRPr lang="es-CO"/>
        </a:p>
      </dgm:t>
    </dgm:pt>
    <dgm:pt modelId="{1405F599-E314-419C-B01E-A54F75FFB3F5}" type="pres">
      <dgm:prSet presAssocID="{67738157-4570-43F8-871D-14775DC55934}" presName="space" presStyleCnt="0"/>
      <dgm:spPr/>
    </dgm:pt>
    <dgm:pt modelId="{9ABE24A8-6D4D-4598-9389-4BC0789ED76B}" type="pres">
      <dgm:prSet presAssocID="{79BE7A2A-A232-47C0-8FB1-43A321214621}" presName="composite" presStyleCnt="0"/>
      <dgm:spPr/>
    </dgm:pt>
    <dgm:pt modelId="{4C196F12-E9CC-41DC-87D6-279EF7EF9A98}" type="pres">
      <dgm:prSet presAssocID="{79BE7A2A-A232-47C0-8FB1-43A321214621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6F6BBAF-8A74-40B0-8FF7-D675F4F57E83}" type="pres">
      <dgm:prSet presAssocID="{79BE7A2A-A232-47C0-8FB1-43A321214621}" presName="desTx" presStyleLbl="alignAccFollowNode1" presStyleIdx="1" presStyleCnt="4" custLinFactNeighborX="2936" custLinFactNeighborY="1306">
        <dgm:presLayoutVars>
          <dgm:bulletEnabled val="1"/>
        </dgm:presLayoutVars>
      </dgm:prSet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endParaRPr lang="es-CO"/>
        </a:p>
      </dgm:t>
    </dgm:pt>
    <dgm:pt modelId="{5549BE03-D77C-4837-91BB-D13B070C9819}" type="pres">
      <dgm:prSet presAssocID="{344317BC-F65C-4900-AFC3-3CDB9C38B634}" presName="space" presStyleCnt="0"/>
      <dgm:spPr/>
    </dgm:pt>
    <dgm:pt modelId="{FECF4BA8-ABAD-4CED-B7EE-8421C01F97FF}" type="pres">
      <dgm:prSet presAssocID="{AB90F9B1-B7F8-4BAF-8484-0EEE07FE1BDA}" presName="composite" presStyleCnt="0"/>
      <dgm:spPr/>
    </dgm:pt>
    <dgm:pt modelId="{BF022921-DCEA-4717-8A09-60F6101D2F23}" type="pres">
      <dgm:prSet presAssocID="{AB90F9B1-B7F8-4BAF-8484-0EEE07FE1BDA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B051875-F8AA-49D7-8330-77213ECC2B69}" type="pres">
      <dgm:prSet presAssocID="{AB90F9B1-B7F8-4BAF-8484-0EEE07FE1BDA}" presName="desTx" presStyleLbl="alignAccFollowNode1" presStyleIdx="2" presStyleCnt="4" custLinFactNeighborX="2651" custLinFactNeighborY="1485">
        <dgm:presLayoutVars>
          <dgm:bulletEnabled val="1"/>
        </dgm:presLayoutVars>
      </dgm:prSet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endParaRPr lang="es-CO"/>
        </a:p>
      </dgm:t>
    </dgm:pt>
    <dgm:pt modelId="{C108C833-1AA7-405E-A4F8-4B1578F74C3A}" type="pres">
      <dgm:prSet presAssocID="{25A44276-857C-42B7-92BF-83AF1630C3DE}" presName="space" presStyleCnt="0"/>
      <dgm:spPr/>
    </dgm:pt>
    <dgm:pt modelId="{FCC6AFAF-E6BF-44A9-8BC4-48C9AF9A4B35}" type="pres">
      <dgm:prSet presAssocID="{D6430299-6336-47FD-820C-B88045763B57}" presName="composite" presStyleCnt="0"/>
      <dgm:spPr/>
    </dgm:pt>
    <dgm:pt modelId="{BC13BA9A-0EDE-44EF-B15B-FB2E353C35B2}" type="pres">
      <dgm:prSet presAssocID="{D6430299-6336-47FD-820C-B88045763B57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D3DBF31-92BE-42A2-AEF9-1E1669D9AAFB}" type="pres">
      <dgm:prSet presAssocID="{D6430299-6336-47FD-820C-B88045763B57}" presName="desTx" presStyleLbl="alignAccFollowNode1" presStyleIdx="3" presStyleCnt="4">
        <dgm:presLayoutVars>
          <dgm:bulletEnabled val="1"/>
        </dgm:presLayoutVars>
      </dgm:prSet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endParaRPr lang="es-CO"/>
        </a:p>
      </dgm:t>
    </dgm:pt>
  </dgm:ptLst>
  <dgm:cxnLst>
    <dgm:cxn modelId="{1FA95F9A-7C63-4910-9A3D-49CB3B833E3E}" type="presOf" srcId="{E7968395-2713-4640-9D20-5C9807273C98}" destId="{ABD8B4BB-D64D-488A-BB8B-2096970895B8}" srcOrd="0" destOrd="0" presId="urn:microsoft.com/office/officeart/2005/8/layout/hList1"/>
    <dgm:cxn modelId="{CF773E44-E9A1-435B-BF19-9C75D329F026}" srcId="{28A36490-6174-4B8A-B3A6-20CC0D4B7347}" destId="{D6430299-6336-47FD-820C-B88045763B57}" srcOrd="3" destOrd="0" parTransId="{F42E01F0-9CF9-4C86-AFD4-55A224A8E841}" sibTransId="{A703BCAD-D09C-442B-BE67-15B6C663D2C5}"/>
    <dgm:cxn modelId="{E2474604-7C4F-429B-800C-6C0F42631378}" type="presOf" srcId="{79BE7A2A-A232-47C0-8FB1-43A321214621}" destId="{4C196F12-E9CC-41DC-87D6-279EF7EF9A98}" srcOrd="0" destOrd="0" presId="urn:microsoft.com/office/officeart/2005/8/layout/hList1"/>
    <dgm:cxn modelId="{3CB82C17-6CAF-4EFB-820F-E293234E5224}" type="presOf" srcId="{D6430299-6336-47FD-820C-B88045763B57}" destId="{BC13BA9A-0EDE-44EF-B15B-FB2E353C35B2}" srcOrd="0" destOrd="0" presId="urn:microsoft.com/office/officeart/2005/8/layout/hList1"/>
    <dgm:cxn modelId="{113A03CD-4823-4F86-976A-628A57E5990E}" srcId="{28A36490-6174-4B8A-B3A6-20CC0D4B7347}" destId="{E7968395-2713-4640-9D20-5C9807273C98}" srcOrd="0" destOrd="0" parTransId="{87FF2EA9-49B8-46AD-ADAF-C26B1055A815}" sibTransId="{67738157-4570-43F8-871D-14775DC55934}"/>
    <dgm:cxn modelId="{38D692D7-9ECE-497B-A4D9-0F8C930A146E}" srcId="{28A36490-6174-4B8A-B3A6-20CC0D4B7347}" destId="{79BE7A2A-A232-47C0-8FB1-43A321214621}" srcOrd="1" destOrd="0" parTransId="{C567BE97-6578-4D42-A66C-CFADBAEF3F32}" sibTransId="{344317BC-F65C-4900-AFC3-3CDB9C38B634}"/>
    <dgm:cxn modelId="{D2EB9723-D3E0-42A4-BFEC-086BF81221AE}" type="presOf" srcId="{28A36490-6174-4B8A-B3A6-20CC0D4B7347}" destId="{A3333845-785C-4630-B413-F0703A6C427B}" srcOrd="0" destOrd="0" presId="urn:microsoft.com/office/officeart/2005/8/layout/hList1"/>
    <dgm:cxn modelId="{CC0110AB-668E-42A0-A7E9-B5E6313417C1}" srcId="{28A36490-6174-4B8A-B3A6-20CC0D4B7347}" destId="{AB90F9B1-B7F8-4BAF-8484-0EEE07FE1BDA}" srcOrd="2" destOrd="0" parTransId="{619F04D0-DEB0-416A-803B-4FEBE3457E55}" sibTransId="{25A44276-857C-42B7-92BF-83AF1630C3DE}"/>
    <dgm:cxn modelId="{7FEBCE06-B347-4A1E-89CD-0CF24490C8E5}" type="presOf" srcId="{AB90F9B1-B7F8-4BAF-8484-0EEE07FE1BDA}" destId="{BF022921-DCEA-4717-8A09-60F6101D2F23}" srcOrd="0" destOrd="0" presId="urn:microsoft.com/office/officeart/2005/8/layout/hList1"/>
    <dgm:cxn modelId="{F35C5D80-7FDA-4E99-8B1B-FC456C588722}" type="presParOf" srcId="{A3333845-785C-4630-B413-F0703A6C427B}" destId="{4AD26FF5-9C77-4220-A6FA-6E356A2FC21A}" srcOrd="0" destOrd="0" presId="urn:microsoft.com/office/officeart/2005/8/layout/hList1"/>
    <dgm:cxn modelId="{F7B804A7-80A6-450A-9F90-FF1113493875}" type="presParOf" srcId="{4AD26FF5-9C77-4220-A6FA-6E356A2FC21A}" destId="{ABD8B4BB-D64D-488A-BB8B-2096970895B8}" srcOrd="0" destOrd="0" presId="urn:microsoft.com/office/officeart/2005/8/layout/hList1"/>
    <dgm:cxn modelId="{BCF547FD-D29D-4544-98AF-643DC6390136}" type="presParOf" srcId="{4AD26FF5-9C77-4220-A6FA-6E356A2FC21A}" destId="{1E3ABEA1-B07D-4A09-A535-12FEDAA82B8B}" srcOrd="1" destOrd="0" presId="urn:microsoft.com/office/officeart/2005/8/layout/hList1"/>
    <dgm:cxn modelId="{E5D0C188-88A7-416B-8CE8-742D98ED1CE9}" type="presParOf" srcId="{A3333845-785C-4630-B413-F0703A6C427B}" destId="{1405F599-E314-419C-B01E-A54F75FFB3F5}" srcOrd="1" destOrd="0" presId="urn:microsoft.com/office/officeart/2005/8/layout/hList1"/>
    <dgm:cxn modelId="{97B6AFCD-A2DD-40CC-BE49-0FEA20C4A523}" type="presParOf" srcId="{A3333845-785C-4630-B413-F0703A6C427B}" destId="{9ABE24A8-6D4D-4598-9389-4BC0789ED76B}" srcOrd="2" destOrd="0" presId="urn:microsoft.com/office/officeart/2005/8/layout/hList1"/>
    <dgm:cxn modelId="{B551219D-80B1-46B5-9951-4576972684FA}" type="presParOf" srcId="{9ABE24A8-6D4D-4598-9389-4BC0789ED76B}" destId="{4C196F12-E9CC-41DC-87D6-279EF7EF9A98}" srcOrd="0" destOrd="0" presId="urn:microsoft.com/office/officeart/2005/8/layout/hList1"/>
    <dgm:cxn modelId="{F1CB3DEF-3DD2-4ECC-9AFF-76C4C2119CC6}" type="presParOf" srcId="{9ABE24A8-6D4D-4598-9389-4BC0789ED76B}" destId="{C6F6BBAF-8A74-40B0-8FF7-D675F4F57E83}" srcOrd="1" destOrd="0" presId="urn:microsoft.com/office/officeart/2005/8/layout/hList1"/>
    <dgm:cxn modelId="{503704D7-EB4A-44AA-B525-B29C723C4648}" type="presParOf" srcId="{A3333845-785C-4630-B413-F0703A6C427B}" destId="{5549BE03-D77C-4837-91BB-D13B070C9819}" srcOrd="3" destOrd="0" presId="urn:microsoft.com/office/officeart/2005/8/layout/hList1"/>
    <dgm:cxn modelId="{651A24E7-1E47-4832-950E-2CBFC1688224}" type="presParOf" srcId="{A3333845-785C-4630-B413-F0703A6C427B}" destId="{FECF4BA8-ABAD-4CED-B7EE-8421C01F97FF}" srcOrd="4" destOrd="0" presId="urn:microsoft.com/office/officeart/2005/8/layout/hList1"/>
    <dgm:cxn modelId="{86BAA2F0-CEC7-4E07-A063-76BFF2DF13E0}" type="presParOf" srcId="{FECF4BA8-ABAD-4CED-B7EE-8421C01F97FF}" destId="{BF022921-DCEA-4717-8A09-60F6101D2F23}" srcOrd="0" destOrd="0" presId="urn:microsoft.com/office/officeart/2005/8/layout/hList1"/>
    <dgm:cxn modelId="{55B16DFB-00C3-4325-863C-4AD934023938}" type="presParOf" srcId="{FECF4BA8-ABAD-4CED-B7EE-8421C01F97FF}" destId="{5B051875-F8AA-49D7-8330-77213ECC2B69}" srcOrd="1" destOrd="0" presId="urn:microsoft.com/office/officeart/2005/8/layout/hList1"/>
    <dgm:cxn modelId="{D479BD41-0788-43A3-8F04-34A702855835}" type="presParOf" srcId="{A3333845-785C-4630-B413-F0703A6C427B}" destId="{C108C833-1AA7-405E-A4F8-4B1578F74C3A}" srcOrd="5" destOrd="0" presId="urn:microsoft.com/office/officeart/2005/8/layout/hList1"/>
    <dgm:cxn modelId="{BD10B195-3477-4BA0-8122-E8F208119AB3}" type="presParOf" srcId="{A3333845-785C-4630-B413-F0703A6C427B}" destId="{FCC6AFAF-E6BF-44A9-8BC4-48C9AF9A4B35}" srcOrd="6" destOrd="0" presId="urn:microsoft.com/office/officeart/2005/8/layout/hList1"/>
    <dgm:cxn modelId="{CB3B1850-FD7E-440C-9472-BA31D4EA0569}" type="presParOf" srcId="{FCC6AFAF-E6BF-44A9-8BC4-48C9AF9A4B35}" destId="{BC13BA9A-0EDE-44EF-B15B-FB2E353C35B2}" srcOrd="0" destOrd="0" presId="urn:microsoft.com/office/officeart/2005/8/layout/hList1"/>
    <dgm:cxn modelId="{02F26D8D-F57D-4896-95FD-47B93734C89A}" type="presParOf" srcId="{FCC6AFAF-E6BF-44A9-8BC4-48C9AF9A4B35}" destId="{BD3DBF31-92BE-42A2-AEF9-1E1669D9AAFB}" srcOrd="1" destOrd="0" presId="urn:microsoft.com/office/officeart/2005/8/layout/hLis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8A36490-6174-4B8A-B3A6-20CC0D4B7347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E7968395-2713-4640-9D20-5C9807273C98}">
      <dgm:prSet phldrT="[Texto]"/>
      <dgm:spPr/>
      <dgm:t>
        <a:bodyPr/>
        <a:lstStyle/>
        <a:p>
          <a:r>
            <a:rPr lang="es-CO" dirty="0" smtClean="0"/>
            <a:t>Área de 	Formación Básica</a:t>
          </a:r>
          <a:endParaRPr lang="es-CO" dirty="0"/>
        </a:p>
      </dgm:t>
    </dgm:pt>
    <dgm:pt modelId="{87FF2EA9-49B8-46AD-ADAF-C26B1055A815}" type="parTrans" cxnId="{113A03CD-4823-4F86-976A-628A57E5990E}">
      <dgm:prSet/>
      <dgm:spPr/>
      <dgm:t>
        <a:bodyPr/>
        <a:lstStyle/>
        <a:p>
          <a:endParaRPr lang="es-CO"/>
        </a:p>
      </dgm:t>
    </dgm:pt>
    <dgm:pt modelId="{67738157-4570-43F8-871D-14775DC55934}" type="sibTrans" cxnId="{113A03CD-4823-4F86-976A-628A57E5990E}">
      <dgm:prSet/>
      <dgm:spPr/>
      <dgm:t>
        <a:bodyPr/>
        <a:lstStyle/>
        <a:p>
          <a:endParaRPr lang="es-CO"/>
        </a:p>
      </dgm:t>
    </dgm:pt>
    <dgm:pt modelId="{79BE7A2A-A232-47C0-8FB1-43A321214621}">
      <dgm:prSet phldrT="[Texto]"/>
      <dgm:spPr>
        <a:solidFill>
          <a:srgbClr val="0070C0"/>
        </a:solidFill>
      </dgm:spPr>
      <dgm:t>
        <a:bodyPr/>
        <a:lstStyle/>
        <a:p>
          <a:r>
            <a:rPr lang="es-CO" dirty="0" smtClean="0"/>
            <a:t>Área de Formación Profesional</a:t>
          </a:r>
          <a:endParaRPr lang="es-CO" dirty="0"/>
        </a:p>
      </dgm:t>
    </dgm:pt>
    <dgm:pt modelId="{C567BE97-6578-4D42-A66C-CFADBAEF3F32}" type="parTrans" cxnId="{38D692D7-9ECE-497B-A4D9-0F8C930A146E}">
      <dgm:prSet/>
      <dgm:spPr/>
      <dgm:t>
        <a:bodyPr/>
        <a:lstStyle/>
        <a:p>
          <a:endParaRPr lang="es-CO"/>
        </a:p>
      </dgm:t>
    </dgm:pt>
    <dgm:pt modelId="{344317BC-F65C-4900-AFC3-3CDB9C38B634}" type="sibTrans" cxnId="{38D692D7-9ECE-497B-A4D9-0F8C930A146E}">
      <dgm:prSet/>
      <dgm:spPr/>
      <dgm:t>
        <a:bodyPr/>
        <a:lstStyle/>
        <a:p>
          <a:endParaRPr lang="es-CO"/>
        </a:p>
      </dgm:t>
    </dgm:pt>
    <dgm:pt modelId="{AB90F9B1-B7F8-4BAF-8484-0EEE07FE1BDA}">
      <dgm:prSet phldrT="[Texto]"/>
      <dgm:spPr/>
      <dgm:t>
        <a:bodyPr/>
        <a:lstStyle/>
        <a:p>
          <a:r>
            <a:rPr lang="es-CO" dirty="0" smtClean="0"/>
            <a:t>Área de Formación Sociohumanistica </a:t>
          </a:r>
          <a:endParaRPr lang="es-CO" dirty="0"/>
        </a:p>
      </dgm:t>
    </dgm:pt>
    <dgm:pt modelId="{619F04D0-DEB0-416A-803B-4FEBE3457E55}" type="parTrans" cxnId="{CC0110AB-668E-42A0-A7E9-B5E6313417C1}">
      <dgm:prSet/>
      <dgm:spPr/>
      <dgm:t>
        <a:bodyPr/>
        <a:lstStyle/>
        <a:p>
          <a:endParaRPr lang="es-CO"/>
        </a:p>
      </dgm:t>
    </dgm:pt>
    <dgm:pt modelId="{25A44276-857C-42B7-92BF-83AF1630C3DE}" type="sibTrans" cxnId="{CC0110AB-668E-42A0-A7E9-B5E6313417C1}">
      <dgm:prSet/>
      <dgm:spPr/>
      <dgm:t>
        <a:bodyPr/>
        <a:lstStyle/>
        <a:p>
          <a:endParaRPr lang="es-CO"/>
        </a:p>
      </dgm:t>
    </dgm:pt>
    <dgm:pt modelId="{32B49912-F29C-4429-9CA3-F6C7B9388D68}">
      <dgm:prSet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s-CO" dirty="0" smtClean="0">
              <a:solidFill>
                <a:schemeClr val="bg1">
                  <a:lumMod val="95000"/>
                </a:schemeClr>
              </a:solidFill>
            </a:rPr>
            <a:t>Componente de Ciencias Contables y Financieras</a:t>
          </a:r>
          <a:endParaRPr lang="es-CO" dirty="0">
            <a:solidFill>
              <a:schemeClr val="bg1">
                <a:lumMod val="95000"/>
              </a:schemeClr>
            </a:solidFill>
          </a:endParaRPr>
        </a:p>
      </dgm:t>
    </dgm:pt>
    <dgm:pt modelId="{62A0314A-FB63-4643-A2BC-A04C56782B3C}" type="parTrans" cxnId="{2DDE3088-4432-473D-A9EC-7BCC5233C07A}">
      <dgm:prSet/>
      <dgm:spPr/>
      <dgm:t>
        <a:bodyPr/>
        <a:lstStyle/>
        <a:p>
          <a:endParaRPr lang="es-CO"/>
        </a:p>
      </dgm:t>
    </dgm:pt>
    <dgm:pt modelId="{3A849DF2-737A-4DBB-9A15-455029DDD2AD}" type="sibTrans" cxnId="{2DDE3088-4432-473D-A9EC-7BCC5233C07A}">
      <dgm:prSet/>
      <dgm:spPr/>
      <dgm:t>
        <a:bodyPr/>
        <a:lstStyle/>
        <a:p>
          <a:endParaRPr lang="es-CO"/>
        </a:p>
      </dgm:t>
    </dgm:pt>
    <dgm:pt modelId="{0955257E-2E85-4C0E-BB2A-CD327CFC390B}">
      <dgm:prSet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s-CO" dirty="0" smtClean="0">
              <a:solidFill>
                <a:schemeClr val="bg1">
                  <a:lumMod val="95000"/>
                </a:schemeClr>
              </a:solidFill>
            </a:rPr>
            <a:t>Componente de formación organizacional</a:t>
          </a:r>
          <a:endParaRPr lang="es-CO" dirty="0">
            <a:solidFill>
              <a:schemeClr val="bg1">
                <a:lumMod val="95000"/>
              </a:schemeClr>
            </a:solidFill>
          </a:endParaRPr>
        </a:p>
      </dgm:t>
    </dgm:pt>
    <dgm:pt modelId="{3525DCAE-F31D-4EDB-B046-8F63AE7B5E95}" type="parTrans" cxnId="{29178A86-CAB5-4ED1-8F87-D676CB9965B8}">
      <dgm:prSet/>
      <dgm:spPr/>
      <dgm:t>
        <a:bodyPr/>
        <a:lstStyle/>
        <a:p>
          <a:endParaRPr lang="es-CO"/>
        </a:p>
      </dgm:t>
    </dgm:pt>
    <dgm:pt modelId="{12B4C374-0F7A-4CF2-BA2D-B5E03928F850}" type="sibTrans" cxnId="{29178A86-CAB5-4ED1-8F87-D676CB9965B8}">
      <dgm:prSet/>
      <dgm:spPr/>
      <dgm:t>
        <a:bodyPr/>
        <a:lstStyle/>
        <a:p>
          <a:endParaRPr lang="es-CO"/>
        </a:p>
      </dgm:t>
    </dgm:pt>
    <dgm:pt modelId="{0859C33A-B1EE-42D5-AB65-7B8DEA0DD9B3}">
      <dgm:prSet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s-CO" dirty="0" smtClean="0">
              <a:solidFill>
                <a:schemeClr val="bg1">
                  <a:lumMod val="95000"/>
                </a:schemeClr>
              </a:solidFill>
            </a:rPr>
            <a:t>Componente de Información</a:t>
          </a:r>
          <a:endParaRPr lang="es-CO" dirty="0">
            <a:solidFill>
              <a:schemeClr val="bg1">
                <a:lumMod val="95000"/>
              </a:schemeClr>
            </a:solidFill>
          </a:endParaRPr>
        </a:p>
      </dgm:t>
    </dgm:pt>
    <dgm:pt modelId="{685F9AFE-9DB9-4223-A3A7-A145D743CC3D}" type="parTrans" cxnId="{B5A354EF-BB44-406D-AF99-6948A6071D37}">
      <dgm:prSet/>
      <dgm:spPr/>
      <dgm:t>
        <a:bodyPr/>
        <a:lstStyle/>
        <a:p>
          <a:endParaRPr lang="es-CO"/>
        </a:p>
      </dgm:t>
    </dgm:pt>
    <dgm:pt modelId="{8CFD82D3-C1D7-4BDE-AFDA-985EC755EB4C}" type="sibTrans" cxnId="{B5A354EF-BB44-406D-AF99-6948A6071D37}">
      <dgm:prSet/>
      <dgm:spPr/>
      <dgm:t>
        <a:bodyPr/>
        <a:lstStyle/>
        <a:p>
          <a:endParaRPr lang="es-CO"/>
        </a:p>
      </dgm:t>
    </dgm:pt>
    <dgm:pt modelId="{AF665E3D-23F4-4A78-A1A7-3E7D644A9587}">
      <dgm:prSet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s-CO" dirty="0" smtClean="0">
              <a:solidFill>
                <a:schemeClr val="bg1">
                  <a:lumMod val="95000"/>
                </a:schemeClr>
              </a:solidFill>
            </a:rPr>
            <a:t>Componente de regulación</a:t>
          </a:r>
          <a:endParaRPr lang="es-CO" dirty="0">
            <a:solidFill>
              <a:schemeClr val="bg1">
                <a:lumMod val="95000"/>
              </a:schemeClr>
            </a:solidFill>
          </a:endParaRPr>
        </a:p>
      </dgm:t>
    </dgm:pt>
    <dgm:pt modelId="{42C8B014-FCB3-46A6-A8BA-F7F78E63594F}" type="parTrans" cxnId="{1E6374E6-C88C-4934-A4BD-0CE6ADCE8EF6}">
      <dgm:prSet/>
      <dgm:spPr/>
      <dgm:t>
        <a:bodyPr/>
        <a:lstStyle/>
        <a:p>
          <a:endParaRPr lang="es-CO"/>
        </a:p>
      </dgm:t>
    </dgm:pt>
    <dgm:pt modelId="{724ED055-7C16-4FF3-ADB7-C64334D8A107}" type="sibTrans" cxnId="{1E6374E6-C88C-4934-A4BD-0CE6ADCE8EF6}">
      <dgm:prSet/>
      <dgm:spPr/>
      <dgm:t>
        <a:bodyPr/>
        <a:lstStyle/>
        <a:p>
          <a:endParaRPr lang="es-CO"/>
        </a:p>
      </dgm:t>
    </dgm:pt>
    <dgm:pt modelId="{A3333845-785C-4630-B413-F0703A6C427B}" type="pres">
      <dgm:prSet presAssocID="{28A36490-6174-4B8A-B3A6-20CC0D4B734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4AD26FF5-9C77-4220-A6FA-6E356A2FC21A}" type="pres">
      <dgm:prSet presAssocID="{E7968395-2713-4640-9D20-5C9807273C98}" presName="composite" presStyleCnt="0"/>
      <dgm:spPr/>
    </dgm:pt>
    <dgm:pt modelId="{ABD8B4BB-D64D-488A-BB8B-2096970895B8}" type="pres">
      <dgm:prSet presAssocID="{E7968395-2713-4640-9D20-5C9807273C9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E3ABEA1-B07D-4A09-A535-12FEDAA82B8B}" type="pres">
      <dgm:prSet presAssocID="{E7968395-2713-4640-9D20-5C9807273C98}" presName="desTx" presStyleLbl="alignAccFollowNode1" presStyleIdx="0" presStyleCnt="3" custScaleX="82713" custScaleY="74971" custLinFactNeighborX="-832" custLinFactNeighborY="-10740">
        <dgm:presLayoutVars>
          <dgm:bulletEnabled val="1"/>
        </dgm:presLayoutVars>
      </dgm:prSet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s-CO"/>
        </a:p>
      </dgm:t>
    </dgm:pt>
    <dgm:pt modelId="{1405F599-E314-419C-B01E-A54F75FFB3F5}" type="pres">
      <dgm:prSet presAssocID="{67738157-4570-43F8-871D-14775DC55934}" presName="space" presStyleCnt="0"/>
      <dgm:spPr/>
    </dgm:pt>
    <dgm:pt modelId="{9ABE24A8-6D4D-4598-9389-4BC0789ED76B}" type="pres">
      <dgm:prSet presAssocID="{79BE7A2A-A232-47C0-8FB1-43A321214621}" presName="composite" presStyleCnt="0"/>
      <dgm:spPr/>
    </dgm:pt>
    <dgm:pt modelId="{4C196F12-E9CC-41DC-87D6-279EF7EF9A98}" type="pres">
      <dgm:prSet presAssocID="{79BE7A2A-A232-47C0-8FB1-43A32121462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6F6BBAF-8A74-40B0-8FF7-D675F4F57E83}" type="pres">
      <dgm:prSet presAssocID="{79BE7A2A-A232-47C0-8FB1-43A321214621}" presName="desTx" presStyleLbl="alignAccFollowNode1" presStyleIdx="1" presStyleCnt="3" custScaleX="139204" custScaleY="79226" custLinFactNeighborX="2958" custLinFactNeighborY="-822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549BE03-D77C-4837-91BB-D13B070C9819}" type="pres">
      <dgm:prSet presAssocID="{344317BC-F65C-4900-AFC3-3CDB9C38B634}" presName="space" presStyleCnt="0"/>
      <dgm:spPr/>
    </dgm:pt>
    <dgm:pt modelId="{FECF4BA8-ABAD-4CED-B7EE-8421C01F97FF}" type="pres">
      <dgm:prSet presAssocID="{AB90F9B1-B7F8-4BAF-8484-0EEE07FE1BDA}" presName="composite" presStyleCnt="0"/>
      <dgm:spPr/>
    </dgm:pt>
    <dgm:pt modelId="{BF022921-DCEA-4717-8A09-60F6101D2F23}" type="pres">
      <dgm:prSet presAssocID="{AB90F9B1-B7F8-4BAF-8484-0EEE07FE1BD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B051875-F8AA-49D7-8330-77213ECC2B69}" type="pres">
      <dgm:prSet presAssocID="{AB90F9B1-B7F8-4BAF-8484-0EEE07FE1BDA}" presName="desTx" presStyleLbl="alignAccFollowNode1" presStyleIdx="2" presStyleCnt="3" custScaleX="18087" custScaleY="75024" custLinFactNeighborX="939" custLinFactNeighborY="-11770">
        <dgm:presLayoutVars>
          <dgm:bulletEnabled val="1"/>
        </dgm:presLayoutVars>
      </dgm:prSet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s-CO"/>
        </a:p>
      </dgm:t>
    </dgm:pt>
  </dgm:ptLst>
  <dgm:cxnLst>
    <dgm:cxn modelId="{B5A354EF-BB44-406D-AF99-6948A6071D37}" srcId="{79BE7A2A-A232-47C0-8FB1-43A321214621}" destId="{0859C33A-B1EE-42D5-AB65-7B8DEA0DD9B3}" srcOrd="2" destOrd="0" parTransId="{685F9AFE-9DB9-4223-A3A7-A145D743CC3D}" sibTransId="{8CFD82D3-C1D7-4BDE-AFDA-985EC755EB4C}"/>
    <dgm:cxn modelId="{2DDE3088-4432-473D-A9EC-7BCC5233C07A}" srcId="{79BE7A2A-A232-47C0-8FB1-43A321214621}" destId="{32B49912-F29C-4429-9CA3-F6C7B9388D68}" srcOrd="0" destOrd="0" parTransId="{62A0314A-FB63-4643-A2BC-A04C56782B3C}" sibTransId="{3A849DF2-737A-4DBB-9A15-455029DDD2AD}"/>
    <dgm:cxn modelId="{29178A86-CAB5-4ED1-8F87-D676CB9965B8}" srcId="{79BE7A2A-A232-47C0-8FB1-43A321214621}" destId="{0955257E-2E85-4C0E-BB2A-CD327CFC390B}" srcOrd="1" destOrd="0" parTransId="{3525DCAE-F31D-4EDB-B046-8F63AE7B5E95}" sibTransId="{12B4C374-0F7A-4CF2-BA2D-B5E03928F850}"/>
    <dgm:cxn modelId="{CC0110AB-668E-42A0-A7E9-B5E6313417C1}" srcId="{28A36490-6174-4B8A-B3A6-20CC0D4B7347}" destId="{AB90F9B1-B7F8-4BAF-8484-0EEE07FE1BDA}" srcOrd="2" destOrd="0" parTransId="{619F04D0-DEB0-416A-803B-4FEBE3457E55}" sibTransId="{25A44276-857C-42B7-92BF-83AF1630C3DE}"/>
    <dgm:cxn modelId="{4E8C0E16-0147-45F6-82C1-D69BD4C1EE76}" type="presOf" srcId="{0955257E-2E85-4C0E-BB2A-CD327CFC390B}" destId="{C6F6BBAF-8A74-40B0-8FF7-D675F4F57E83}" srcOrd="0" destOrd="1" presId="urn:microsoft.com/office/officeart/2005/8/layout/hList1"/>
    <dgm:cxn modelId="{A517697B-597C-4C55-8FA3-5A46531F1715}" type="presOf" srcId="{79BE7A2A-A232-47C0-8FB1-43A321214621}" destId="{4C196F12-E9CC-41DC-87D6-279EF7EF9A98}" srcOrd="0" destOrd="0" presId="urn:microsoft.com/office/officeart/2005/8/layout/hList1"/>
    <dgm:cxn modelId="{8D497ED2-A06E-4F75-8149-51E11E8904BA}" type="presOf" srcId="{E7968395-2713-4640-9D20-5C9807273C98}" destId="{ABD8B4BB-D64D-488A-BB8B-2096970895B8}" srcOrd="0" destOrd="0" presId="urn:microsoft.com/office/officeart/2005/8/layout/hList1"/>
    <dgm:cxn modelId="{1E6374E6-C88C-4934-A4BD-0CE6ADCE8EF6}" srcId="{79BE7A2A-A232-47C0-8FB1-43A321214621}" destId="{AF665E3D-23F4-4A78-A1A7-3E7D644A9587}" srcOrd="3" destOrd="0" parTransId="{42C8B014-FCB3-46A6-A8BA-F7F78E63594F}" sibTransId="{724ED055-7C16-4FF3-ADB7-C64334D8A107}"/>
    <dgm:cxn modelId="{B817DC7E-D4D6-4CA2-A57E-D5396230938B}" type="presOf" srcId="{AF665E3D-23F4-4A78-A1A7-3E7D644A9587}" destId="{C6F6BBAF-8A74-40B0-8FF7-D675F4F57E83}" srcOrd="0" destOrd="3" presId="urn:microsoft.com/office/officeart/2005/8/layout/hList1"/>
    <dgm:cxn modelId="{38D692D7-9ECE-497B-A4D9-0F8C930A146E}" srcId="{28A36490-6174-4B8A-B3A6-20CC0D4B7347}" destId="{79BE7A2A-A232-47C0-8FB1-43A321214621}" srcOrd="1" destOrd="0" parTransId="{C567BE97-6578-4D42-A66C-CFADBAEF3F32}" sibTransId="{344317BC-F65C-4900-AFC3-3CDB9C38B634}"/>
    <dgm:cxn modelId="{310A2A24-6325-41A0-A608-BC39F8F0C370}" type="presOf" srcId="{32B49912-F29C-4429-9CA3-F6C7B9388D68}" destId="{C6F6BBAF-8A74-40B0-8FF7-D675F4F57E83}" srcOrd="0" destOrd="0" presId="urn:microsoft.com/office/officeart/2005/8/layout/hList1"/>
    <dgm:cxn modelId="{113A03CD-4823-4F86-976A-628A57E5990E}" srcId="{28A36490-6174-4B8A-B3A6-20CC0D4B7347}" destId="{E7968395-2713-4640-9D20-5C9807273C98}" srcOrd="0" destOrd="0" parTransId="{87FF2EA9-49B8-46AD-ADAF-C26B1055A815}" sibTransId="{67738157-4570-43F8-871D-14775DC55934}"/>
    <dgm:cxn modelId="{CFEB07FC-7EEF-4340-9BA5-EA43B59D5565}" type="presOf" srcId="{28A36490-6174-4B8A-B3A6-20CC0D4B7347}" destId="{A3333845-785C-4630-B413-F0703A6C427B}" srcOrd="0" destOrd="0" presId="urn:microsoft.com/office/officeart/2005/8/layout/hList1"/>
    <dgm:cxn modelId="{43C0C6F9-C336-4AD2-92CE-6818A447CDAA}" type="presOf" srcId="{AB90F9B1-B7F8-4BAF-8484-0EEE07FE1BDA}" destId="{BF022921-DCEA-4717-8A09-60F6101D2F23}" srcOrd="0" destOrd="0" presId="urn:microsoft.com/office/officeart/2005/8/layout/hList1"/>
    <dgm:cxn modelId="{D81FA47D-16D9-4BA4-8B22-0E4FBA9C886F}" type="presOf" srcId="{0859C33A-B1EE-42D5-AB65-7B8DEA0DD9B3}" destId="{C6F6BBAF-8A74-40B0-8FF7-D675F4F57E83}" srcOrd="0" destOrd="2" presId="urn:microsoft.com/office/officeart/2005/8/layout/hList1"/>
    <dgm:cxn modelId="{B6C3C702-442C-44C2-99D5-5A27324DD70D}" type="presParOf" srcId="{A3333845-785C-4630-B413-F0703A6C427B}" destId="{4AD26FF5-9C77-4220-A6FA-6E356A2FC21A}" srcOrd="0" destOrd="0" presId="urn:microsoft.com/office/officeart/2005/8/layout/hList1"/>
    <dgm:cxn modelId="{6C39261F-0FC5-43E7-B45C-9F95B062BD62}" type="presParOf" srcId="{4AD26FF5-9C77-4220-A6FA-6E356A2FC21A}" destId="{ABD8B4BB-D64D-488A-BB8B-2096970895B8}" srcOrd="0" destOrd="0" presId="urn:microsoft.com/office/officeart/2005/8/layout/hList1"/>
    <dgm:cxn modelId="{77AF43C3-9215-472F-81E4-367F5F049259}" type="presParOf" srcId="{4AD26FF5-9C77-4220-A6FA-6E356A2FC21A}" destId="{1E3ABEA1-B07D-4A09-A535-12FEDAA82B8B}" srcOrd="1" destOrd="0" presId="urn:microsoft.com/office/officeart/2005/8/layout/hList1"/>
    <dgm:cxn modelId="{2AE57F1C-7C8C-4A5B-B508-792893F24C1B}" type="presParOf" srcId="{A3333845-785C-4630-B413-F0703A6C427B}" destId="{1405F599-E314-419C-B01E-A54F75FFB3F5}" srcOrd="1" destOrd="0" presId="urn:microsoft.com/office/officeart/2005/8/layout/hList1"/>
    <dgm:cxn modelId="{35C1FA13-0B5C-4229-8D6C-832BF0D55ED0}" type="presParOf" srcId="{A3333845-785C-4630-B413-F0703A6C427B}" destId="{9ABE24A8-6D4D-4598-9389-4BC0789ED76B}" srcOrd="2" destOrd="0" presId="urn:microsoft.com/office/officeart/2005/8/layout/hList1"/>
    <dgm:cxn modelId="{757F0F7E-0DD8-4DBD-AAF7-C5179B95FEE3}" type="presParOf" srcId="{9ABE24A8-6D4D-4598-9389-4BC0789ED76B}" destId="{4C196F12-E9CC-41DC-87D6-279EF7EF9A98}" srcOrd="0" destOrd="0" presId="urn:microsoft.com/office/officeart/2005/8/layout/hList1"/>
    <dgm:cxn modelId="{A09E566A-9B30-4B64-8481-C73F7EAF492A}" type="presParOf" srcId="{9ABE24A8-6D4D-4598-9389-4BC0789ED76B}" destId="{C6F6BBAF-8A74-40B0-8FF7-D675F4F57E83}" srcOrd="1" destOrd="0" presId="urn:microsoft.com/office/officeart/2005/8/layout/hList1"/>
    <dgm:cxn modelId="{8055DF05-62A7-457E-906D-C07C2E5787A5}" type="presParOf" srcId="{A3333845-785C-4630-B413-F0703A6C427B}" destId="{5549BE03-D77C-4837-91BB-D13B070C9819}" srcOrd="3" destOrd="0" presId="urn:microsoft.com/office/officeart/2005/8/layout/hList1"/>
    <dgm:cxn modelId="{1B54B6EF-8C89-4F9A-8E21-520E667B8C1B}" type="presParOf" srcId="{A3333845-785C-4630-B413-F0703A6C427B}" destId="{FECF4BA8-ABAD-4CED-B7EE-8421C01F97FF}" srcOrd="4" destOrd="0" presId="urn:microsoft.com/office/officeart/2005/8/layout/hList1"/>
    <dgm:cxn modelId="{35E16549-D622-44D5-AA0E-3C95CE89E115}" type="presParOf" srcId="{FECF4BA8-ABAD-4CED-B7EE-8421C01F97FF}" destId="{BF022921-DCEA-4717-8A09-60F6101D2F23}" srcOrd="0" destOrd="0" presId="urn:microsoft.com/office/officeart/2005/8/layout/hList1"/>
    <dgm:cxn modelId="{4A085A58-FEB4-42B5-93A0-FB7A274D0998}" type="presParOf" srcId="{FECF4BA8-ABAD-4CED-B7EE-8421C01F97FF}" destId="{5B051875-F8AA-49D7-8330-77213ECC2B69}" srcOrd="1" destOrd="0" presId="urn:microsoft.com/office/officeart/2005/8/layout/hLis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200B486-99FD-4CE6-99AC-C50F5841FDC1}" type="doc">
      <dgm:prSet loTypeId="urn:microsoft.com/office/officeart/2005/8/layout/hProcess4" loCatId="process" qsTypeId="urn:microsoft.com/office/officeart/2005/8/quickstyle/simple1" qsCatId="simple" csTypeId="urn:microsoft.com/office/officeart/2005/8/colors/colorful4" csCatId="colorful" phldr="1"/>
      <dgm:spPr/>
    </dgm:pt>
    <dgm:pt modelId="{E445BBBB-9F6D-4520-8D8B-B173E8C1E850}">
      <dgm:prSet phldrT="[Texto]"/>
      <dgm:spPr/>
      <dgm:t>
        <a:bodyPr/>
        <a:lstStyle/>
        <a:p>
          <a:r>
            <a:rPr lang="es-CO" dirty="0" smtClean="0"/>
            <a:t>Evaluación Inicial</a:t>
          </a:r>
          <a:endParaRPr lang="es-CO" dirty="0"/>
        </a:p>
      </dgm:t>
    </dgm:pt>
    <dgm:pt modelId="{DCF7D273-BE19-4049-9F76-926F0D6FB013}" type="parTrans" cxnId="{AA702AA5-59BC-4FCA-B929-4E0657835B6C}">
      <dgm:prSet/>
      <dgm:spPr/>
      <dgm:t>
        <a:bodyPr/>
        <a:lstStyle/>
        <a:p>
          <a:endParaRPr lang="es-CO"/>
        </a:p>
      </dgm:t>
    </dgm:pt>
    <dgm:pt modelId="{D785C946-C257-4763-8A1A-B7DC5004432D}" type="sibTrans" cxnId="{AA702AA5-59BC-4FCA-B929-4E0657835B6C}">
      <dgm:prSet/>
      <dgm:spPr/>
      <dgm:t>
        <a:bodyPr/>
        <a:lstStyle/>
        <a:p>
          <a:endParaRPr lang="es-CO"/>
        </a:p>
      </dgm:t>
    </dgm:pt>
    <dgm:pt modelId="{44B3E647-532B-43E3-B9A1-315C7064F733}">
      <dgm:prSet phldrT="[Texto]"/>
      <dgm:spPr/>
      <dgm:t>
        <a:bodyPr/>
        <a:lstStyle/>
        <a:p>
          <a:r>
            <a:rPr lang="es-CO" dirty="0" smtClean="0"/>
            <a:t>Evaluación Intermedia</a:t>
          </a:r>
          <a:endParaRPr lang="es-CO" dirty="0"/>
        </a:p>
      </dgm:t>
    </dgm:pt>
    <dgm:pt modelId="{F9F8A694-5F05-4CB8-B1BC-908E027FA923}" type="parTrans" cxnId="{4B36CFCE-87BE-43D9-BCE9-180CB963CA8F}">
      <dgm:prSet/>
      <dgm:spPr/>
      <dgm:t>
        <a:bodyPr/>
        <a:lstStyle/>
        <a:p>
          <a:endParaRPr lang="es-CO"/>
        </a:p>
      </dgm:t>
    </dgm:pt>
    <dgm:pt modelId="{099918A5-6267-43EC-887D-B9EB79491F83}" type="sibTrans" cxnId="{4B36CFCE-87BE-43D9-BCE9-180CB963CA8F}">
      <dgm:prSet/>
      <dgm:spPr/>
      <dgm:t>
        <a:bodyPr/>
        <a:lstStyle/>
        <a:p>
          <a:endParaRPr lang="es-CO"/>
        </a:p>
      </dgm:t>
    </dgm:pt>
    <dgm:pt modelId="{AA7CEBF6-80A9-46CD-BFFC-BE24B36E3455}">
      <dgm:prSet phldrT="[Texto]"/>
      <dgm:spPr/>
      <dgm:t>
        <a:bodyPr/>
        <a:lstStyle/>
        <a:p>
          <a:r>
            <a:rPr lang="es-CO" dirty="0" smtClean="0"/>
            <a:t>Evaluación Final</a:t>
          </a:r>
          <a:endParaRPr lang="es-CO" dirty="0"/>
        </a:p>
      </dgm:t>
    </dgm:pt>
    <dgm:pt modelId="{DD83477C-18D4-4C70-A24B-62CCFB3950A2}" type="parTrans" cxnId="{3D093141-6160-4D5D-A4C5-9170AC409A10}">
      <dgm:prSet/>
      <dgm:spPr/>
      <dgm:t>
        <a:bodyPr/>
        <a:lstStyle/>
        <a:p>
          <a:endParaRPr lang="es-CO"/>
        </a:p>
      </dgm:t>
    </dgm:pt>
    <dgm:pt modelId="{3EEB1BF9-1647-4A31-A20F-B2FAF7FF2791}" type="sibTrans" cxnId="{3D093141-6160-4D5D-A4C5-9170AC409A10}">
      <dgm:prSet/>
      <dgm:spPr/>
      <dgm:t>
        <a:bodyPr/>
        <a:lstStyle/>
        <a:p>
          <a:endParaRPr lang="es-CO"/>
        </a:p>
      </dgm:t>
    </dgm:pt>
    <dgm:pt modelId="{934535A3-A714-440F-B3C3-31352910CD77}" type="pres">
      <dgm:prSet presAssocID="{3200B486-99FD-4CE6-99AC-C50F5841FDC1}" presName="Name0" presStyleCnt="0">
        <dgm:presLayoutVars>
          <dgm:dir/>
          <dgm:animLvl val="lvl"/>
          <dgm:resizeHandles val="exact"/>
        </dgm:presLayoutVars>
      </dgm:prSet>
      <dgm:spPr/>
    </dgm:pt>
    <dgm:pt modelId="{DFCA6544-6CBA-4B6F-83E4-5E72EE8899DE}" type="pres">
      <dgm:prSet presAssocID="{3200B486-99FD-4CE6-99AC-C50F5841FDC1}" presName="tSp" presStyleCnt="0"/>
      <dgm:spPr/>
    </dgm:pt>
    <dgm:pt modelId="{061CEC48-43FA-40D3-A5F6-DE7EDBFDC6B7}" type="pres">
      <dgm:prSet presAssocID="{3200B486-99FD-4CE6-99AC-C50F5841FDC1}" presName="bSp" presStyleCnt="0"/>
      <dgm:spPr/>
    </dgm:pt>
    <dgm:pt modelId="{6B628BC7-17AA-447B-A260-5C8B11F94B71}" type="pres">
      <dgm:prSet presAssocID="{3200B486-99FD-4CE6-99AC-C50F5841FDC1}" presName="process" presStyleCnt="0"/>
      <dgm:spPr/>
    </dgm:pt>
    <dgm:pt modelId="{2568D9A2-226C-495F-9875-5C6683392C1D}" type="pres">
      <dgm:prSet presAssocID="{E445BBBB-9F6D-4520-8D8B-B173E8C1E850}" presName="composite1" presStyleCnt="0"/>
      <dgm:spPr/>
    </dgm:pt>
    <dgm:pt modelId="{769F7578-9A73-4097-A057-6F0D4A693FA5}" type="pres">
      <dgm:prSet presAssocID="{E445BBBB-9F6D-4520-8D8B-B173E8C1E850}" presName="dummyNode1" presStyleLbl="node1" presStyleIdx="0" presStyleCnt="3"/>
      <dgm:spPr/>
    </dgm:pt>
    <dgm:pt modelId="{BAAC8F68-7BDA-47FE-8C56-80BF4DD2C73D}" type="pres">
      <dgm:prSet presAssocID="{E445BBBB-9F6D-4520-8D8B-B173E8C1E850}" presName="childNode1" presStyleLbl="bgAcc1" presStyleIdx="0" presStyleCnt="3">
        <dgm:presLayoutVars>
          <dgm:bulletEnabled val="1"/>
        </dgm:presLayoutVars>
      </dgm:prSet>
      <dgm:spPr/>
    </dgm:pt>
    <dgm:pt modelId="{940459B0-6EE0-47B7-8807-2D7AB8F747AB}" type="pres">
      <dgm:prSet presAssocID="{E445BBBB-9F6D-4520-8D8B-B173E8C1E850}" presName="childNode1tx" presStyleLbl="bgAcc1" presStyleIdx="0" presStyleCnt="3">
        <dgm:presLayoutVars>
          <dgm:bulletEnabled val="1"/>
        </dgm:presLayoutVars>
      </dgm:prSet>
      <dgm:spPr/>
    </dgm:pt>
    <dgm:pt modelId="{0543FBB5-5246-4199-AABD-B79E4D47356E}" type="pres">
      <dgm:prSet presAssocID="{E445BBBB-9F6D-4520-8D8B-B173E8C1E850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D05B762-CBCA-4FC9-B8A9-34E7FEA0B06C}" type="pres">
      <dgm:prSet presAssocID="{E445BBBB-9F6D-4520-8D8B-B173E8C1E850}" presName="connSite1" presStyleCnt="0"/>
      <dgm:spPr/>
    </dgm:pt>
    <dgm:pt modelId="{F4DB4DC3-5380-4021-A36C-6BA43A721306}" type="pres">
      <dgm:prSet presAssocID="{D785C946-C257-4763-8A1A-B7DC5004432D}" presName="Name9" presStyleLbl="sibTrans2D1" presStyleIdx="0" presStyleCnt="2"/>
      <dgm:spPr/>
      <dgm:t>
        <a:bodyPr/>
        <a:lstStyle/>
        <a:p>
          <a:endParaRPr lang="es-CO"/>
        </a:p>
      </dgm:t>
    </dgm:pt>
    <dgm:pt modelId="{00502F48-41E2-46F7-8EA5-8421C868DB0F}" type="pres">
      <dgm:prSet presAssocID="{44B3E647-532B-43E3-B9A1-315C7064F733}" presName="composite2" presStyleCnt="0"/>
      <dgm:spPr/>
    </dgm:pt>
    <dgm:pt modelId="{C0D8E805-0BDC-4166-93D8-8894C6505BEB}" type="pres">
      <dgm:prSet presAssocID="{44B3E647-532B-43E3-B9A1-315C7064F733}" presName="dummyNode2" presStyleLbl="node1" presStyleIdx="0" presStyleCnt="3"/>
      <dgm:spPr/>
    </dgm:pt>
    <dgm:pt modelId="{56B8C689-348B-4340-8824-864EE805C127}" type="pres">
      <dgm:prSet presAssocID="{44B3E647-532B-43E3-B9A1-315C7064F733}" presName="childNode2" presStyleLbl="bgAcc1" presStyleIdx="1" presStyleCnt="3">
        <dgm:presLayoutVars>
          <dgm:bulletEnabled val="1"/>
        </dgm:presLayoutVars>
      </dgm:prSet>
      <dgm:spPr/>
    </dgm:pt>
    <dgm:pt modelId="{0036FBF0-C9E6-4861-8A3E-5C14018D4855}" type="pres">
      <dgm:prSet presAssocID="{44B3E647-532B-43E3-B9A1-315C7064F733}" presName="childNode2tx" presStyleLbl="bgAcc1" presStyleIdx="1" presStyleCnt="3">
        <dgm:presLayoutVars>
          <dgm:bulletEnabled val="1"/>
        </dgm:presLayoutVars>
      </dgm:prSet>
      <dgm:spPr/>
    </dgm:pt>
    <dgm:pt modelId="{8800C73C-1FD8-44E3-8855-46725A717751}" type="pres">
      <dgm:prSet presAssocID="{44B3E647-532B-43E3-B9A1-315C7064F733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FC8E4E5-0588-4A26-8101-43583A3E7A04}" type="pres">
      <dgm:prSet presAssocID="{44B3E647-532B-43E3-B9A1-315C7064F733}" presName="connSite2" presStyleCnt="0"/>
      <dgm:spPr/>
    </dgm:pt>
    <dgm:pt modelId="{37BDCCA9-016D-4091-B37B-2B83694E8517}" type="pres">
      <dgm:prSet presAssocID="{099918A5-6267-43EC-887D-B9EB79491F83}" presName="Name18" presStyleLbl="sibTrans2D1" presStyleIdx="1" presStyleCnt="2"/>
      <dgm:spPr/>
      <dgm:t>
        <a:bodyPr/>
        <a:lstStyle/>
        <a:p>
          <a:endParaRPr lang="es-CO"/>
        </a:p>
      </dgm:t>
    </dgm:pt>
    <dgm:pt modelId="{54EC655E-8B11-4633-B661-1B18619DA16C}" type="pres">
      <dgm:prSet presAssocID="{AA7CEBF6-80A9-46CD-BFFC-BE24B36E3455}" presName="composite1" presStyleCnt="0"/>
      <dgm:spPr/>
    </dgm:pt>
    <dgm:pt modelId="{595352EF-6722-4925-B3A6-BBC792BC9921}" type="pres">
      <dgm:prSet presAssocID="{AA7CEBF6-80A9-46CD-BFFC-BE24B36E3455}" presName="dummyNode1" presStyleLbl="node1" presStyleIdx="1" presStyleCnt="3"/>
      <dgm:spPr/>
    </dgm:pt>
    <dgm:pt modelId="{59EB34E4-FDE4-4F90-BBE3-348850AD237F}" type="pres">
      <dgm:prSet presAssocID="{AA7CEBF6-80A9-46CD-BFFC-BE24B36E3455}" presName="childNode1" presStyleLbl="bgAcc1" presStyleIdx="2" presStyleCnt="3">
        <dgm:presLayoutVars>
          <dgm:bulletEnabled val="1"/>
        </dgm:presLayoutVars>
      </dgm:prSet>
      <dgm:spPr/>
    </dgm:pt>
    <dgm:pt modelId="{7F7CAB2C-49C0-4233-ABD3-E26AC2581D00}" type="pres">
      <dgm:prSet presAssocID="{AA7CEBF6-80A9-46CD-BFFC-BE24B36E3455}" presName="childNode1tx" presStyleLbl="bgAcc1" presStyleIdx="2" presStyleCnt="3">
        <dgm:presLayoutVars>
          <dgm:bulletEnabled val="1"/>
        </dgm:presLayoutVars>
      </dgm:prSet>
      <dgm:spPr/>
    </dgm:pt>
    <dgm:pt modelId="{0A2F2330-FBA0-4198-A8FD-E044C14BE4C2}" type="pres">
      <dgm:prSet presAssocID="{AA7CEBF6-80A9-46CD-BFFC-BE24B36E3455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2CE9A44-C69B-484E-A60A-CBA6C46BC5BF}" type="pres">
      <dgm:prSet presAssocID="{AA7CEBF6-80A9-46CD-BFFC-BE24B36E3455}" presName="connSite1" presStyleCnt="0"/>
      <dgm:spPr/>
    </dgm:pt>
  </dgm:ptLst>
  <dgm:cxnLst>
    <dgm:cxn modelId="{E641AD50-D9BA-43C2-9A70-5BCF481E52B3}" type="presOf" srcId="{D785C946-C257-4763-8A1A-B7DC5004432D}" destId="{F4DB4DC3-5380-4021-A36C-6BA43A721306}" srcOrd="0" destOrd="0" presId="urn:microsoft.com/office/officeart/2005/8/layout/hProcess4"/>
    <dgm:cxn modelId="{8A098384-2757-478B-A90E-5C84D1969166}" type="presOf" srcId="{3200B486-99FD-4CE6-99AC-C50F5841FDC1}" destId="{934535A3-A714-440F-B3C3-31352910CD77}" srcOrd="0" destOrd="0" presId="urn:microsoft.com/office/officeart/2005/8/layout/hProcess4"/>
    <dgm:cxn modelId="{4B36CFCE-87BE-43D9-BCE9-180CB963CA8F}" srcId="{3200B486-99FD-4CE6-99AC-C50F5841FDC1}" destId="{44B3E647-532B-43E3-B9A1-315C7064F733}" srcOrd="1" destOrd="0" parTransId="{F9F8A694-5F05-4CB8-B1BC-908E027FA923}" sibTransId="{099918A5-6267-43EC-887D-B9EB79491F83}"/>
    <dgm:cxn modelId="{D8A91FB7-874A-4774-8A55-E1801ADF0ED8}" type="presOf" srcId="{44B3E647-532B-43E3-B9A1-315C7064F733}" destId="{8800C73C-1FD8-44E3-8855-46725A717751}" srcOrd="0" destOrd="0" presId="urn:microsoft.com/office/officeart/2005/8/layout/hProcess4"/>
    <dgm:cxn modelId="{6EAAA31A-FB32-4322-8C3B-667728336CE5}" type="presOf" srcId="{AA7CEBF6-80A9-46CD-BFFC-BE24B36E3455}" destId="{0A2F2330-FBA0-4198-A8FD-E044C14BE4C2}" srcOrd="0" destOrd="0" presId="urn:microsoft.com/office/officeart/2005/8/layout/hProcess4"/>
    <dgm:cxn modelId="{AA702AA5-59BC-4FCA-B929-4E0657835B6C}" srcId="{3200B486-99FD-4CE6-99AC-C50F5841FDC1}" destId="{E445BBBB-9F6D-4520-8D8B-B173E8C1E850}" srcOrd="0" destOrd="0" parTransId="{DCF7D273-BE19-4049-9F76-926F0D6FB013}" sibTransId="{D785C946-C257-4763-8A1A-B7DC5004432D}"/>
    <dgm:cxn modelId="{B48C09F0-67F0-41C2-A2A7-7AB8CA4E4526}" type="presOf" srcId="{E445BBBB-9F6D-4520-8D8B-B173E8C1E850}" destId="{0543FBB5-5246-4199-AABD-B79E4D47356E}" srcOrd="0" destOrd="0" presId="urn:microsoft.com/office/officeart/2005/8/layout/hProcess4"/>
    <dgm:cxn modelId="{3D093141-6160-4D5D-A4C5-9170AC409A10}" srcId="{3200B486-99FD-4CE6-99AC-C50F5841FDC1}" destId="{AA7CEBF6-80A9-46CD-BFFC-BE24B36E3455}" srcOrd="2" destOrd="0" parTransId="{DD83477C-18D4-4C70-A24B-62CCFB3950A2}" sibTransId="{3EEB1BF9-1647-4A31-A20F-B2FAF7FF2791}"/>
    <dgm:cxn modelId="{97E789D0-0467-4943-840E-A9FDEC617D7C}" type="presOf" srcId="{099918A5-6267-43EC-887D-B9EB79491F83}" destId="{37BDCCA9-016D-4091-B37B-2B83694E8517}" srcOrd="0" destOrd="0" presId="urn:microsoft.com/office/officeart/2005/8/layout/hProcess4"/>
    <dgm:cxn modelId="{0ACE50C7-CC16-48FE-9CBB-4F4A688A53A9}" type="presParOf" srcId="{934535A3-A714-440F-B3C3-31352910CD77}" destId="{DFCA6544-6CBA-4B6F-83E4-5E72EE8899DE}" srcOrd="0" destOrd="0" presId="urn:microsoft.com/office/officeart/2005/8/layout/hProcess4"/>
    <dgm:cxn modelId="{60E5EF19-D123-42B8-8F66-5A761AACD0EA}" type="presParOf" srcId="{934535A3-A714-440F-B3C3-31352910CD77}" destId="{061CEC48-43FA-40D3-A5F6-DE7EDBFDC6B7}" srcOrd="1" destOrd="0" presId="urn:microsoft.com/office/officeart/2005/8/layout/hProcess4"/>
    <dgm:cxn modelId="{1583F597-5195-449A-A9C5-CAC49641B262}" type="presParOf" srcId="{934535A3-A714-440F-B3C3-31352910CD77}" destId="{6B628BC7-17AA-447B-A260-5C8B11F94B71}" srcOrd="2" destOrd="0" presId="urn:microsoft.com/office/officeart/2005/8/layout/hProcess4"/>
    <dgm:cxn modelId="{44A606B8-D3D7-466A-9E2C-D28BCA101841}" type="presParOf" srcId="{6B628BC7-17AA-447B-A260-5C8B11F94B71}" destId="{2568D9A2-226C-495F-9875-5C6683392C1D}" srcOrd="0" destOrd="0" presId="urn:microsoft.com/office/officeart/2005/8/layout/hProcess4"/>
    <dgm:cxn modelId="{016C8C37-44B6-44FE-8660-B1B81B5CB0FD}" type="presParOf" srcId="{2568D9A2-226C-495F-9875-5C6683392C1D}" destId="{769F7578-9A73-4097-A057-6F0D4A693FA5}" srcOrd="0" destOrd="0" presId="urn:microsoft.com/office/officeart/2005/8/layout/hProcess4"/>
    <dgm:cxn modelId="{B953393C-2457-4F32-AA1F-D3ADB707D859}" type="presParOf" srcId="{2568D9A2-226C-495F-9875-5C6683392C1D}" destId="{BAAC8F68-7BDA-47FE-8C56-80BF4DD2C73D}" srcOrd="1" destOrd="0" presId="urn:microsoft.com/office/officeart/2005/8/layout/hProcess4"/>
    <dgm:cxn modelId="{C0B74E22-2ADC-45F1-ACE9-3056780C1C3E}" type="presParOf" srcId="{2568D9A2-226C-495F-9875-5C6683392C1D}" destId="{940459B0-6EE0-47B7-8807-2D7AB8F747AB}" srcOrd="2" destOrd="0" presId="urn:microsoft.com/office/officeart/2005/8/layout/hProcess4"/>
    <dgm:cxn modelId="{792F0E40-1C22-4414-AB78-B1FF7D508A65}" type="presParOf" srcId="{2568D9A2-226C-495F-9875-5C6683392C1D}" destId="{0543FBB5-5246-4199-AABD-B79E4D47356E}" srcOrd="3" destOrd="0" presId="urn:microsoft.com/office/officeart/2005/8/layout/hProcess4"/>
    <dgm:cxn modelId="{416C40EA-ADD3-4F72-945C-A013A097B4C9}" type="presParOf" srcId="{2568D9A2-226C-495F-9875-5C6683392C1D}" destId="{6D05B762-CBCA-4FC9-B8A9-34E7FEA0B06C}" srcOrd="4" destOrd="0" presId="urn:microsoft.com/office/officeart/2005/8/layout/hProcess4"/>
    <dgm:cxn modelId="{7AD5857D-681C-477B-9DC4-26224439F387}" type="presParOf" srcId="{6B628BC7-17AA-447B-A260-5C8B11F94B71}" destId="{F4DB4DC3-5380-4021-A36C-6BA43A721306}" srcOrd="1" destOrd="0" presId="urn:microsoft.com/office/officeart/2005/8/layout/hProcess4"/>
    <dgm:cxn modelId="{4614684A-A982-4930-94D5-1AE30BB19D53}" type="presParOf" srcId="{6B628BC7-17AA-447B-A260-5C8B11F94B71}" destId="{00502F48-41E2-46F7-8EA5-8421C868DB0F}" srcOrd="2" destOrd="0" presId="urn:microsoft.com/office/officeart/2005/8/layout/hProcess4"/>
    <dgm:cxn modelId="{1E3EB6E6-0ABC-481C-9E17-23AFAB82EF50}" type="presParOf" srcId="{00502F48-41E2-46F7-8EA5-8421C868DB0F}" destId="{C0D8E805-0BDC-4166-93D8-8894C6505BEB}" srcOrd="0" destOrd="0" presId="urn:microsoft.com/office/officeart/2005/8/layout/hProcess4"/>
    <dgm:cxn modelId="{42F1DC03-F3F3-4ED4-A8F9-0495A5C2BE68}" type="presParOf" srcId="{00502F48-41E2-46F7-8EA5-8421C868DB0F}" destId="{56B8C689-348B-4340-8824-864EE805C127}" srcOrd="1" destOrd="0" presId="urn:microsoft.com/office/officeart/2005/8/layout/hProcess4"/>
    <dgm:cxn modelId="{78758549-2FB5-4279-9DF2-528B51D5C858}" type="presParOf" srcId="{00502F48-41E2-46F7-8EA5-8421C868DB0F}" destId="{0036FBF0-C9E6-4861-8A3E-5C14018D4855}" srcOrd="2" destOrd="0" presId="urn:microsoft.com/office/officeart/2005/8/layout/hProcess4"/>
    <dgm:cxn modelId="{CAC67DF7-1358-430A-A944-304699DD39CB}" type="presParOf" srcId="{00502F48-41E2-46F7-8EA5-8421C868DB0F}" destId="{8800C73C-1FD8-44E3-8855-46725A717751}" srcOrd="3" destOrd="0" presId="urn:microsoft.com/office/officeart/2005/8/layout/hProcess4"/>
    <dgm:cxn modelId="{68315A86-2E4A-44E8-A07E-FEB5EC0DD702}" type="presParOf" srcId="{00502F48-41E2-46F7-8EA5-8421C868DB0F}" destId="{3FC8E4E5-0588-4A26-8101-43583A3E7A04}" srcOrd="4" destOrd="0" presId="urn:microsoft.com/office/officeart/2005/8/layout/hProcess4"/>
    <dgm:cxn modelId="{4784A925-DFC1-4D3D-9209-BC33403013C4}" type="presParOf" srcId="{6B628BC7-17AA-447B-A260-5C8B11F94B71}" destId="{37BDCCA9-016D-4091-B37B-2B83694E8517}" srcOrd="3" destOrd="0" presId="urn:microsoft.com/office/officeart/2005/8/layout/hProcess4"/>
    <dgm:cxn modelId="{BAB0AF53-71F9-43CA-8722-B5D1C16F6A54}" type="presParOf" srcId="{6B628BC7-17AA-447B-A260-5C8B11F94B71}" destId="{54EC655E-8B11-4633-B661-1B18619DA16C}" srcOrd="4" destOrd="0" presId="urn:microsoft.com/office/officeart/2005/8/layout/hProcess4"/>
    <dgm:cxn modelId="{A1E0C1DF-114C-4F7C-ADCA-CF6456525E4C}" type="presParOf" srcId="{54EC655E-8B11-4633-B661-1B18619DA16C}" destId="{595352EF-6722-4925-B3A6-BBC792BC9921}" srcOrd="0" destOrd="0" presId="urn:microsoft.com/office/officeart/2005/8/layout/hProcess4"/>
    <dgm:cxn modelId="{AC621ECE-7F8F-4C79-B40A-261752C1FC27}" type="presParOf" srcId="{54EC655E-8B11-4633-B661-1B18619DA16C}" destId="{59EB34E4-FDE4-4F90-BBE3-348850AD237F}" srcOrd="1" destOrd="0" presId="urn:microsoft.com/office/officeart/2005/8/layout/hProcess4"/>
    <dgm:cxn modelId="{AD09143C-5ECB-4254-87A8-C2FC46C6CA04}" type="presParOf" srcId="{54EC655E-8B11-4633-B661-1B18619DA16C}" destId="{7F7CAB2C-49C0-4233-ABD3-E26AC2581D00}" srcOrd="2" destOrd="0" presId="urn:microsoft.com/office/officeart/2005/8/layout/hProcess4"/>
    <dgm:cxn modelId="{4A341C82-A7FC-46A5-87A9-EEA7478622DF}" type="presParOf" srcId="{54EC655E-8B11-4633-B661-1B18619DA16C}" destId="{0A2F2330-FBA0-4198-A8FD-E044C14BE4C2}" srcOrd="3" destOrd="0" presId="urn:microsoft.com/office/officeart/2005/8/layout/hProcess4"/>
    <dgm:cxn modelId="{A20ED92E-7893-4E12-8422-894F16B88AAE}" type="presParOf" srcId="{54EC655E-8B11-4633-B661-1B18619DA16C}" destId="{52CE9A44-C69B-484E-A60A-CBA6C46BC5BF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E3E059D-4C90-4CDE-BC47-AEBB77607DB7}" type="doc">
      <dgm:prSet loTypeId="urn:microsoft.com/office/officeart/2008/layout/PictureStrips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s-CO"/>
        </a:p>
      </dgm:t>
    </dgm:pt>
    <dgm:pt modelId="{EC1A2D10-29BE-456F-808C-1C33DCB48881}">
      <dgm:prSet phldrT="[Texto]"/>
      <dgm:spPr/>
      <dgm:t>
        <a:bodyPr/>
        <a:lstStyle/>
        <a:p>
          <a:r>
            <a:rPr lang="es-CO" dirty="0" smtClean="0"/>
            <a:t>Participación de Estudiantes de curso de aplicación Contable y de últimos periodo</a:t>
          </a:r>
          <a:endParaRPr lang="es-CO" dirty="0"/>
        </a:p>
      </dgm:t>
    </dgm:pt>
    <dgm:pt modelId="{31750BF3-2043-44C6-9D5B-4928EEDBFD66}" type="parTrans" cxnId="{CF9F50C3-9519-4BD1-926D-999A19C225E7}">
      <dgm:prSet/>
      <dgm:spPr/>
      <dgm:t>
        <a:bodyPr/>
        <a:lstStyle/>
        <a:p>
          <a:endParaRPr lang="es-CO"/>
        </a:p>
      </dgm:t>
    </dgm:pt>
    <dgm:pt modelId="{54933FF3-4FD1-46D5-A94D-EB9658369995}" type="sibTrans" cxnId="{CF9F50C3-9519-4BD1-926D-999A19C225E7}">
      <dgm:prSet/>
      <dgm:spPr/>
      <dgm:t>
        <a:bodyPr/>
        <a:lstStyle/>
        <a:p>
          <a:endParaRPr lang="es-CO"/>
        </a:p>
      </dgm:t>
    </dgm:pt>
    <dgm:pt modelId="{3387037C-554D-40F3-A9D3-2616041F7DD1}">
      <dgm:prSet phldrT="[Texto]"/>
      <dgm:spPr/>
      <dgm:t>
        <a:bodyPr/>
        <a:lstStyle/>
        <a:p>
          <a:r>
            <a:rPr lang="es-CO" dirty="0" smtClean="0"/>
            <a:t>Hace Parte del componente practico del Programa aplicando los conocimientos adquiridos</a:t>
          </a:r>
          <a:endParaRPr lang="es-CO" dirty="0"/>
        </a:p>
      </dgm:t>
    </dgm:pt>
    <dgm:pt modelId="{B005FF98-6CAB-44E3-A53B-95F35A7650F0}" type="parTrans" cxnId="{3A40EEC7-B5A3-4BED-B3C5-38EB172BB469}">
      <dgm:prSet/>
      <dgm:spPr/>
      <dgm:t>
        <a:bodyPr/>
        <a:lstStyle/>
        <a:p>
          <a:endParaRPr lang="es-CO"/>
        </a:p>
      </dgm:t>
    </dgm:pt>
    <dgm:pt modelId="{A061BF74-607E-4F42-9118-39C1E363E1F5}" type="sibTrans" cxnId="{3A40EEC7-B5A3-4BED-B3C5-38EB172BB469}">
      <dgm:prSet/>
      <dgm:spPr/>
      <dgm:t>
        <a:bodyPr/>
        <a:lstStyle/>
        <a:p>
          <a:endParaRPr lang="es-CO"/>
        </a:p>
      </dgm:t>
    </dgm:pt>
    <dgm:pt modelId="{1C4D6461-92A1-4BCB-89EF-9AE3F331E0CD}">
      <dgm:prSet phldrT="[Texto]"/>
      <dgm:spPr/>
      <dgm:t>
        <a:bodyPr/>
        <a:lstStyle/>
        <a:p>
          <a:r>
            <a:rPr lang="es-CO" dirty="0" smtClean="0"/>
            <a:t>Los servicios que presta son gratuitos</a:t>
          </a:r>
        </a:p>
      </dgm:t>
    </dgm:pt>
    <dgm:pt modelId="{F72A4F59-EF8E-4256-AC18-D7311C633783}" type="parTrans" cxnId="{E6C7D8DF-DBEC-42D8-BB39-6FC25C1F596D}">
      <dgm:prSet/>
      <dgm:spPr/>
      <dgm:t>
        <a:bodyPr/>
        <a:lstStyle/>
        <a:p>
          <a:endParaRPr lang="es-CO"/>
        </a:p>
      </dgm:t>
    </dgm:pt>
    <dgm:pt modelId="{B746A060-CE3E-47F5-B260-D09C88209823}" type="sibTrans" cxnId="{E6C7D8DF-DBEC-42D8-BB39-6FC25C1F596D}">
      <dgm:prSet/>
      <dgm:spPr/>
      <dgm:t>
        <a:bodyPr/>
        <a:lstStyle/>
        <a:p>
          <a:endParaRPr lang="es-CO"/>
        </a:p>
      </dgm:t>
    </dgm:pt>
    <dgm:pt modelId="{696EF28B-CDB8-41EE-AA30-745F77DB7888}">
      <dgm:prSet phldrT="[Texto]"/>
      <dgm:spPr/>
      <dgm:t>
        <a:bodyPr/>
        <a:lstStyle/>
        <a:p>
          <a:r>
            <a:rPr lang="es-CO" dirty="0" smtClean="0"/>
            <a:t>Su funcionamiento </a:t>
          </a:r>
          <a:r>
            <a:rPr lang="es-CO" dirty="0" err="1" smtClean="0"/>
            <a:t>sera</a:t>
          </a:r>
          <a:r>
            <a:rPr lang="es-CO" dirty="0" smtClean="0"/>
            <a:t> mediado mediante pagina virtual que permite respuesta a los requerimientos  en un termino no mayor a 24 horas</a:t>
          </a:r>
        </a:p>
      </dgm:t>
    </dgm:pt>
    <dgm:pt modelId="{26B1DB94-0589-4425-9347-E697EAB2676E}" type="parTrans" cxnId="{2EDF3D10-7485-475C-8663-588A6EDCD642}">
      <dgm:prSet/>
      <dgm:spPr/>
      <dgm:t>
        <a:bodyPr/>
        <a:lstStyle/>
        <a:p>
          <a:endParaRPr lang="es-CO"/>
        </a:p>
      </dgm:t>
    </dgm:pt>
    <dgm:pt modelId="{0BA5223D-59D4-4088-926F-522160605DFB}" type="sibTrans" cxnId="{2EDF3D10-7485-475C-8663-588A6EDCD642}">
      <dgm:prSet/>
      <dgm:spPr/>
      <dgm:t>
        <a:bodyPr/>
        <a:lstStyle/>
        <a:p>
          <a:endParaRPr lang="es-CO"/>
        </a:p>
      </dgm:t>
    </dgm:pt>
    <dgm:pt modelId="{3EE8B7E3-D901-45AD-AA18-0746C896E340}">
      <dgm:prSet phldrT="[Texto]"/>
      <dgm:spPr/>
      <dgm:t>
        <a:bodyPr/>
        <a:lstStyle/>
        <a:p>
          <a:r>
            <a:rPr lang="es-CO" dirty="0" smtClean="0"/>
            <a:t>Las empresas asesoradas deberán certificar los servicios prestados</a:t>
          </a:r>
        </a:p>
      </dgm:t>
    </dgm:pt>
    <dgm:pt modelId="{1B083F48-D10E-4C5E-8A50-C3DCDE76B7FF}" type="parTrans" cxnId="{12E0C126-1815-40EB-A3FC-BBC13682AC40}">
      <dgm:prSet/>
      <dgm:spPr/>
      <dgm:t>
        <a:bodyPr/>
        <a:lstStyle/>
        <a:p>
          <a:endParaRPr lang="es-CO"/>
        </a:p>
      </dgm:t>
    </dgm:pt>
    <dgm:pt modelId="{CB22650B-DDDE-4DBF-ACF1-5D259E891A06}" type="sibTrans" cxnId="{12E0C126-1815-40EB-A3FC-BBC13682AC40}">
      <dgm:prSet/>
      <dgm:spPr/>
      <dgm:t>
        <a:bodyPr/>
        <a:lstStyle/>
        <a:p>
          <a:endParaRPr lang="es-CO"/>
        </a:p>
      </dgm:t>
    </dgm:pt>
    <dgm:pt modelId="{DC22FB95-D4AF-4DB4-8330-5AC81A0A4376}">
      <dgm:prSet phldrT="[Texto]"/>
      <dgm:spPr/>
      <dgm:t>
        <a:bodyPr/>
        <a:lstStyle/>
        <a:p>
          <a:r>
            <a:rPr lang="es-CO" dirty="0" smtClean="0"/>
            <a:t>Es un elemento que potencia la proyección Social del programa  y es generador de Desarrollo Regional</a:t>
          </a:r>
        </a:p>
      </dgm:t>
    </dgm:pt>
    <dgm:pt modelId="{5E74CA89-0F66-497D-8727-E89F8AF0FEFF}" type="parTrans" cxnId="{34DEC32A-BFAF-496F-A8AF-C916AD63499E}">
      <dgm:prSet/>
      <dgm:spPr/>
      <dgm:t>
        <a:bodyPr/>
        <a:lstStyle/>
        <a:p>
          <a:endParaRPr lang="es-CO"/>
        </a:p>
      </dgm:t>
    </dgm:pt>
    <dgm:pt modelId="{B819FC50-A9EA-4953-9848-D4424C4D76CF}" type="sibTrans" cxnId="{34DEC32A-BFAF-496F-A8AF-C916AD63499E}">
      <dgm:prSet/>
      <dgm:spPr/>
      <dgm:t>
        <a:bodyPr/>
        <a:lstStyle/>
        <a:p>
          <a:endParaRPr lang="es-CO"/>
        </a:p>
      </dgm:t>
    </dgm:pt>
    <dgm:pt modelId="{974B2DD8-7C96-409D-ADBB-CFBF93FAE91F}" type="pres">
      <dgm:prSet presAssocID="{BE3E059D-4C90-4CDE-BC47-AEBB77607DB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9A32057A-B0FF-475E-9388-12239FD9A6B4}" type="pres">
      <dgm:prSet presAssocID="{EC1A2D10-29BE-456F-808C-1C33DCB48881}" presName="composite" presStyleCnt="0"/>
      <dgm:spPr/>
    </dgm:pt>
    <dgm:pt modelId="{9AD2F70C-C58B-4EFD-9844-1C1332B6093F}" type="pres">
      <dgm:prSet presAssocID="{EC1A2D10-29BE-456F-808C-1C33DCB48881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355D74D-6638-4DB4-A2BA-694E9780F6E9}" type="pres">
      <dgm:prSet presAssocID="{EC1A2D10-29BE-456F-808C-1C33DCB48881}" presName="rect2" presStyleLbl="fgImgPlace1" presStyleIdx="0" presStyleCnt="6"/>
      <dgm:spPr/>
    </dgm:pt>
    <dgm:pt modelId="{36108698-A0E2-4B38-84A9-A32426D66829}" type="pres">
      <dgm:prSet presAssocID="{54933FF3-4FD1-46D5-A94D-EB9658369995}" presName="sibTrans" presStyleCnt="0"/>
      <dgm:spPr/>
    </dgm:pt>
    <dgm:pt modelId="{55BFFC98-950E-4402-8E98-96F925E8D4B1}" type="pres">
      <dgm:prSet presAssocID="{3387037C-554D-40F3-A9D3-2616041F7DD1}" presName="composite" presStyleCnt="0"/>
      <dgm:spPr/>
    </dgm:pt>
    <dgm:pt modelId="{54DAAA83-E03A-4E2A-99EA-FCF5CD5C6537}" type="pres">
      <dgm:prSet presAssocID="{3387037C-554D-40F3-A9D3-2616041F7DD1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9596BE2-7D61-445D-86C1-5700E4066DC8}" type="pres">
      <dgm:prSet presAssocID="{3387037C-554D-40F3-A9D3-2616041F7DD1}" presName="rect2" presStyleLbl="fgImgPlace1" presStyleIdx="1" presStyleCnt="6"/>
      <dgm:spPr/>
    </dgm:pt>
    <dgm:pt modelId="{9C74B6B2-1324-4688-B282-D1A2F752B0AE}" type="pres">
      <dgm:prSet presAssocID="{A061BF74-607E-4F42-9118-39C1E363E1F5}" presName="sibTrans" presStyleCnt="0"/>
      <dgm:spPr/>
    </dgm:pt>
    <dgm:pt modelId="{FC881E99-3A82-453C-B8FB-D48F5DE2F589}" type="pres">
      <dgm:prSet presAssocID="{1C4D6461-92A1-4BCB-89EF-9AE3F331E0CD}" presName="composite" presStyleCnt="0"/>
      <dgm:spPr/>
    </dgm:pt>
    <dgm:pt modelId="{205CD08A-A335-435B-981B-A8EA7300FAD3}" type="pres">
      <dgm:prSet presAssocID="{1C4D6461-92A1-4BCB-89EF-9AE3F331E0CD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697CDE4-1123-47B1-A1F1-2A98F6198144}" type="pres">
      <dgm:prSet presAssocID="{1C4D6461-92A1-4BCB-89EF-9AE3F331E0CD}" presName="rect2" presStyleLbl="fgImgPlace1" presStyleIdx="2" presStyleCnt="6"/>
      <dgm:spPr/>
    </dgm:pt>
    <dgm:pt modelId="{5477F092-3E68-45DE-A943-890FC2129D7F}" type="pres">
      <dgm:prSet presAssocID="{B746A060-CE3E-47F5-B260-D09C88209823}" presName="sibTrans" presStyleCnt="0"/>
      <dgm:spPr/>
    </dgm:pt>
    <dgm:pt modelId="{1538E62E-AC42-4D06-BEC3-D9A313243708}" type="pres">
      <dgm:prSet presAssocID="{696EF28B-CDB8-41EE-AA30-745F77DB7888}" presName="composite" presStyleCnt="0"/>
      <dgm:spPr/>
    </dgm:pt>
    <dgm:pt modelId="{76AC3C43-B9CA-43B6-AA12-07B3532EC67C}" type="pres">
      <dgm:prSet presAssocID="{696EF28B-CDB8-41EE-AA30-745F77DB7888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567A2DB-4FB0-46C3-B789-4B322530076D}" type="pres">
      <dgm:prSet presAssocID="{696EF28B-CDB8-41EE-AA30-745F77DB7888}" presName="rect2" presStyleLbl="fgImgPlace1" presStyleIdx="3" presStyleCnt="6"/>
      <dgm:spPr/>
    </dgm:pt>
    <dgm:pt modelId="{CE346EF2-519D-4757-BBE4-59223CEED061}" type="pres">
      <dgm:prSet presAssocID="{0BA5223D-59D4-4088-926F-522160605DFB}" presName="sibTrans" presStyleCnt="0"/>
      <dgm:spPr/>
    </dgm:pt>
    <dgm:pt modelId="{2006C5EF-B053-4668-8199-901B94524A68}" type="pres">
      <dgm:prSet presAssocID="{3EE8B7E3-D901-45AD-AA18-0746C896E340}" presName="composite" presStyleCnt="0"/>
      <dgm:spPr/>
    </dgm:pt>
    <dgm:pt modelId="{10913423-2E5F-4F45-AEAA-295F1170A881}" type="pres">
      <dgm:prSet presAssocID="{3EE8B7E3-D901-45AD-AA18-0746C896E340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CC25A00-3243-4DAD-A4B8-9A6CF74A9A53}" type="pres">
      <dgm:prSet presAssocID="{3EE8B7E3-D901-45AD-AA18-0746C896E340}" presName="rect2" presStyleLbl="fgImgPlace1" presStyleIdx="4" presStyleCnt="6"/>
      <dgm:spPr/>
    </dgm:pt>
    <dgm:pt modelId="{F47F77A9-693E-498D-B6C9-FAE3D2D5ED5C}" type="pres">
      <dgm:prSet presAssocID="{CB22650B-DDDE-4DBF-ACF1-5D259E891A06}" presName="sibTrans" presStyleCnt="0"/>
      <dgm:spPr/>
    </dgm:pt>
    <dgm:pt modelId="{47A1C233-F274-4AE7-A301-20D91BBCB49A}" type="pres">
      <dgm:prSet presAssocID="{DC22FB95-D4AF-4DB4-8330-5AC81A0A4376}" presName="composite" presStyleCnt="0"/>
      <dgm:spPr/>
    </dgm:pt>
    <dgm:pt modelId="{41E10C5C-D4FA-4CC2-83BD-191FAB07A351}" type="pres">
      <dgm:prSet presAssocID="{DC22FB95-D4AF-4DB4-8330-5AC81A0A4376}" presName="rect1" presStyleLbl="tr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5262605-A91D-4A48-B352-21266516C476}" type="pres">
      <dgm:prSet presAssocID="{DC22FB95-D4AF-4DB4-8330-5AC81A0A4376}" presName="rect2" presStyleLbl="fgImgPlace1" presStyleIdx="5" presStyleCnt="6"/>
      <dgm:spPr/>
    </dgm:pt>
  </dgm:ptLst>
  <dgm:cxnLst>
    <dgm:cxn modelId="{8A77DF55-3F26-467E-B3A4-64323ACC518E}" type="presOf" srcId="{DC22FB95-D4AF-4DB4-8330-5AC81A0A4376}" destId="{41E10C5C-D4FA-4CC2-83BD-191FAB07A351}" srcOrd="0" destOrd="0" presId="urn:microsoft.com/office/officeart/2008/layout/PictureStrips"/>
    <dgm:cxn modelId="{CF9F50C3-9519-4BD1-926D-999A19C225E7}" srcId="{BE3E059D-4C90-4CDE-BC47-AEBB77607DB7}" destId="{EC1A2D10-29BE-456F-808C-1C33DCB48881}" srcOrd="0" destOrd="0" parTransId="{31750BF3-2043-44C6-9D5B-4928EEDBFD66}" sibTransId="{54933FF3-4FD1-46D5-A94D-EB9658369995}"/>
    <dgm:cxn modelId="{AC713E6E-DFA1-4F2D-AEE3-EFD06EB5D275}" type="presOf" srcId="{BE3E059D-4C90-4CDE-BC47-AEBB77607DB7}" destId="{974B2DD8-7C96-409D-ADBB-CFBF93FAE91F}" srcOrd="0" destOrd="0" presId="urn:microsoft.com/office/officeart/2008/layout/PictureStrips"/>
    <dgm:cxn modelId="{12E0C126-1815-40EB-A3FC-BBC13682AC40}" srcId="{BE3E059D-4C90-4CDE-BC47-AEBB77607DB7}" destId="{3EE8B7E3-D901-45AD-AA18-0746C896E340}" srcOrd="4" destOrd="0" parTransId="{1B083F48-D10E-4C5E-8A50-C3DCDE76B7FF}" sibTransId="{CB22650B-DDDE-4DBF-ACF1-5D259E891A06}"/>
    <dgm:cxn modelId="{1E820031-F237-4F41-A3C2-68E446B21573}" type="presOf" srcId="{1C4D6461-92A1-4BCB-89EF-9AE3F331E0CD}" destId="{205CD08A-A335-435B-981B-A8EA7300FAD3}" srcOrd="0" destOrd="0" presId="urn:microsoft.com/office/officeart/2008/layout/PictureStrips"/>
    <dgm:cxn modelId="{3A40EEC7-B5A3-4BED-B3C5-38EB172BB469}" srcId="{BE3E059D-4C90-4CDE-BC47-AEBB77607DB7}" destId="{3387037C-554D-40F3-A9D3-2616041F7DD1}" srcOrd="1" destOrd="0" parTransId="{B005FF98-6CAB-44E3-A53B-95F35A7650F0}" sibTransId="{A061BF74-607E-4F42-9118-39C1E363E1F5}"/>
    <dgm:cxn modelId="{2EDF3D10-7485-475C-8663-588A6EDCD642}" srcId="{BE3E059D-4C90-4CDE-BC47-AEBB77607DB7}" destId="{696EF28B-CDB8-41EE-AA30-745F77DB7888}" srcOrd="3" destOrd="0" parTransId="{26B1DB94-0589-4425-9347-E697EAB2676E}" sibTransId="{0BA5223D-59D4-4088-926F-522160605DFB}"/>
    <dgm:cxn modelId="{CC5166FF-98FE-4A72-B62E-A1C0338B2111}" type="presOf" srcId="{3EE8B7E3-D901-45AD-AA18-0746C896E340}" destId="{10913423-2E5F-4F45-AEAA-295F1170A881}" srcOrd="0" destOrd="0" presId="urn:microsoft.com/office/officeart/2008/layout/PictureStrips"/>
    <dgm:cxn modelId="{A6F81C7D-91D9-47C7-93E6-53FB89087289}" type="presOf" srcId="{696EF28B-CDB8-41EE-AA30-745F77DB7888}" destId="{76AC3C43-B9CA-43B6-AA12-07B3532EC67C}" srcOrd="0" destOrd="0" presId="urn:microsoft.com/office/officeart/2008/layout/PictureStrips"/>
    <dgm:cxn modelId="{E6C7D8DF-DBEC-42D8-BB39-6FC25C1F596D}" srcId="{BE3E059D-4C90-4CDE-BC47-AEBB77607DB7}" destId="{1C4D6461-92A1-4BCB-89EF-9AE3F331E0CD}" srcOrd="2" destOrd="0" parTransId="{F72A4F59-EF8E-4256-AC18-D7311C633783}" sibTransId="{B746A060-CE3E-47F5-B260-D09C88209823}"/>
    <dgm:cxn modelId="{34DEC32A-BFAF-496F-A8AF-C916AD63499E}" srcId="{BE3E059D-4C90-4CDE-BC47-AEBB77607DB7}" destId="{DC22FB95-D4AF-4DB4-8330-5AC81A0A4376}" srcOrd="5" destOrd="0" parTransId="{5E74CA89-0F66-497D-8727-E89F8AF0FEFF}" sibTransId="{B819FC50-A9EA-4953-9848-D4424C4D76CF}"/>
    <dgm:cxn modelId="{51D9541E-C282-4AD9-B7EE-09C4DE55DCC3}" type="presOf" srcId="{3387037C-554D-40F3-A9D3-2616041F7DD1}" destId="{54DAAA83-E03A-4E2A-99EA-FCF5CD5C6537}" srcOrd="0" destOrd="0" presId="urn:microsoft.com/office/officeart/2008/layout/PictureStrips"/>
    <dgm:cxn modelId="{84813A5F-B36E-4A81-900C-D492AB3DF548}" type="presOf" srcId="{EC1A2D10-29BE-456F-808C-1C33DCB48881}" destId="{9AD2F70C-C58B-4EFD-9844-1C1332B6093F}" srcOrd="0" destOrd="0" presId="urn:microsoft.com/office/officeart/2008/layout/PictureStrips"/>
    <dgm:cxn modelId="{FFD3C160-6DF1-4F66-8FA6-43F9A9C0D388}" type="presParOf" srcId="{974B2DD8-7C96-409D-ADBB-CFBF93FAE91F}" destId="{9A32057A-B0FF-475E-9388-12239FD9A6B4}" srcOrd="0" destOrd="0" presId="urn:microsoft.com/office/officeart/2008/layout/PictureStrips"/>
    <dgm:cxn modelId="{39BE10D8-2ED1-410B-9C02-B35ECD4EAD56}" type="presParOf" srcId="{9A32057A-B0FF-475E-9388-12239FD9A6B4}" destId="{9AD2F70C-C58B-4EFD-9844-1C1332B6093F}" srcOrd="0" destOrd="0" presId="urn:microsoft.com/office/officeart/2008/layout/PictureStrips"/>
    <dgm:cxn modelId="{CF10B8C6-DEA6-4EB4-91E4-1D4DD07C8797}" type="presParOf" srcId="{9A32057A-B0FF-475E-9388-12239FD9A6B4}" destId="{7355D74D-6638-4DB4-A2BA-694E9780F6E9}" srcOrd="1" destOrd="0" presId="urn:microsoft.com/office/officeart/2008/layout/PictureStrips"/>
    <dgm:cxn modelId="{CDA3390D-7878-4FCB-8C78-AC7F25C022AC}" type="presParOf" srcId="{974B2DD8-7C96-409D-ADBB-CFBF93FAE91F}" destId="{36108698-A0E2-4B38-84A9-A32426D66829}" srcOrd="1" destOrd="0" presId="urn:microsoft.com/office/officeart/2008/layout/PictureStrips"/>
    <dgm:cxn modelId="{DD835C63-ECAA-4837-BB4C-8C308E0E87DA}" type="presParOf" srcId="{974B2DD8-7C96-409D-ADBB-CFBF93FAE91F}" destId="{55BFFC98-950E-4402-8E98-96F925E8D4B1}" srcOrd="2" destOrd="0" presId="urn:microsoft.com/office/officeart/2008/layout/PictureStrips"/>
    <dgm:cxn modelId="{97C56209-2912-4153-A5ED-D8BECE0D1245}" type="presParOf" srcId="{55BFFC98-950E-4402-8E98-96F925E8D4B1}" destId="{54DAAA83-E03A-4E2A-99EA-FCF5CD5C6537}" srcOrd="0" destOrd="0" presId="urn:microsoft.com/office/officeart/2008/layout/PictureStrips"/>
    <dgm:cxn modelId="{C734BED6-9CED-42AE-9F0A-4D478859AD88}" type="presParOf" srcId="{55BFFC98-950E-4402-8E98-96F925E8D4B1}" destId="{99596BE2-7D61-445D-86C1-5700E4066DC8}" srcOrd="1" destOrd="0" presId="urn:microsoft.com/office/officeart/2008/layout/PictureStrips"/>
    <dgm:cxn modelId="{1B991A8B-AC1C-41DE-B21E-9E5012D0C5D1}" type="presParOf" srcId="{974B2DD8-7C96-409D-ADBB-CFBF93FAE91F}" destId="{9C74B6B2-1324-4688-B282-D1A2F752B0AE}" srcOrd="3" destOrd="0" presId="urn:microsoft.com/office/officeart/2008/layout/PictureStrips"/>
    <dgm:cxn modelId="{2E97351C-B347-4B83-97CF-7B41519FBEAC}" type="presParOf" srcId="{974B2DD8-7C96-409D-ADBB-CFBF93FAE91F}" destId="{FC881E99-3A82-453C-B8FB-D48F5DE2F589}" srcOrd="4" destOrd="0" presId="urn:microsoft.com/office/officeart/2008/layout/PictureStrips"/>
    <dgm:cxn modelId="{D1825FDE-9A52-4C5E-A7CC-87D4C09D22D6}" type="presParOf" srcId="{FC881E99-3A82-453C-B8FB-D48F5DE2F589}" destId="{205CD08A-A335-435B-981B-A8EA7300FAD3}" srcOrd="0" destOrd="0" presId="urn:microsoft.com/office/officeart/2008/layout/PictureStrips"/>
    <dgm:cxn modelId="{DEAFEF7B-A629-4C74-AC14-C511529E87F0}" type="presParOf" srcId="{FC881E99-3A82-453C-B8FB-D48F5DE2F589}" destId="{0697CDE4-1123-47B1-A1F1-2A98F6198144}" srcOrd="1" destOrd="0" presId="urn:microsoft.com/office/officeart/2008/layout/PictureStrips"/>
    <dgm:cxn modelId="{B02F71C1-8687-44B7-AAEA-82CD919ED051}" type="presParOf" srcId="{974B2DD8-7C96-409D-ADBB-CFBF93FAE91F}" destId="{5477F092-3E68-45DE-A943-890FC2129D7F}" srcOrd="5" destOrd="0" presId="urn:microsoft.com/office/officeart/2008/layout/PictureStrips"/>
    <dgm:cxn modelId="{297EF897-77D0-43DF-A722-B6E00B2F9C88}" type="presParOf" srcId="{974B2DD8-7C96-409D-ADBB-CFBF93FAE91F}" destId="{1538E62E-AC42-4D06-BEC3-D9A313243708}" srcOrd="6" destOrd="0" presId="urn:microsoft.com/office/officeart/2008/layout/PictureStrips"/>
    <dgm:cxn modelId="{98AB8D66-725A-41A4-9754-1DD2C807047D}" type="presParOf" srcId="{1538E62E-AC42-4D06-BEC3-D9A313243708}" destId="{76AC3C43-B9CA-43B6-AA12-07B3532EC67C}" srcOrd="0" destOrd="0" presId="urn:microsoft.com/office/officeart/2008/layout/PictureStrips"/>
    <dgm:cxn modelId="{C8DFFF2C-02C5-42D2-B909-31CCED6E12CA}" type="presParOf" srcId="{1538E62E-AC42-4D06-BEC3-D9A313243708}" destId="{4567A2DB-4FB0-46C3-B789-4B322530076D}" srcOrd="1" destOrd="0" presId="urn:microsoft.com/office/officeart/2008/layout/PictureStrips"/>
    <dgm:cxn modelId="{5D43E4C7-ADEE-4216-8901-DBABB1167836}" type="presParOf" srcId="{974B2DD8-7C96-409D-ADBB-CFBF93FAE91F}" destId="{CE346EF2-519D-4757-BBE4-59223CEED061}" srcOrd="7" destOrd="0" presId="urn:microsoft.com/office/officeart/2008/layout/PictureStrips"/>
    <dgm:cxn modelId="{7E6417D2-8AA8-4ABB-A449-7EE4D9039F4C}" type="presParOf" srcId="{974B2DD8-7C96-409D-ADBB-CFBF93FAE91F}" destId="{2006C5EF-B053-4668-8199-901B94524A68}" srcOrd="8" destOrd="0" presId="urn:microsoft.com/office/officeart/2008/layout/PictureStrips"/>
    <dgm:cxn modelId="{6BDCFA35-2CA4-4EE1-9AEA-6F4B02F83866}" type="presParOf" srcId="{2006C5EF-B053-4668-8199-901B94524A68}" destId="{10913423-2E5F-4F45-AEAA-295F1170A881}" srcOrd="0" destOrd="0" presId="urn:microsoft.com/office/officeart/2008/layout/PictureStrips"/>
    <dgm:cxn modelId="{BF770B52-466F-40B8-8B3A-5D00352F3663}" type="presParOf" srcId="{2006C5EF-B053-4668-8199-901B94524A68}" destId="{6CC25A00-3243-4DAD-A4B8-9A6CF74A9A53}" srcOrd="1" destOrd="0" presId="urn:microsoft.com/office/officeart/2008/layout/PictureStrips"/>
    <dgm:cxn modelId="{68471308-1D18-4C06-9D98-481B76A78F80}" type="presParOf" srcId="{974B2DD8-7C96-409D-ADBB-CFBF93FAE91F}" destId="{F47F77A9-693E-498D-B6C9-FAE3D2D5ED5C}" srcOrd="9" destOrd="0" presId="urn:microsoft.com/office/officeart/2008/layout/PictureStrips"/>
    <dgm:cxn modelId="{13E97B2E-8486-4505-B939-91988E3A7022}" type="presParOf" srcId="{974B2DD8-7C96-409D-ADBB-CFBF93FAE91F}" destId="{47A1C233-F274-4AE7-A301-20D91BBCB49A}" srcOrd="10" destOrd="0" presId="urn:microsoft.com/office/officeart/2008/layout/PictureStrips"/>
    <dgm:cxn modelId="{330CCE3D-C4C2-4B50-BA53-7FDC25A372A5}" type="presParOf" srcId="{47A1C233-F274-4AE7-A301-20D91BBCB49A}" destId="{41E10C5C-D4FA-4CC2-83BD-191FAB07A351}" srcOrd="0" destOrd="0" presId="urn:microsoft.com/office/officeart/2008/layout/PictureStrips"/>
    <dgm:cxn modelId="{54B90E48-26BA-4DAC-9824-E60D0039E46F}" type="presParOf" srcId="{47A1C233-F274-4AE7-A301-20D91BBCB49A}" destId="{15262605-A91D-4A48-B352-21266516C476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4F053B-BA66-4DE1-BDBB-4965A9CA105F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56BEDA54-7D30-45CF-B072-8B4FCA9ACC5D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CO" dirty="0" smtClean="0">
              <a:solidFill>
                <a:schemeClr val="tx1"/>
              </a:solidFill>
            </a:rPr>
            <a:t>Contador</a:t>
          </a:r>
          <a:endParaRPr lang="es-CO" dirty="0">
            <a:solidFill>
              <a:schemeClr val="tx1"/>
            </a:solidFill>
          </a:endParaRPr>
        </a:p>
      </dgm:t>
    </dgm:pt>
    <dgm:pt modelId="{AD6B4B20-7684-46FB-8D45-D3570F371F14}" type="parTrans" cxnId="{DBAB3DE3-74D9-4188-A168-99714E75FF79}">
      <dgm:prSet/>
      <dgm:spPr/>
      <dgm:t>
        <a:bodyPr/>
        <a:lstStyle/>
        <a:p>
          <a:endParaRPr lang="es-CO"/>
        </a:p>
      </dgm:t>
    </dgm:pt>
    <dgm:pt modelId="{C3F4ED85-CD1D-4AAA-8EA4-E18A933284B1}" type="sibTrans" cxnId="{DBAB3DE3-74D9-4188-A168-99714E75FF79}">
      <dgm:prSet/>
      <dgm:spPr/>
      <dgm:t>
        <a:bodyPr/>
        <a:lstStyle/>
        <a:p>
          <a:endParaRPr lang="es-CO"/>
        </a:p>
      </dgm:t>
    </dgm:pt>
    <dgm:pt modelId="{7A32F61A-25AC-474A-BF4C-57C3666841D1}">
      <dgm:prSet phldrT="[Texto]" custT="1"/>
      <dgm:spPr/>
      <dgm:t>
        <a:bodyPr/>
        <a:lstStyle/>
        <a:p>
          <a:r>
            <a:rPr lang="es-CO" sz="1500" b="1" dirty="0" smtClean="0"/>
            <a:t>Crecimiento Económico</a:t>
          </a:r>
        </a:p>
        <a:p>
          <a:r>
            <a:rPr lang="es-CO" sz="1500" b="1" dirty="0" smtClean="0">
              <a:sym typeface="Wingdings" panose="05000000000000000000" pitchFamily="2" charset="2"/>
              <a:hlinkClick xmlns:r="http://schemas.openxmlformats.org/officeDocument/2006/relationships" r:id="rId2" action="ppaction://hlinksldjump"/>
            </a:rPr>
            <a:t></a:t>
          </a:r>
          <a:endParaRPr lang="es-CO" sz="1500" b="1" dirty="0"/>
        </a:p>
      </dgm:t>
    </dgm:pt>
    <dgm:pt modelId="{BF524B96-4CAB-4D64-9368-2425930227DE}" type="parTrans" cxnId="{480EA7CB-49BC-4C30-A327-01B7B109DF67}">
      <dgm:prSet/>
      <dgm:spPr/>
      <dgm:t>
        <a:bodyPr/>
        <a:lstStyle/>
        <a:p>
          <a:endParaRPr lang="es-CO"/>
        </a:p>
      </dgm:t>
    </dgm:pt>
    <dgm:pt modelId="{1F68A5D8-C299-4291-928C-A463F8A2CDD8}" type="sibTrans" cxnId="{480EA7CB-49BC-4C30-A327-01B7B109DF67}">
      <dgm:prSet/>
      <dgm:spPr/>
      <dgm:t>
        <a:bodyPr/>
        <a:lstStyle/>
        <a:p>
          <a:endParaRPr lang="es-CO"/>
        </a:p>
      </dgm:t>
    </dgm:pt>
    <dgm:pt modelId="{6BD06BF1-BF37-40FC-A3BA-8759F41AEB8E}">
      <dgm:prSet phldrT="[Texto]" custT="1"/>
      <dgm:spPr/>
      <dgm:t>
        <a:bodyPr/>
        <a:lstStyle/>
        <a:p>
          <a:r>
            <a:rPr lang="es-CO" sz="1500" b="1" dirty="0" smtClean="0"/>
            <a:t>Crecimiento empresarial</a:t>
          </a:r>
        </a:p>
        <a:p>
          <a:r>
            <a:rPr lang="es-CO" sz="1500" b="1" dirty="0" smtClean="0">
              <a:sym typeface="Wingdings" panose="05000000000000000000" pitchFamily="2" charset="2"/>
              <a:hlinkClick xmlns:r="http://schemas.openxmlformats.org/officeDocument/2006/relationships" r:id="rId3" action="ppaction://hlinksldjump"/>
            </a:rPr>
            <a:t></a:t>
          </a:r>
          <a:endParaRPr lang="es-CO" sz="1500" b="1" dirty="0"/>
        </a:p>
      </dgm:t>
    </dgm:pt>
    <dgm:pt modelId="{6510EE9D-3BD4-4599-B7AE-D3F664217115}" type="parTrans" cxnId="{9659E0D0-0188-4EF9-BA1C-95DAA1AFA1D1}">
      <dgm:prSet/>
      <dgm:spPr/>
      <dgm:t>
        <a:bodyPr/>
        <a:lstStyle/>
        <a:p>
          <a:endParaRPr lang="es-CO"/>
        </a:p>
      </dgm:t>
    </dgm:pt>
    <dgm:pt modelId="{D9103E19-E371-4688-B7A9-25A2C631DAD1}" type="sibTrans" cxnId="{9659E0D0-0188-4EF9-BA1C-95DAA1AFA1D1}">
      <dgm:prSet/>
      <dgm:spPr/>
      <dgm:t>
        <a:bodyPr/>
        <a:lstStyle/>
        <a:p>
          <a:endParaRPr lang="es-CO"/>
        </a:p>
      </dgm:t>
    </dgm:pt>
    <dgm:pt modelId="{35AAD592-01EE-4618-9D98-EAE2AA3740E8}">
      <dgm:prSet phldrT="[Texto]" custT="1"/>
      <dgm:spPr/>
      <dgm:t>
        <a:bodyPr/>
        <a:lstStyle/>
        <a:p>
          <a:r>
            <a:rPr lang="es-CO" sz="1500" b="1" dirty="0" smtClean="0"/>
            <a:t>Emprendimiento Apoyado</a:t>
          </a:r>
        </a:p>
        <a:p>
          <a:r>
            <a:rPr lang="es-CO" sz="1500" b="1" dirty="0" smtClean="0">
              <a:sym typeface="Wingdings" panose="05000000000000000000" pitchFamily="2" charset="2"/>
              <a:hlinkClick xmlns:r="http://schemas.openxmlformats.org/officeDocument/2006/relationships" r:id="rId4" action="ppaction://hlinksldjump"/>
            </a:rPr>
            <a:t></a:t>
          </a:r>
          <a:endParaRPr lang="es-CO" sz="1500" b="1" dirty="0"/>
        </a:p>
      </dgm:t>
    </dgm:pt>
    <dgm:pt modelId="{0EED8315-A2B9-407F-ABE1-C7B0A05E14F6}" type="parTrans" cxnId="{177439F3-E0B7-44D1-9C54-04295C2AFA82}">
      <dgm:prSet/>
      <dgm:spPr/>
      <dgm:t>
        <a:bodyPr/>
        <a:lstStyle/>
        <a:p>
          <a:endParaRPr lang="es-CO"/>
        </a:p>
      </dgm:t>
    </dgm:pt>
    <dgm:pt modelId="{459E88B2-FCD1-47CE-9E52-3B871E973EC6}" type="sibTrans" cxnId="{177439F3-E0B7-44D1-9C54-04295C2AFA82}">
      <dgm:prSet/>
      <dgm:spPr/>
      <dgm:t>
        <a:bodyPr/>
        <a:lstStyle/>
        <a:p>
          <a:endParaRPr lang="es-CO"/>
        </a:p>
      </dgm:t>
    </dgm:pt>
    <dgm:pt modelId="{F0894FC8-40B8-4675-9F40-E85AFB484335}">
      <dgm:prSet phldrT="[Texto]" custT="1"/>
      <dgm:spPr/>
      <dgm:t>
        <a:bodyPr/>
        <a:lstStyle/>
        <a:p>
          <a:r>
            <a:rPr lang="es-CO" sz="1500" b="1" dirty="0" err="1" smtClean="0"/>
            <a:t>Competividad</a:t>
          </a:r>
          <a:endParaRPr lang="es-CO" sz="1500" b="1" dirty="0" smtClean="0"/>
        </a:p>
        <a:p>
          <a:r>
            <a:rPr lang="es-CO" sz="1500" b="1" dirty="0" smtClean="0">
              <a:sym typeface="Wingdings" panose="05000000000000000000" pitchFamily="2" charset="2"/>
              <a:hlinkClick xmlns:r="http://schemas.openxmlformats.org/officeDocument/2006/relationships" r:id="rId5" action="ppaction://hlinksldjump"/>
            </a:rPr>
            <a:t></a:t>
          </a:r>
          <a:endParaRPr lang="es-CO" sz="1500" b="1" dirty="0"/>
        </a:p>
      </dgm:t>
    </dgm:pt>
    <dgm:pt modelId="{8B807BD9-009F-47CA-BBFF-A884BF126EAF}" type="parTrans" cxnId="{2C67D4D6-0568-482C-B76D-2E53D10A7B7E}">
      <dgm:prSet/>
      <dgm:spPr/>
      <dgm:t>
        <a:bodyPr/>
        <a:lstStyle/>
        <a:p>
          <a:endParaRPr lang="es-CO"/>
        </a:p>
      </dgm:t>
    </dgm:pt>
    <dgm:pt modelId="{79BAF3D8-8B41-4741-AC04-410BF21421CE}" type="sibTrans" cxnId="{2C67D4D6-0568-482C-B76D-2E53D10A7B7E}">
      <dgm:prSet/>
      <dgm:spPr/>
      <dgm:t>
        <a:bodyPr/>
        <a:lstStyle/>
        <a:p>
          <a:endParaRPr lang="es-CO"/>
        </a:p>
      </dgm:t>
    </dgm:pt>
    <dgm:pt modelId="{F14AF59A-17F1-48FE-A9A4-398BE77837FD}">
      <dgm:prSet phldrT="[Texto]" custT="1"/>
      <dgm:spPr/>
      <dgm:t>
        <a:bodyPr/>
        <a:lstStyle/>
        <a:p>
          <a:r>
            <a:rPr lang="es-CO" sz="1500" b="1" dirty="0" smtClean="0"/>
            <a:t>Globalización TLC</a:t>
          </a:r>
        </a:p>
        <a:p>
          <a:r>
            <a:rPr lang="es-CO" sz="1500" b="1" dirty="0" smtClean="0">
              <a:sym typeface="Wingdings" panose="05000000000000000000" pitchFamily="2" charset="2"/>
              <a:hlinkClick xmlns:r="http://schemas.openxmlformats.org/officeDocument/2006/relationships" r:id="rId6" action="ppaction://hlinksldjump"/>
            </a:rPr>
            <a:t></a:t>
          </a:r>
          <a:endParaRPr lang="es-CO" sz="1500" b="1" dirty="0"/>
        </a:p>
      </dgm:t>
    </dgm:pt>
    <dgm:pt modelId="{0EF82487-EBF4-4508-9743-1EB0A02091B6}" type="parTrans" cxnId="{837BB333-F062-402E-B04D-BAE7078D8B54}">
      <dgm:prSet/>
      <dgm:spPr/>
      <dgm:t>
        <a:bodyPr/>
        <a:lstStyle/>
        <a:p>
          <a:endParaRPr lang="es-CO"/>
        </a:p>
      </dgm:t>
    </dgm:pt>
    <dgm:pt modelId="{AA5C7FB9-6FC3-48B6-A54A-827CC4AA6004}" type="sibTrans" cxnId="{837BB333-F062-402E-B04D-BAE7078D8B54}">
      <dgm:prSet/>
      <dgm:spPr/>
      <dgm:t>
        <a:bodyPr/>
        <a:lstStyle/>
        <a:p>
          <a:endParaRPr lang="es-CO"/>
        </a:p>
      </dgm:t>
    </dgm:pt>
    <dgm:pt modelId="{060EF336-D1D2-4ACE-808C-614C50AEA6F2}">
      <dgm:prSet phldrT="[Texto]" custT="1"/>
      <dgm:spPr/>
      <dgm:t>
        <a:bodyPr/>
        <a:lstStyle/>
        <a:p>
          <a:r>
            <a:rPr lang="es-CO" sz="1500" b="1" dirty="0" smtClean="0"/>
            <a:t>Inversión Extranjera</a:t>
          </a:r>
        </a:p>
        <a:p>
          <a:r>
            <a:rPr lang="es-CO" sz="1500" b="1" dirty="0" smtClean="0">
              <a:sym typeface="Wingdings" panose="05000000000000000000" pitchFamily="2" charset="2"/>
              <a:hlinkClick xmlns:r="http://schemas.openxmlformats.org/officeDocument/2006/relationships" r:id="rId7" action="ppaction://hlinksldjump"/>
            </a:rPr>
            <a:t></a:t>
          </a:r>
          <a:endParaRPr lang="es-CO" sz="1500" b="1" dirty="0"/>
        </a:p>
      </dgm:t>
    </dgm:pt>
    <dgm:pt modelId="{6A393D33-88FD-4971-A59A-D9614C4267CB}" type="parTrans" cxnId="{2A5D7C7E-C810-464B-8C0D-D8924783C5BA}">
      <dgm:prSet/>
      <dgm:spPr/>
      <dgm:t>
        <a:bodyPr/>
        <a:lstStyle/>
        <a:p>
          <a:endParaRPr lang="es-CO"/>
        </a:p>
      </dgm:t>
    </dgm:pt>
    <dgm:pt modelId="{96154C1E-BBED-4FE5-AC91-FE8CE5F8B59C}" type="sibTrans" cxnId="{2A5D7C7E-C810-464B-8C0D-D8924783C5BA}">
      <dgm:prSet/>
      <dgm:spPr/>
      <dgm:t>
        <a:bodyPr/>
        <a:lstStyle/>
        <a:p>
          <a:endParaRPr lang="es-CO"/>
        </a:p>
      </dgm:t>
    </dgm:pt>
    <dgm:pt modelId="{828F54F4-F10C-415D-B746-8E61A52FD387}" type="pres">
      <dgm:prSet presAssocID="{744F053B-BA66-4DE1-BDBB-4965A9CA105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868B91C3-E2F4-4E6D-B1AC-108A0416907D}" type="pres">
      <dgm:prSet presAssocID="{56BEDA54-7D30-45CF-B072-8B4FCA9ACC5D}" presName="centerShape" presStyleLbl="node0" presStyleIdx="0" presStyleCnt="1" custLinFactNeighborX="1330" custLinFactNeighborY="2529"/>
      <dgm:spPr/>
      <dgm:t>
        <a:bodyPr/>
        <a:lstStyle/>
        <a:p>
          <a:endParaRPr lang="es-CO"/>
        </a:p>
      </dgm:t>
    </dgm:pt>
    <dgm:pt modelId="{1233D6C6-0724-4FE3-9A9C-2E53987799B3}" type="pres">
      <dgm:prSet presAssocID="{7A32F61A-25AC-474A-BF4C-57C3666841D1}" presName="node" presStyleLbl="node1" presStyleIdx="0" presStyleCnt="6" custScaleX="172786" custScaleY="91269" custRadScaleRad="87651" custRadScaleInc="5014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1ACDA7A-01BD-4F5E-90C7-33045BA6A439}" type="pres">
      <dgm:prSet presAssocID="{7A32F61A-25AC-474A-BF4C-57C3666841D1}" presName="dummy" presStyleCnt="0"/>
      <dgm:spPr/>
    </dgm:pt>
    <dgm:pt modelId="{00E09340-20D6-4BA8-ADF5-2308614562D1}" type="pres">
      <dgm:prSet presAssocID="{1F68A5D8-C299-4291-928C-A463F8A2CDD8}" presName="sibTrans" presStyleLbl="sibTrans2D1" presStyleIdx="0" presStyleCnt="6"/>
      <dgm:spPr/>
      <dgm:t>
        <a:bodyPr/>
        <a:lstStyle/>
        <a:p>
          <a:endParaRPr lang="es-CO"/>
        </a:p>
      </dgm:t>
    </dgm:pt>
    <dgm:pt modelId="{5FD15AC1-ACEA-4966-A473-04B7AFDC1D29}" type="pres">
      <dgm:prSet presAssocID="{6BD06BF1-BF37-40FC-A3BA-8759F41AEB8E}" presName="node" presStyleLbl="node1" presStyleIdx="1" presStyleCnt="6" custScaleX="172786" custScaleY="91269" custRadScaleRad="171266" custRadScaleInc="7726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56B0EEC-1CA2-4DD8-9C3B-D8095FCC42B7}" type="pres">
      <dgm:prSet presAssocID="{6BD06BF1-BF37-40FC-A3BA-8759F41AEB8E}" presName="dummy" presStyleCnt="0"/>
      <dgm:spPr/>
    </dgm:pt>
    <dgm:pt modelId="{B524E19F-3A81-4389-99E7-5988667B5FA3}" type="pres">
      <dgm:prSet presAssocID="{D9103E19-E371-4688-B7A9-25A2C631DAD1}" presName="sibTrans" presStyleLbl="sibTrans2D1" presStyleIdx="1" presStyleCnt="6"/>
      <dgm:spPr/>
      <dgm:t>
        <a:bodyPr/>
        <a:lstStyle/>
        <a:p>
          <a:endParaRPr lang="es-CO"/>
        </a:p>
      </dgm:t>
    </dgm:pt>
    <dgm:pt modelId="{FCB44618-94E3-4339-8599-1564B8230911}" type="pres">
      <dgm:prSet presAssocID="{35AAD592-01EE-4618-9D98-EAE2AA3740E8}" presName="node" presStyleLbl="node1" presStyleIdx="2" presStyleCnt="6" custScaleX="172786" custScaleY="91269" custRadScaleRad="172364" custRadScaleInc="-4937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E617726-8DB5-42E0-A1FB-B65B85B1DC2C}" type="pres">
      <dgm:prSet presAssocID="{35AAD592-01EE-4618-9D98-EAE2AA3740E8}" presName="dummy" presStyleCnt="0"/>
      <dgm:spPr/>
    </dgm:pt>
    <dgm:pt modelId="{BA2563FE-BA74-48F6-BC06-1471F5E96DB4}" type="pres">
      <dgm:prSet presAssocID="{459E88B2-FCD1-47CE-9E52-3B871E973EC6}" presName="sibTrans" presStyleLbl="sibTrans2D1" presStyleIdx="2" presStyleCnt="6"/>
      <dgm:spPr/>
      <dgm:t>
        <a:bodyPr/>
        <a:lstStyle/>
        <a:p>
          <a:endParaRPr lang="es-CO"/>
        </a:p>
      </dgm:t>
    </dgm:pt>
    <dgm:pt modelId="{1E723C2C-8D7C-44ED-B8BF-F05F249DF9B1}" type="pres">
      <dgm:prSet presAssocID="{F0894FC8-40B8-4675-9F40-E85AFB484335}" presName="node" presStyleLbl="node1" presStyleIdx="3" presStyleCnt="6" custScaleX="172786" custScaleY="91269" custRadScaleRad="102766" custRadScaleInc="-289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F4679A6-9BA9-4F43-B8D7-784F595A5078}" type="pres">
      <dgm:prSet presAssocID="{F0894FC8-40B8-4675-9F40-E85AFB484335}" presName="dummy" presStyleCnt="0"/>
      <dgm:spPr/>
    </dgm:pt>
    <dgm:pt modelId="{5FBBCD55-CE6F-4170-8BA5-20E7882AC71D}" type="pres">
      <dgm:prSet presAssocID="{79BAF3D8-8B41-4741-AC04-410BF21421CE}" presName="sibTrans" presStyleLbl="sibTrans2D1" presStyleIdx="3" presStyleCnt="6"/>
      <dgm:spPr/>
      <dgm:t>
        <a:bodyPr/>
        <a:lstStyle/>
        <a:p>
          <a:endParaRPr lang="es-CO"/>
        </a:p>
      </dgm:t>
    </dgm:pt>
    <dgm:pt modelId="{07E8C3FE-B1F0-4156-8105-4AA881B3E9A5}" type="pres">
      <dgm:prSet presAssocID="{F14AF59A-17F1-48FE-A9A4-398BE77837FD}" presName="node" presStyleLbl="node1" presStyleIdx="4" presStyleCnt="6" custScaleX="172786" custScaleY="91269" custRadScaleRad="168391" custRadScaleInc="1343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9A0FE13-FCDB-45C6-89AF-B75FD6BB99B4}" type="pres">
      <dgm:prSet presAssocID="{F14AF59A-17F1-48FE-A9A4-398BE77837FD}" presName="dummy" presStyleCnt="0"/>
      <dgm:spPr/>
    </dgm:pt>
    <dgm:pt modelId="{7AE1588E-E9E6-4D8D-A116-79BB90E4A61B}" type="pres">
      <dgm:prSet presAssocID="{AA5C7FB9-6FC3-48B6-A54A-827CC4AA6004}" presName="sibTrans" presStyleLbl="sibTrans2D1" presStyleIdx="4" presStyleCnt="6"/>
      <dgm:spPr/>
      <dgm:t>
        <a:bodyPr/>
        <a:lstStyle/>
        <a:p>
          <a:endParaRPr lang="es-CO"/>
        </a:p>
      </dgm:t>
    </dgm:pt>
    <dgm:pt modelId="{74A98FEC-7A16-4110-98DA-1E54494A1B87}" type="pres">
      <dgm:prSet presAssocID="{060EF336-D1D2-4ACE-808C-614C50AEA6F2}" presName="node" presStyleLbl="node1" presStyleIdx="5" presStyleCnt="6" custScaleX="172786" custScaleY="91269" custRadScaleRad="163061" custRadScaleInc="-7489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5AE76E4-1453-47FE-A419-4B000FF7BE01}" type="pres">
      <dgm:prSet presAssocID="{060EF336-D1D2-4ACE-808C-614C50AEA6F2}" presName="dummy" presStyleCnt="0"/>
      <dgm:spPr/>
    </dgm:pt>
    <dgm:pt modelId="{C67064A9-F247-4F69-8030-D73024929FE8}" type="pres">
      <dgm:prSet presAssocID="{96154C1E-BBED-4FE5-AC91-FE8CE5F8B59C}" presName="sibTrans" presStyleLbl="sibTrans2D1" presStyleIdx="5" presStyleCnt="6" custLinFactNeighborX="2408" custLinFactNeighborY="7724"/>
      <dgm:spPr/>
      <dgm:t>
        <a:bodyPr/>
        <a:lstStyle/>
        <a:p>
          <a:endParaRPr lang="es-CO"/>
        </a:p>
      </dgm:t>
    </dgm:pt>
  </dgm:ptLst>
  <dgm:cxnLst>
    <dgm:cxn modelId="{2A5D7C7E-C810-464B-8C0D-D8924783C5BA}" srcId="{56BEDA54-7D30-45CF-B072-8B4FCA9ACC5D}" destId="{060EF336-D1D2-4ACE-808C-614C50AEA6F2}" srcOrd="5" destOrd="0" parTransId="{6A393D33-88FD-4971-A59A-D9614C4267CB}" sibTransId="{96154C1E-BBED-4FE5-AC91-FE8CE5F8B59C}"/>
    <dgm:cxn modelId="{B84BBE60-1980-4666-AD7B-7EA606E23A29}" type="presOf" srcId="{060EF336-D1D2-4ACE-808C-614C50AEA6F2}" destId="{74A98FEC-7A16-4110-98DA-1E54494A1B87}" srcOrd="0" destOrd="0" presId="urn:microsoft.com/office/officeart/2005/8/layout/radial6"/>
    <dgm:cxn modelId="{9817B825-B134-4915-814D-304948A56049}" type="presOf" srcId="{F0894FC8-40B8-4675-9F40-E85AFB484335}" destId="{1E723C2C-8D7C-44ED-B8BF-F05F249DF9B1}" srcOrd="0" destOrd="0" presId="urn:microsoft.com/office/officeart/2005/8/layout/radial6"/>
    <dgm:cxn modelId="{7AD95673-2B47-4631-9D15-6076901F9572}" type="presOf" srcId="{F14AF59A-17F1-48FE-A9A4-398BE77837FD}" destId="{07E8C3FE-B1F0-4156-8105-4AA881B3E9A5}" srcOrd="0" destOrd="0" presId="urn:microsoft.com/office/officeart/2005/8/layout/radial6"/>
    <dgm:cxn modelId="{177439F3-E0B7-44D1-9C54-04295C2AFA82}" srcId="{56BEDA54-7D30-45CF-B072-8B4FCA9ACC5D}" destId="{35AAD592-01EE-4618-9D98-EAE2AA3740E8}" srcOrd="2" destOrd="0" parTransId="{0EED8315-A2B9-407F-ABE1-C7B0A05E14F6}" sibTransId="{459E88B2-FCD1-47CE-9E52-3B871E973EC6}"/>
    <dgm:cxn modelId="{2C67D4D6-0568-482C-B76D-2E53D10A7B7E}" srcId="{56BEDA54-7D30-45CF-B072-8B4FCA9ACC5D}" destId="{F0894FC8-40B8-4675-9F40-E85AFB484335}" srcOrd="3" destOrd="0" parTransId="{8B807BD9-009F-47CA-BBFF-A884BF126EAF}" sibTransId="{79BAF3D8-8B41-4741-AC04-410BF21421CE}"/>
    <dgm:cxn modelId="{7A855D88-306F-48EF-9D03-247DF8BF2BD9}" type="presOf" srcId="{AA5C7FB9-6FC3-48B6-A54A-827CC4AA6004}" destId="{7AE1588E-E9E6-4D8D-A116-79BB90E4A61B}" srcOrd="0" destOrd="0" presId="urn:microsoft.com/office/officeart/2005/8/layout/radial6"/>
    <dgm:cxn modelId="{C6A7758D-EFBB-4E90-8E73-F02FBBE55E3B}" type="presOf" srcId="{6BD06BF1-BF37-40FC-A3BA-8759F41AEB8E}" destId="{5FD15AC1-ACEA-4966-A473-04B7AFDC1D29}" srcOrd="0" destOrd="0" presId="urn:microsoft.com/office/officeart/2005/8/layout/radial6"/>
    <dgm:cxn modelId="{BC44EE0B-A73F-4A70-B993-A855322D5314}" type="presOf" srcId="{7A32F61A-25AC-474A-BF4C-57C3666841D1}" destId="{1233D6C6-0724-4FE3-9A9C-2E53987799B3}" srcOrd="0" destOrd="0" presId="urn:microsoft.com/office/officeart/2005/8/layout/radial6"/>
    <dgm:cxn modelId="{AAFE146A-BCF4-4504-B95B-A267BFB2959C}" type="presOf" srcId="{459E88B2-FCD1-47CE-9E52-3B871E973EC6}" destId="{BA2563FE-BA74-48F6-BC06-1471F5E96DB4}" srcOrd="0" destOrd="0" presId="urn:microsoft.com/office/officeart/2005/8/layout/radial6"/>
    <dgm:cxn modelId="{DBAB3DE3-74D9-4188-A168-99714E75FF79}" srcId="{744F053B-BA66-4DE1-BDBB-4965A9CA105F}" destId="{56BEDA54-7D30-45CF-B072-8B4FCA9ACC5D}" srcOrd="0" destOrd="0" parTransId="{AD6B4B20-7684-46FB-8D45-D3570F371F14}" sibTransId="{C3F4ED85-CD1D-4AAA-8EA4-E18A933284B1}"/>
    <dgm:cxn modelId="{F50E5AB0-820C-419E-84A7-8012B0FDBED7}" type="presOf" srcId="{D9103E19-E371-4688-B7A9-25A2C631DAD1}" destId="{B524E19F-3A81-4389-99E7-5988667B5FA3}" srcOrd="0" destOrd="0" presId="urn:microsoft.com/office/officeart/2005/8/layout/radial6"/>
    <dgm:cxn modelId="{075BBF3F-9B4C-4B96-8563-703A7CC74C22}" type="presOf" srcId="{1F68A5D8-C299-4291-928C-A463F8A2CDD8}" destId="{00E09340-20D6-4BA8-ADF5-2308614562D1}" srcOrd="0" destOrd="0" presId="urn:microsoft.com/office/officeart/2005/8/layout/radial6"/>
    <dgm:cxn modelId="{30565AD3-C654-4B0E-8F71-20768611DFF6}" type="presOf" srcId="{56BEDA54-7D30-45CF-B072-8B4FCA9ACC5D}" destId="{868B91C3-E2F4-4E6D-B1AC-108A0416907D}" srcOrd="0" destOrd="0" presId="urn:microsoft.com/office/officeart/2005/8/layout/radial6"/>
    <dgm:cxn modelId="{9659E0D0-0188-4EF9-BA1C-95DAA1AFA1D1}" srcId="{56BEDA54-7D30-45CF-B072-8B4FCA9ACC5D}" destId="{6BD06BF1-BF37-40FC-A3BA-8759F41AEB8E}" srcOrd="1" destOrd="0" parTransId="{6510EE9D-3BD4-4599-B7AE-D3F664217115}" sibTransId="{D9103E19-E371-4688-B7A9-25A2C631DAD1}"/>
    <dgm:cxn modelId="{7E81C0B4-003F-47A9-82AE-BD02B2E35BD2}" type="presOf" srcId="{79BAF3D8-8B41-4741-AC04-410BF21421CE}" destId="{5FBBCD55-CE6F-4170-8BA5-20E7882AC71D}" srcOrd="0" destOrd="0" presId="urn:microsoft.com/office/officeart/2005/8/layout/radial6"/>
    <dgm:cxn modelId="{480EA7CB-49BC-4C30-A327-01B7B109DF67}" srcId="{56BEDA54-7D30-45CF-B072-8B4FCA9ACC5D}" destId="{7A32F61A-25AC-474A-BF4C-57C3666841D1}" srcOrd="0" destOrd="0" parTransId="{BF524B96-4CAB-4D64-9368-2425930227DE}" sibTransId="{1F68A5D8-C299-4291-928C-A463F8A2CDD8}"/>
    <dgm:cxn modelId="{3CAD88E2-DDEA-4ECB-8E1E-5E055B10B76E}" type="presOf" srcId="{96154C1E-BBED-4FE5-AC91-FE8CE5F8B59C}" destId="{C67064A9-F247-4F69-8030-D73024929FE8}" srcOrd="0" destOrd="0" presId="urn:microsoft.com/office/officeart/2005/8/layout/radial6"/>
    <dgm:cxn modelId="{0A1DE299-0935-4DA7-B937-F81569C072A3}" type="presOf" srcId="{744F053B-BA66-4DE1-BDBB-4965A9CA105F}" destId="{828F54F4-F10C-415D-B746-8E61A52FD387}" srcOrd="0" destOrd="0" presId="urn:microsoft.com/office/officeart/2005/8/layout/radial6"/>
    <dgm:cxn modelId="{FA285776-3A61-4E67-A40D-BD3C85F39CEE}" type="presOf" srcId="{35AAD592-01EE-4618-9D98-EAE2AA3740E8}" destId="{FCB44618-94E3-4339-8599-1564B8230911}" srcOrd="0" destOrd="0" presId="urn:microsoft.com/office/officeart/2005/8/layout/radial6"/>
    <dgm:cxn modelId="{837BB333-F062-402E-B04D-BAE7078D8B54}" srcId="{56BEDA54-7D30-45CF-B072-8B4FCA9ACC5D}" destId="{F14AF59A-17F1-48FE-A9A4-398BE77837FD}" srcOrd="4" destOrd="0" parTransId="{0EF82487-EBF4-4508-9743-1EB0A02091B6}" sibTransId="{AA5C7FB9-6FC3-48B6-A54A-827CC4AA6004}"/>
    <dgm:cxn modelId="{0C68B056-89CC-44FC-A9C9-6A081928B96C}" type="presParOf" srcId="{828F54F4-F10C-415D-B746-8E61A52FD387}" destId="{868B91C3-E2F4-4E6D-B1AC-108A0416907D}" srcOrd="0" destOrd="0" presId="urn:microsoft.com/office/officeart/2005/8/layout/radial6"/>
    <dgm:cxn modelId="{6A6E60F2-7BD5-4E30-9310-8C8FF708FF8D}" type="presParOf" srcId="{828F54F4-F10C-415D-B746-8E61A52FD387}" destId="{1233D6C6-0724-4FE3-9A9C-2E53987799B3}" srcOrd="1" destOrd="0" presId="urn:microsoft.com/office/officeart/2005/8/layout/radial6"/>
    <dgm:cxn modelId="{A5445149-5D2C-4996-A2E0-3F9B58D5950E}" type="presParOf" srcId="{828F54F4-F10C-415D-B746-8E61A52FD387}" destId="{A1ACDA7A-01BD-4F5E-90C7-33045BA6A439}" srcOrd="2" destOrd="0" presId="urn:microsoft.com/office/officeart/2005/8/layout/radial6"/>
    <dgm:cxn modelId="{D5FC1FAA-EE20-4276-BE36-A6339E70D7CD}" type="presParOf" srcId="{828F54F4-F10C-415D-B746-8E61A52FD387}" destId="{00E09340-20D6-4BA8-ADF5-2308614562D1}" srcOrd="3" destOrd="0" presId="urn:microsoft.com/office/officeart/2005/8/layout/radial6"/>
    <dgm:cxn modelId="{72544BD9-6B50-46CD-9C81-3ABC6258EFE9}" type="presParOf" srcId="{828F54F4-F10C-415D-B746-8E61A52FD387}" destId="{5FD15AC1-ACEA-4966-A473-04B7AFDC1D29}" srcOrd="4" destOrd="0" presId="urn:microsoft.com/office/officeart/2005/8/layout/radial6"/>
    <dgm:cxn modelId="{80B69274-1D3A-463C-9021-398E958BC68B}" type="presParOf" srcId="{828F54F4-F10C-415D-B746-8E61A52FD387}" destId="{656B0EEC-1CA2-4DD8-9C3B-D8095FCC42B7}" srcOrd="5" destOrd="0" presId="urn:microsoft.com/office/officeart/2005/8/layout/radial6"/>
    <dgm:cxn modelId="{2226553D-E93C-4D1A-AD4C-2C447593B19B}" type="presParOf" srcId="{828F54F4-F10C-415D-B746-8E61A52FD387}" destId="{B524E19F-3A81-4389-99E7-5988667B5FA3}" srcOrd="6" destOrd="0" presId="urn:microsoft.com/office/officeart/2005/8/layout/radial6"/>
    <dgm:cxn modelId="{6DA8D996-951B-42A3-8C67-0D4EE32FE75B}" type="presParOf" srcId="{828F54F4-F10C-415D-B746-8E61A52FD387}" destId="{FCB44618-94E3-4339-8599-1564B8230911}" srcOrd="7" destOrd="0" presId="urn:microsoft.com/office/officeart/2005/8/layout/radial6"/>
    <dgm:cxn modelId="{38DD0DE7-8536-4F13-B3DD-766B85AA208C}" type="presParOf" srcId="{828F54F4-F10C-415D-B746-8E61A52FD387}" destId="{3E617726-8DB5-42E0-A1FB-B65B85B1DC2C}" srcOrd="8" destOrd="0" presId="urn:microsoft.com/office/officeart/2005/8/layout/radial6"/>
    <dgm:cxn modelId="{E05DEC72-081E-4F35-A517-9E1E893AA922}" type="presParOf" srcId="{828F54F4-F10C-415D-B746-8E61A52FD387}" destId="{BA2563FE-BA74-48F6-BC06-1471F5E96DB4}" srcOrd="9" destOrd="0" presId="urn:microsoft.com/office/officeart/2005/8/layout/radial6"/>
    <dgm:cxn modelId="{7BDA6A66-3035-4432-8415-14334093B6F8}" type="presParOf" srcId="{828F54F4-F10C-415D-B746-8E61A52FD387}" destId="{1E723C2C-8D7C-44ED-B8BF-F05F249DF9B1}" srcOrd="10" destOrd="0" presId="urn:microsoft.com/office/officeart/2005/8/layout/radial6"/>
    <dgm:cxn modelId="{6CBE6D7A-69BF-4981-825A-1FF0DB8F85E6}" type="presParOf" srcId="{828F54F4-F10C-415D-B746-8E61A52FD387}" destId="{AF4679A6-9BA9-4F43-B8D7-784F595A5078}" srcOrd="11" destOrd="0" presId="urn:microsoft.com/office/officeart/2005/8/layout/radial6"/>
    <dgm:cxn modelId="{45453B25-28DA-4570-9800-4B233A5E0B1D}" type="presParOf" srcId="{828F54F4-F10C-415D-B746-8E61A52FD387}" destId="{5FBBCD55-CE6F-4170-8BA5-20E7882AC71D}" srcOrd="12" destOrd="0" presId="urn:microsoft.com/office/officeart/2005/8/layout/radial6"/>
    <dgm:cxn modelId="{C76171E3-6B83-41CA-9275-CF2A7BAEF868}" type="presParOf" srcId="{828F54F4-F10C-415D-B746-8E61A52FD387}" destId="{07E8C3FE-B1F0-4156-8105-4AA881B3E9A5}" srcOrd="13" destOrd="0" presId="urn:microsoft.com/office/officeart/2005/8/layout/radial6"/>
    <dgm:cxn modelId="{244CA84F-CF89-406A-9946-1D4F93B71F22}" type="presParOf" srcId="{828F54F4-F10C-415D-B746-8E61A52FD387}" destId="{59A0FE13-FCDB-45C6-89AF-B75FD6BB99B4}" srcOrd="14" destOrd="0" presId="urn:microsoft.com/office/officeart/2005/8/layout/radial6"/>
    <dgm:cxn modelId="{ECAEE26E-13C1-4884-93E0-E9506BFF9EF3}" type="presParOf" srcId="{828F54F4-F10C-415D-B746-8E61A52FD387}" destId="{7AE1588E-E9E6-4D8D-A116-79BB90E4A61B}" srcOrd="15" destOrd="0" presId="urn:microsoft.com/office/officeart/2005/8/layout/radial6"/>
    <dgm:cxn modelId="{EFD57066-291D-4788-95F4-833D09EE13FA}" type="presParOf" srcId="{828F54F4-F10C-415D-B746-8E61A52FD387}" destId="{74A98FEC-7A16-4110-98DA-1E54494A1B87}" srcOrd="16" destOrd="0" presId="urn:microsoft.com/office/officeart/2005/8/layout/radial6"/>
    <dgm:cxn modelId="{56D6294C-A842-4BCC-9198-94AA6666B813}" type="presParOf" srcId="{828F54F4-F10C-415D-B746-8E61A52FD387}" destId="{45AE76E4-1453-47FE-A419-4B000FF7BE01}" srcOrd="17" destOrd="0" presId="urn:microsoft.com/office/officeart/2005/8/layout/radial6"/>
    <dgm:cxn modelId="{6471555B-C003-4B1C-933A-E9BDE0330DEC}" type="presParOf" srcId="{828F54F4-F10C-415D-B746-8E61A52FD387}" destId="{C67064A9-F247-4F69-8030-D73024929FE8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24D20EE-B561-4594-A65D-AA4522EBD4C9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A1A38101-9D9B-4445-8A7C-CF9741B0F320}">
      <dgm:prSet phldrT="[Texto]"/>
      <dgm:spPr/>
      <dgm:t>
        <a:bodyPr/>
        <a:lstStyle/>
        <a:p>
          <a:r>
            <a:rPr lang="es-CO" dirty="0" smtClean="0"/>
            <a:t>Impacto social</a:t>
          </a:r>
          <a:endParaRPr lang="es-CO" dirty="0"/>
        </a:p>
      </dgm:t>
    </dgm:pt>
    <dgm:pt modelId="{6A5D90B5-EE0E-4433-B0C1-73DCC5BAF7B5}" type="parTrans" cxnId="{044D4C93-D068-4C40-BF70-5DED9179BEC6}">
      <dgm:prSet/>
      <dgm:spPr/>
      <dgm:t>
        <a:bodyPr/>
        <a:lstStyle/>
        <a:p>
          <a:endParaRPr lang="es-CO"/>
        </a:p>
      </dgm:t>
    </dgm:pt>
    <dgm:pt modelId="{37967C5B-93B2-4F79-9C6E-E89A40F5A5D6}" type="sibTrans" cxnId="{044D4C93-D068-4C40-BF70-5DED9179BEC6}">
      <dgm:prSet/>
      <dgm:spPr/>
      <dgm:t>
        <a:bodyPr/>
        <a:lstStyle/>
        <a:p>
          <a:endParaRPr lang="es-CO"/>
        </a:p>
      </dgm:t>
    </dgm:pt>
    <dgm:pt modelId="{5DF7781D-3185-4821-8159-8ADE5824B276}">
      <dgm:prSet phldrT="[Texto]"/>
      <dgm:spPr/>
      <dgm:t>
        <a:bodyPr/>
        <a:lstStyle/>
        <a:p>
          <a:r>
            <a:rPr lang="es-CO" dirty="0" smtClean="0"/>
            <a:t>Impacto económico</a:t>
          </a:r>
          <a:endParaRPr lang="es-CO" dirty="0"/>
        </a:p>
      </dgm:t>
    </dgm:pt>
    <dgm:pt modelId="{B980CE8D-4980-4A68-8D21-471358A2B87D}" type="parTrans" cxnId="{30C426E2-B6C9-43B7-B9A4-EA2FFE61D1B6}">
      <dgm:prSet/>
      <dgm:spPr/>
      <dgm:t>
        <a:bodyPr/>
        <a:lstStyle/>
        <a:p>
          <a:endParaRPr lang="es-CO"/>
        </a:p>
      </dgm:t>
    </dgm:pt>
    <dgm:pt modelId="{AE54A382-3AA8-4E67-B0DC-2B91BE5960BF}" type="sibTrans" cxnId="{30C426E2-B6C9-43B7-B9A4-EA2FFE61D1B6}">
      <dgm:prSet/>
      <dgm:spPr/>
      <dgm:t>
        <a:bodyPr/>
        <a:lstStyle/>
        <a:p>
          <a:endParaRPr lang="es-CO"/>
        </a:p>
      </dgm:t>
    </dgm:pt>
    <dgm:pt modelId="{D4E64841-7041-48E1-998F-8638E8779DAB}">
      <dgm:prSet phldrT="[Texto]"/>
      <dgm:spPr/>
      <dgm:t>
        <a:bodyPr/>
        <a:lstStyle/>
        <a:p>
          <a:r>
            <a:rPr lang="es-CO" dirty="0" smtClean="0"/>
            <a:t>Impacto ambiental</a:t>
          </a:r>
          <a:endParaRPr lang="es-CO" dirty="0"/>
        </a:p>
      </dgm:t>
    </dgm:pt>
    <dgm:pt modelId="{ABCCBFDB-81E4-4012-B1A8-F85F1B1EF6FF}" type="parTrans" cxnId="{221EBAB0-B719-47A5-8146-A9013DDCD427}">
      <dgm:prSet/>
      <dgm:spPr/>
      <dgm:t>
        <a:bodyPr/>
        <a:lstStyle/>
        <a:p>
          <a:endParaRPr lang="es-CO"/>
        </a:p>
      </dgm:t>
    </dgm:pt>
    <dgm:pt modelId="{B4C8D678-3D44-40A7-AEDF-6F93D8C08F7C}" type="sibTrans" cxnId="{221EBAB0-B719-47A5-8146-A9013DDCD427}">
      <dgm:prSet/>
      <dgm:spPr/>
      <dgm:t>
        <a:bodyPr/>
        <a:lstStyle/>
        <a:p>
          <a:endParaRPr lang="es-CO"/>
        </a:p>
      </dgm:t>
    </dgm:pt>
    <dgm:pt modelId="{B5FFE665-022E-4396-8AEE-D1879AEF915B}">
      <dgm:prSet/>
      <dgm:spPr/>
      <dgm:t>
        <a:bodyPr/>
        <a:lstStyle/>
        <a:p>
          <a:r>
            <a:rPr lang="es-CO" dirty="0" smtClean="0"/>
            <a:t>Beneficia a la </a:t>
          </a:r>
          <a:r>
            <a:rPr lang="es-CO" b="1" dirty="0" smtClean="0"/>
            <a:t>persona natural,  los pequeños y medianos empresarios y las comunidades en las regiones</a:t>
          </a:r>
          <a:r>
            <a:rPr lang="es-CO" dirty="0" smtClean="0"/>
            <a:t>, a través de </a:t>
          </a:r>
          <a:r>
            <a:rPr lang="es-CO" b="1" dirty="0" smtClean="0"/>
            <a:t>la consultoría y asesoría contable</a:t>
          </a:r>
          <a:r>
            <a:rPr lang="es-CO" dirty="0" smtClean="0"/>
            <a:t>, financiera y organizacional, con el apoyo de docentes y estudiantes  del </a:t>
          </a:r>
          <a:r>
            <a:rPr lang="es-CO" b="1" dirty="0" smtClean="0"/>
            <a:t>Programa mediante programas especiales.</a:t>
          </a:r>
          <a:endParaRPr lang="es-CO" b="1" dirty="0"/>
        </a:p>
      </dgm:t>
    </dgm:pt>
    <dgm:pt modelId="{E9209C3D-2D41-489F-98B4-802A0687A27E}" type="parTrans" cxnId="{F2FC2FEC-D0D2-4ADC-8F09-7A6CCABA121B}">
      <dgm:prSet/>
      <dgm:spPr/>
      <dgm:t>
        <a:bodyPr/>
        <a:lstStyle/>
        <a:p>
          <a:endParaRPr lang="es-CO"/>
        </a:p>
      </dgm:t>
    </dgm:pt>
    <dgm:pt modelId="{87BAC394-FE7A-44FA-ADC3-13204858C27A}" type="sibTrans" cxnId="{F2FC2FEC-D0D2-4ADC-8F09-7A6CCABA121B}">
      <dgm:prSet/>
      <dgm:spPr/>
      <dgm:t>
        <a:bodyPr/>
        <a:lstStyle/>
        <a:p>
          <a:endParaRPr lang="es-CO"/>
        </a:p>
      </dgm:t>
    </dgm:pt>
    <dgm:pt modelId="{3F0ABC99-B993-4A1D-8D85-7201A731CD39}">
      <dgm:prSet/>
      <dgm:spPr/>
      <dgm:t>
        <a:bodyPr/>
        <a:lstStyle/>
        <a:p>
          <a:r>
            <a:rPr lang="es-CO" dirty="0" smtClean="0"/>
            <a:t>Genera </a:t>
          </a:r>
          <a:r>
            <a:rPr lang="es-CO" b="1" dirty="0" smtClean="0"/>
            <a:t>respuestas creativas e innovadoras que aportan </a:t>
          </a:r>
          <a:r>
            <a:rPr lang="es-CO" b="0" dirty="0" smtClean="0"/>
            <a:t>desde la disciplina el desarrollo social </a:t>
          </a:r>
          <a:r>
            <a:rPr lang="es-CO" dirty="0" smtClean="0"/>
            <a:t>de las comunidades y las organizaciones,  propiciando espacios para el </a:t>
          </a:r>
          <a:r>
            <a:rPr lang="es-CO" b="1" dirty="0" smtClean="0"/>
            <a:t>desarrollo de programas y proyectos</a:t>
          </a:r>
          <a:endParaRPr lang="es-CO" b="1" dirty="0"/>
        </a:p>
      </dgm:t>
    </dgm:pt>
    <dgm:pt modelId="{1175E7A5-410F-486D-88DA-1D3D6CB71D91}" type="parTrans" cxnId="{2B581C12-2EB5-41E0-9F18-D1DD1E301B48}">
      <dgm:prSet/>
      <dgm:spPr/>
      <dgm:t>
        <a:bodyPr/>
        <a:lstStyle/>
        <a:p>
          <a:endParaRPr lang="es-CO"/>
        </a:p>
      </dgm:t>
    </dgm:pt>
    <dgm:pt modelId="{37E0297C-A9C5-478B-BA75-977249DC9469}" type="sibTrans" cxnId="{2B581C12-2EB5-41E0-9F18-D1DD1E301B48}">
      <dgm:prSet/>
      <dgm:spPr/>
      <dgm:t>
        <a:bodyPr/>
        <a:lstStyle/>
        <a:p>
          <a:endParaRPr lang="es-CO"/>
        </a:p>
      </dgm:t>
    </dgm:pt>
    <dgm:pt modelId="{3863E0DB-9C09-45D6-95E6-5C87AC421409}">
      <dgm:prSet/>
      <dgm:spPr/>
      <dgm:t>
        <a:bodyPr/>
        <a:lstStyle/>
        <a:p>
          <a:r>
            <a:rPr lang="es-CO" dirty="0" smtClean="0"/>
            <a:t>Genera actividades económicas </a:t>
          </a:r>
          <a:r>
            <a:rPr lang="es-CO" b="1" dirty="0" smtClean="0"/>
            <a:t>ajustándose</a:t>
          </a:r>
          <a:r>
            <a:rPr lang="es-CO" dirty="0" smtClean="0"/>
            <a:t> a las normas vigentes relacionadas con el </a:t>
          </a:r>
          <a:r>
            <a:rPr lang="es-CO" b="1" dirty="0" smtClean="0"/>
            <a:t>medio ambiente.</a:t>
          </a:r>
          <a:endParaRPr lang="es-CO" b="1" dirty="0"/>
        </a:p>
      </dgm:t>
    </dgm:pt>
    <dgm:pt modelId="{11178438-BBB0-4D3D-8886-29C5739238DD}" type="parTrans" cxnId="{AEAE67ED-A0EB-4FE6-9927-BFB8AC2367FD}">
      <dgm:prSet/>
      <dgm:spPr/>
      <dgm:t>
        <a:bodyPr/>
        <a:lstStyle/>
        <a:p>
          <a:endParaRPr lang="es-CO"/>
        </a:p>
      </dgm:t>
    </dgm:pt>
    <dgm:pt modelId="{01B6E7DF-2C00-4833-B187-8F0CC79C8E38}" type="sibTrans" cxnId="{AEAE67ED-A0EB-4FE6-9927-BFB8AC2367FD}">
      <dgm:prSet/>
      <dgm:spPr/>
      <dgm:t>
        <a:bodyPr/>
        <a:lstStyle/>
        <a:p>
          <a:endParaRPr lang="es-CO"/>
        </a:p>
      </dgm:t>
    </dgm:pt>
    <dgm:pt modelId="{F551263B-BE54-4004-A1DE-CA5FAF3A3CAB}" type="pres">
      <dgm:prSet presAssocID="{F24D20EE-B561-4594-A65D-AA4522EBD4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4091BD81-9F74-4A8A-A273-42B776E7D763}" type="pres">
      <dgm:prSet presAssocID="{A1A38101-9D9B-4445-8A7C-CF9741B0F320}" presName="parentLin" presStyleCnt="0"/>
      <dgm:spPr/>
    </dgm:pt>
    <dgm:pt modelId="{D97D0E4D-8B16-4C13-9B92-0C9D67DFEA16}" type="pres">
      <dgm:prSet presAssocID="{A1A38101-9D9B-4445-8A7C-CF9741B0F320}" presName="parentLeftMargin" presStyleLbl="node1" presStyleIdx="0" presStyleCnt="3"/>
      <dgm:spPr/>
      <dgm:t>
        <a:bodyPr/>
        <a:lstStyle/>
        <a:p>
          <a:endParaRPr lang="es-CO"/>
        </a:p>
      </dgm:t>
    </dgm:pt>
    <dgm:pt modelId="{45EFCA4C-48F7-4F76-943F-F02F8EED2BB8}" type="pres">
      <dgm:prSet presAssocID="{A1A38101-9D9B-4445-8A7C-CF9741B0F32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0B752C6-E949-42DE-8DD6-0CE54ECE6FF1}" type="pres">
      <dgm:prSet presAssocID="{A1A38101-9D9B-4445-8A7C-CF9741B0F320}" presName="negativeSpace" presStyleCnt="0"/>
      <dgm:spPr/>
    </dgm:pt>
    <dgm:pt modelId="{83F32427-38BD-4ACB-9CFE-671E3EE9587C}" type="pres">
      <dgm:prSet presAssocID="{A1A38101-9D9B-4445-8A7C-CF9741B0F320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E9890FA-3519-4F8F-98F5-B655B1B4AB1E}" type="pres">
      <dgm:prSet presAssocID="{37967C5B-93B2-4F79-9C6E-E89A40F5A5D6}" presName="spaceBetweenRectangles" presStyleCnt="0"/>
      <dgm:spPr/>
    </dgm:pt>
    <dgm:pt modelId="{9B9DFC57-1548-4270-B361-36B34316D667}" type="pres">
      <dgm:prSet presAssocID="{5DF7781D-3185-4821-8159-8ADE5824B276}" presName="parentLin" presStyleCnt="0"/>
      <dgm:spPr/>
    </dgm:pt>
    <dgm:pt modelId="{91B59DEA-0B96-4B5E-9572-E862F9BB3CE4}" type="pres">
      <dgm:prSet presAssocID="{5DF7781D-3185-4821-8159-8ADE5824B276}" presName="parentLeftMargin" presStyleLbl="node1" presStyleIdx="0" presStyleCnt="3"/>
      <dgm:spPr/>
      <dgm:t>
        <a:bodyPr/>
        <a:lstStyle/>
        <a:p>
          <a:endParaRPr lang="es-CO"/>
        </a:p>
      </dgm:t>
    </dgm:pt>
    <dgm:pt modelId="{BF087E7A-EBB4-4CE1-AB88-8E62C9E88AE1}" type="pres">
      <dgm:prSet presAssocID="{5DF7781D-3185-4821-8159-8ADE5824B27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855A3EE-E23D-4191-8C70-2F52E3745F8F}" type="pres">
      <dgm:prSet presAssocID="{5DF7781D-3185-4821-8159-8ADE5824B276}" presName="negativeSpace" presStyleCnt="0"/>
      <dgm:spPr/>
    </dgm:pt>
    <dgm:pt modelId="{4BEA7A4D-29DB-4599-A081-0A190488C371}" type="pres">
      <dgm:prSet presAssocID="{5DF7781D-3185-4821-8159-8ADE5824B276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22FC7B8-12C9-4542-876E-06A8307580BF}" type="pres">
      <dgm:prSet presAssocID="{AE54A382-3AA8-4E67-B0DC-2B91BE5960BF}" presName="spaceBetweenRectangles" presStyleCnt="0"/>
      <dgm:spPr/>
    </dgm:pt>
    <dgm:pt modelId="{4B06D446-F996-497E-AC9A-6BB554038A3F}" type="pres">
      <dgm:prSet presAssocID="{D4E64841-7041-48E1-998F-8638E8779DAB}" presName="parentLin" presStyleCnt="0"/>
      <dgm:spPr/>
    </dgm:pt>
    <dgm:pt modelId="{455B45E7-54FE-4D2A-BE92-94621E8C883D}" type="pres">
      <dgm:prSet presAssocID="{D4E64841-7041-48E1-998F-8638E8779DAB}" presName="parentLeftMargin" presStyleLbl="node1" presStyleIdx="1" presStyleCnt="3"/>
      <dgm:spPr/>
      <dgm:t>
        <a:bodyPr/>
        <a:lstStyle/>
        <a:p>
          <a:endParaRPr lang="es-CO"/>
        </a:p>
      </dgm:t>
    </dgm:pt>
    <dgm:pt modelId="{E08359AD-C664-4BC3-929C-964716A0606D}" type="pres">
      <dgm:prSet presAssocID="{D4E64841-7041-48E1-998F-8638E8779DA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492E5C1-C549-4AC9-A87C-3A51BC310115}" type="pres">
      <dgm:prSet presAssocID="{D4E64841-7041-48E1-998F-8638E8779DAB}" presName="negativeSpace" presStyleCnt="0"/>
      <dgm:spPr/>
    </dgm:pt>
    <dgm:pt modelId="{58035566-5147-4002-AE6C-D1C3444E3B9F}" type="pres">
      <dgm:prSet presAssocID="{D4E64841-7041-48E1-998F-8638E8779DAB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0AAA26A6-E413-47F7-A2A8-46F1B11D42CB}" type="presOf" srcId="{D4E64841-7041-48E1-998F-8638E8779DAB}" destId="{455B45E7-54FE-4D2A-BE92-94621E8C883D}" srcOrd="0" destOrd="0" presId="urn:microsoft.com/office/officeart/2005/8/layout/list1"/>
    <dgm:cxn modelId="{A8BF7E6E-ED09-402D-A7D3-8083B5949AAC}" type="presOf" srcId="{5DF7781D-3185-4821-8159-8ADE5824B276}" destId="{BF087E7A-EBB4-4CE1-AB88-8E62C9E88AE1}" srcOrd="1" destOrd="0" presId="urn:microsoft.com/office/officeart/2005/8/layout/list1"/>
    <dgm:cxn modelId="{B4D0DAED-533C-443B-B0BA-0CA0BFBC997A}" type="presOf" srcId="{5DF7781D-3185-4821-8159-8ADE5824B276}" destId="{91B59DEA-0B96-4B5E-9572-E862F9BB3CE4}" srcOrd="0" destOrd="0" presId="urn:microsoft.com/office/officeart/2005/8/layout/list1"/>
    <dgm:cxn modelId="{044D4C93-D068-4C40-BF70-5DED9179BEC6}" srcId="{F24D20EE-B561-4594-A65D-AA4522EBD4C9}" destId="{A1A38101-9D9B-4445-8A7C-CF9741B0F320}" srcOrd="0" destOrd="0" parTransId="{6A5D90B5-EE0E-4433-B0C1-73DCC5BAF7B5}" sibTransId="{37967C5B-93B2-4F79-9C6E-E89A40F5A5D6}"/>
    <dgm:cxn modelId="{DF5E2BD9-B6F5-469C-820A-E7735170CEDF}" type="presOf" srcId="{3863E0DB-9C09-45D6-95E6-5C87AC421409}" destId="{58035566-5147-4002-AE6C-D1C3444E3B9F}" srcOrd="0" destOrd="0" presId="urn:microsoft.com/office/officeart/2005/8/layout/list1"/>
    <dgm:cxn modelId="{2B581C12-2EB5-41E0-9F18-D1DD1E301B48}" srcId="{5DF7781D-3185-4821-8159-8ADE5824B276}" destId="{3F0ABC99-B993-4A1D-8D85-7201A731CD39}" srcOrd="0" destOrd="0" parTransId="{1175E7A5-410F-486D-88DA-1D3D6CB71D91}" sibTransId="{37E0297C-A9C5-478B-BA75-977249DC9469}"/>
    <dgm:cxn modelId="{E847012A-B182-4480-A842-33120008BA01}" type="presOf" srcId="{A1A38101-9D9B-4445-8A7C-CF9741B0F320}" destId="{D97D0E4D-8B16-4C13-9B92-0C9D67DFEA16}" srcOrd="0" destOrd="0" presId="urn:microsoft.com/office/officeart/2005/8/layout/list1"/>
    <dgm:cxn modelId="{FDFDA59D-B949-4482-9A62-ED171AA707B6}" type="presOf" srcId="{3F0ABC99-B993-4A1D-8D85-7201A731CD39}" destId="{4BEA7A4D-29DB-4599-A081-0A190488C371}" srcOrd="0" destOrd="0" presId="urn:microsoft.com/office/officeart/2005/8/layout/list1"/>
    <dgm:cxn modelId="{AEAE67ED-A0EB-4FE6-9927-BFB8AC2367FD}" srcId="{D4E64841-7041-48E1-998F-8638E8779DAB}" destId="{3863E0DB-9C09-45D6-95E6-5C87AC421409}" srcOrd="0" destOrd="0" parTransId="{11178438-BBB0-4D3D-8886-29C5739238DD}" sibTransId="{01B6E7DF-2C00-4833-B187-8F0CC79C8E38}"/>
    <dgm:cxn modelId="{2ADA1202-77DE-4BE7-9C53-196C2355F936}" type="presOf" srcId="{A1A38101-9D9B-4445-8A7C-CF9741B0F320}" destId="{45EFCA4C-48F7-4F76-943F-F02F8EED2BB8}" srcOrd="1" destOrd="0" presId="urn:microsoft.com/office/officeart/2005/8/layout/list1"/>
    <dgm:cxn modelId="{F2FC2FEC-D0D2-4ADC-8F09-7A6CCABA121B}" srcId="{A1A38101-9D9B-4445-8A7C-CF9741B0F320}" destId="{B5FFE665-022E-4396-8AEE-D1879AEF915B}" srcOrd="0" destOrd="0" parTransId="{E9209C3D-2D41-489F-98B4-802A0687A27E}" sibTransId="{87BAC394-FE7A-44FA-ADC3-13204858C27A}"/>
    <dgm:cxn modelId="{30C426E2-B6C9-43B7-B9A4-EA2FFE61D1B6}" srcId="{F24D20EE-B561-4594-A65D-AA4522EBD4C9}" destId="{5DF7781D-3185-4821-8159-8ADE5824B276}" srcOrd="1" destOrd="0" parTransId="{B980CE8D-4980-4A68-8D21-471358A2B87D}" sibTransId="{AE54A382-3AA8-4E67-B0DC-2B91BE5960BF}"/>
    <dgm:cxn modelId="{930F0023-6311-4811-9831-2199D9EA1094}" type="presOf" srcId="{F24D20EE-B561-4594-A65D-AA4522EBD4C9}" destId="{F551263B-BE54-4004-A1DE-CA5FAF3A3CAB}" srcOrd="0" destOrd="0" presId="urn:microsoft.com/office/officeart/2005/8/layout/list1"/>
    <dgm:cxn modelId="{8FD2CA0F-69A6-4456-9D28-18B57F8E279F}" type="presOf" srcId="{B5FFE665-022E-4396-8AEE-D1879AEF915B}" destId="{83F32427-38BD-4ACB-9CFE-671E3EE9587C}" srcOrd="0" destOrd="0" presId="urn:microsoft.com/office/officeart/2005/8/layout/list1"/>
    <dgm:cxn modelId="{221EBAB0-B719-47A5-8146-A9013DDCD427}" srcId="{F24D20EE-B561-4594-A65D-AA4522EBD4C9}" destId="{D4E64841-7041-48E1-998F-8638E8779DAB}" srcOrd="2" destOrd="0" parTransId="{ABCCBFDB-81E4-4012-B1A8-F85F1B1EF6FF}" sibTransId="{B4C8D678-3D44-40A7-AEDF-6F93D8C08F7C}"/>
    <dgm:cxn modelId="{05A11F90-C624-4935-9A24-5C85EEE6BD6B}" type="presOf" srcId="{D4E64841-7041-48E1-998F-8638E8779DAB}" destId="{E08359AD-C664-4BC3-929C-964716A0606D}" srcOrd="1" destOrd="0" presId="urn:microsoft.com/office/officeart/2005/8/layout/list1"/>
    <dgm:cxn modelId="{33C59901-EFC3-43EA-A0FA-5937CB96EEF8}" type="presParOf" srcId="{F551263B-BE54-4004-A1DE-CA5FAF3A3CAB}" destId="{4091BD81-9F74-4A8A-A273-42B776E7D763}" srcOrd="0" destOrd="0" presId="urn:microsoft.com/office/officeart/2005/8/layout/list1"/>
    <dgm:cxn modelId="{6690FF72-8FD8-4A62-BA27-E8879997C4B0}" type="presParOf" srcId="{4091BD81-9F74-4A8A-A273-42B776E7D763}" destId="{D97D0E4D-8B16-4C13-9B92-0C9D67DFEA16}" srcOrd="0" destOrd="0" presId="urn:microsoft.com/office/officeart/2005/8/layout/list1"/>
    <dgm:cxn modelId="{2FE05BCF-38ED-4FC3-8D36-50F0796C338D}" type="presParOf" srcId="{4091BD81-9F74-4A8A-A273-42B776E7D763}" destId="{45EFCA4C-48F7-4F76-943F-F02F8EED2BB8}" srcOrd="1" destOrd="0" presId="urn:microsoft.com/office/officeart/2005/8/layout/list1"/>
    <dgm:cxn modelId="{789DD951-4F0A-49F0-AAE1-D3435A99EB01}" type="presParOf" srcId="{F551263B-BE54-4004-A1DE-CA5FAF3A3CAB}" destId="{A0B752C6-E949-42DE-8DD6-0CE54ECE6FF1}" srcOrd="1" destOrd="0" presId="urn:microsoft.com/office/officeart/2005/8/layout/list1"/>
    <dgm:cxn modelId="{E9C8ACEC-DEE5-46DA-A32F-FB2600699A41}" type="presParOf" srcId="{F551263B-BE54-4004-A1DE-CA5FAF3A3CAB}" destId="{83F32427-38BD-4ACB-9CFE-671E3EE9587C}" srcOrd="2" destOrd="0" presId="urn:microsoft.com/office/officeart/2005/8/layout/list1"/>
    <dgm:cxn modelId="{FD3EEAFA-676E-4F97-A5E4-D553A9950FFA}" type="presParOf" srcId="{F551263B-BE54-4004-A1DE-CA5FAF3A3CAB}" destId="{CE9890FA-3519-4F8F-98F5-B655B1B4AB1E}" srcOrd="3" destOrd="0" presId="urn:microsoft.com/office/officeart/2005/8/layout/list1"/>
    <dgm:cxn modelId="{055D6D78-79BA-4ABE-83AB-EF05E30DB079}" type="presParOf" srcId="{F551263B-BE54-4004-A1DE-CA5FAF3A3CAB}" destId="{9B9DFC57-1548-4270-B361-36B34316D667}" srcOrd="4" destOrd="0" presId="urn:microsoft.com/office/officeart/2005/8/layout/list1"/>
    <dgm:cxn modelId="{A1C247AB-5175-404D-8D3E-3F4B05B7762B}" type="presParOf" srcId="{9B9DFC57-1548-4270-B361-36B34316D667}" destId="{91B59DEA-0B96-4B5E-9572-E862F9BB3CE4}" srcOrd="0" destOrd="0" presId="urn:microsoft.com/office/officeart/2005/8/layout/list1"/>
    <dgm:cxn modelId="{402EE4A0-E6E3-42DC-AA8F-2DB89767A496}" type="presParOf" srcId="{9B9DFC57-1548-4270-B361-36B34316D667}" destId="{BF087E7A-EBB4-4CE1-AB88-8E62C9E88AE1}" srcOrd="1" destOrd="0" presId="urn:microsoft.com/office/officeart/2005/8/layout/list1"/>
    <dgm:cxn modelId="{25019B9F-FEED-4FE0-A6E5-7E94CF0E13AC}" type="presParOf" srcId="{F551263B-BE54-4004-A1DE-CA5FAF3A3CAB}" destId="{5855A3EE-E23D-4191-8C70-2F52E3745F8F}" srcOrd="5" destOrd="0" presId="urn:microsoft.com/office/officeart/2005/8/layout/list1"/>
    <dgm:cxn modelId="{F4FDF0E3-8EEC-4178-B4B9-916675448651}" type="presParOf" srcId="{F551263B-BE54-4004-A1DE-CA5FAF3A3CAB}" destId="{4BEA7A4D-29DB-4599-A081-0A190488C371}" srcOrd="6" destOrd="0" presId="urn:microsoft.com/office/officeart/2005/8/layout/list1"/>
    <dgm:cxn modelId="{49FD593B-1935-4134-87FD-55DB23A8ECBD}" type="presParOf" srcId="{F551263B-BE54-4004-A1DE-CA5FAF3A3CAB}" destId="{422FC7B8-12C9-4542-876E-06A8307580BF}" srcOrd="7" destOrd="0" presId="urn:microsoft.com/office/officeart/2005/8/layout/list1"/>
    <dgm:cxn modelId="{913456D3-F613-481B-990C-90E167B0C73D}" type="presParOf" srcId="{F551263B-BE54-4004-A1DE-CA5FAF3A3CAB}" destId="{4B06D446-F996-497E-AC9A-6BB554038A3F}" srcOrd="8" destOrd="0" presId="urn:microsoft.com/office/officeart/2005/8/layout/list1"/>
    <dgm:cxn modelId="{CB0E0C1F-7E60-4CB0-9709-6932B868BC4E}" type="presParOf" srcId="{4B06D446-F996-497E-AC9A-6BB554038A3F}" destId="{455B45E7-54FE-4D2A-BE92-94621E8C883D}" srcOrd="0" destOrd="0" presId="urn:microsoft.com/office/officeart/2005/8/layout/list1"/>
    <dgm:cxn modelId="{504B00A7-70FE-4727-8233-7B47554C7963}" type="presParOf" srcId="{4B06D446-F996-497E-AC9A-6BB554038A3F}" destId="{E08359AD-C664-4BC3-929C-964716A0606D}" srcOrd="1" destOrd="0" presId="urn:microsoft.com/office/officeart/2005/8/layout/list1"/>
    <dgm:cxn modelId="{06AE9C93-A812-4269-9208-266C137E408D}" type="presParOf" srcId="{F551263B-BE54-4004-A1DE-CA5FAF3A3CAB}" destId="{7492E5C1-C549-4AC9-A87C-3A51BC310115}" srcOrd="9" destOrd="0" presId="urn:microsoft.com/office/officeart/2005/8/layout/list1"/>
    <dgm:cxn modelId="{68FAB544-3A5F-4106-8A5E-1C64B620F5E9}" type="presParOf" srcId="{F551263B-BE54-4004-A1DE-CA5FAF3A3CAB}" destId="{58035566-5147-4002-AE6C-D1C3444E3B9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99230AEC-8667-45BF-8CD0-33D0A6298F39}" type="doc">
      <dgm:prSet loTypeId="urn:microsoft.com/office/officeart/2005/8/layout/bList2" loCatId="list" qsTypeId="urn:microsoft.com/office/officeart/2005/8/quickstyle/simple1" qsCatId="simple" csTypeId="urn:microsoft.com/office/officeart/2005/8/colors/colorful1" csCatId="colorful" phldr="1"/>
      <dgm:spPr/>
    </dgm:pt>
    <dgm:pt modelId="{94BA39B8-349F-46A8-903E-4F8C9C3520D2}">
      <dgm:prSet phldrT="[Texto]"/>
      <dgm:spPr/>
      <dgm:t>
        <a:bodyPr/>
        <a:lstStyle/>
        <a:p>
          <a:pPr algn="ctr"/>
          <a:r>
            <a:rPr lang="es-CO" dirty="0" smtClean="0"/>
            <a:t>Cursos Académicos</a:t>
          </a:r>
          <a:endParaRPr lang="es-CO" dirty="0"/>
        </a:p>
      </dgm:t>
    </dgm:pt>
    <dgm:pt modelId="{6A25371E-E8B2-4E77-B5F4-2553A01A0FF2}" type="parTrans" cxnId="{3CE43A74-BD28-4CFF-9381-708627FC3D58}">
      <dgm:prSet/>
      <dgm:spPr/>
      <dgm:t>
        <a:bodyPr/>
        <a:lstStyle/>
        <a:p>
          <a:endParaRPr lang="es-CO"/>
        </a:p>
      </dgm:t>
    </dgm:pt>
    <dgm:pt modelId="{F0CF0662-FA52-436B-A916-6DFDC78D795A}" type="sibTrans" cxnId="{3CE43A74-BD28-4CFF-9381-708627FC3D58}">
      <dgm:prSet/>
      <dgm:spPr/>
      <dgm:t>
        <a:bodyPr/>
        <a:lstStyle/>
        <a:p>
          <a:endParaRPr lang="es-CO"/>
        </a:p>
      </dgm:t>
    </dgm:pt>
    <dgm:pt modelId="{2D4C741A-FAEB-4B45-BAFD-C4CF643F81E9}">
      <dgm:prSet phldrT="[Texto]"/>
      <dgm:spPr/>
      <dgm:t>
        <a:bodyPr/>
        <a:lstStyle/>
        <a:p>
          <a:pPr algn="ctr"/>
          <a:r>
            <a:rPr lang="es-CO" dirty="0" smtClean="0"/>
            <a:t>Prácticas Profesionales</a:t>
          </a:r>
          <a:endParaRPr lang="es-CO" dirty="0"/>
        </a:p>
      </dgm:t>
    </dgm:pt>
    <dgm:pt modelId="{207AF216-B479-4872-B35A-9DE8BD15C8CB}" type="parTrans" cxnId="{3F0DC551-176A-4F45-A8E8-D41164ECDA8C}">
      <dgm:prSet/>
      <dgm:spPr/>
      <dgm:t>
        <a:bodyPr/>
        <a:lstStyle/>
        <a:p>
          <a:endParaRPr lang="es-CO"/>
        </a:p>
      </dgm:t>
    </dgm:pt>
    <dgm:pt modelId="{9520A127-86A8-4241-AEE8-6D5202EAADD7}" type="sibTrans" cxnId="{3F0DC551-176A-4F45-A8E8-D41164ECDA8C}">
      <dgm:prSet/>
      <dgm:spPr/>
      <dgm:t>
        <a:bodyPr/>
        <a:lstStyle/>
        <a:p>
          <a:endParaRPr lang="es-CO"/>
        </a:p>
      </dgm:t>
    </dgm:pt>
    <dgm:pt modelId="{56F48EDC-2218-4C19-9FCB-23376C574870}">
      <dgm:prSet phldrT="[Texto]"/>
      <dgm:spPr/>
      <dgm:t>
        <a:bodyPr/>
        <a:lstStyle/>
        <a:p>
          <a:pPr algn="ctr"/>
          <a:r>
            <a:rPr lang="es-CO" dirty="0" smtClean="0"/>
            <a:t>Consultorio Contable</a:t>
          </a:r>
          <a:endParaRPr lang="es-CO" dirty="0"/>
        </a:p>
      </dgm:t>
    </dgm:pt>
    <dgm:pt modelId="{72B34B62-56DD-481D-B16C-E71D8F3C4D6D}" type="parTrans" cxnId="{FB8C557B-901A-4925-919E-1FD36EF774EA}">
      <dgm:prSet/>
      <dgm:spPr/>
      <dgm:t>
        <a:bodyPr/>
        <a:lstStyle/>
        <a:p>
          <a:endParaRPr lang="es-CO"/>
        </a:p>
      </dgm:t>
    </dgm:pt>
    <dgm:pt modelId="{53E6E750-3015-4781-B0BC-B2966D733D4C}" type="sibTrans" cxnId="{FB8C557B-901A-4925-919E-1FD36EF774EA}">
      <dgm:prSet/>
      <dgm:spPr/>
      <dgm:t>
        <a:bodyPr/>
        <a:lstStyle/>
        <a:p>
          <a:endParaRPr lang="es-CO"/>
        </a:p>
      </dgm:t>
    </dgm:pt>
    <dgm:pt modelId="{38B105C8-E4BF-4EFC-843B-8DFA9BEBEFFD}">
      <dgm:prSet/>
      <dgm:spPr/>
      <dgm:t>
        <a:bodyPr/>
        <a:lstStyle/>
        <a:p>
          <a:endParaRPr lang="es-CO" dirty="0"/>
        </a:p>
      </dgm:t>
    </dgm:pt>
    <dgm:pt modelId="{86E203E5-D067-4773-955E-1F74744D0071}" type="parTrans" cxnId="{D555C314-BF3F-4EB7-85D3-F42344D9E899}">
      <dgm:prSet/>
      <dgm:spPr/>
      <dgm:t>
        <a:bodyPr/>
        <a:lstStyle/>
        <a:p>
          <a:endParaRPr lang="es-CO"/>
        </a:p>
      </dgm:t>
    </dgm:pt>
    <dgm:pt modelId="{A1BBC8C9-A55D-41CB-AFDE-2E6715B86530}" type="sibTrans" cxnId="{D555C314-BF3F-4EB7-85D3-F42344D9E899}">
      <dgm:prSet/>
      <dgm:spPr/>
      <dgm:t>
        <a:bodyPr/>
        <a:lstStyle/>
        <a:p>
          <a:endParaRPr lang="es-CO"/>
        </a:p>
      </dgm:t>
    </dgm:pt>
    <dgm:pt modelId="{59DDC75F-0375-4082-8C48-EFB0C8AAC6D7}" type="pres">
      <dgm:prSet presAssocID="{99230AEC-8667-45BF-8CD0-33D0A6298F39}" presName="diagram" presStyleCnt="0">
        <dgm:presLayoutVars>
          <dgm:dir/>
          <dgm:animLvl val="lvl"/>
          <dgm:resizeHandles val="exact"/>
        </dgm:presLayoutVars>
      </dgm:prSet>
      <dgm:spPr/>
    </dgm:pt>
    <dgm:pt modelId="{EB268273-5600-44F1-809F-EBC1AB72B1F8}" type="pres">
      <dgm:prSet presAssocID="{94BA39B8-349F-46A8-903E-4F8C9C3520D2}" presName="compNode" presStyleCnt="0"/>
      <dgm:spPr/>
    </dgm:pt>
    <dgm:pt modelId="{845905C3-7E9C-4F93-816E-AFA0C180DECD}" type="pres">
      <dgm:prSet presAssocID="{94BA39B8-349F-46A8-903E-4F8C9C3520D2}" presName="childRect" presStyleLbl="bgAcc1" presStyleIdx="0" presStyleCnt="3" custLinFactNeighborX="31191" custLinFactNeighborY="-2751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735CBF7-E8B8-4948-8D27-09AEB9E40327}" type="pres">
      <dgm:prSet presAssocID="{94BA39B8-349F-46A8-903E-4F8C9C3520D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67F1F03-5702-42D3-BABD-AFFD9BE91576}" type="pres">
      <dgm:prSet presAssocID="{94BA39B8-349F-46A8-903E-4F8C9C3520D2}" presName="parentRect" presStyleLbl="alignNode1" presStyleIdx="0" presStyleCnt="3" custLinFactNeighborX="31191" custLinFactNeighborY="-63289"/>
      <dgm:spPr/>
      <dgm:t>
        <a:bodyPr/>
        <a:lstStyle/>
        <a:p>
          <a:endParaRPr lang="es-CO"/>
        </a:p>
      </dgm:t>
    </dgm:pt>
    <dgm:pt modelId="{526F4C61-C08B-4CAD-9CA9-2FD77C54DC91}" type="pres">
      <dgm:prSet presAssocID="{94BA39B8-349F-46A8-903E-4F8C9C3520D2}" presName="adorn" presStyleLbl="fgAccFollowNode1" presStyleIdx="0" presStyleCnt="3" custLinFactX="-100000" custLinFactY="61932" custLinFactNeighborX="-115725" custLinFactNeighborY="100000"/>
      <dgm:spPr/>
    </dgm:pt>
    <dgm:pt modelId="{F28F6B99-5564-4090-BE61-8273B85C565A}" type="pres">
      <dgm:prSet presAssocID="{F0CF0662-FA52-436B-A916-6DFDC78D795A}" presName="sibTrans" presStyleLbl="sibTrans2D1" presStyleIdx="0" presStyleCnt="0"/>
      <dgm:spPr/>
      <dgm:t>
        <a:bodyPr/>
        <a:lstStyle/>
        <a:p>
          <a:endParaRPr lang="es-CO"/>
        </a:p>
      </dgm:t>
    </dgm:pt>
    <dgm:pt modelId="{A289F573-A152-4CC4-BAED-4AC8486368DF}" type="pres">
      <dgm:prSet presAssocID="{2D4C741A-FAEB-4B45-BAFD-C4CF643F81E9}" presName="compNode" presStyleCnt="0"/>
      <dgm:spPr/>
    </dgm:pt>
    <dgm:pt modelId="{E4F46399-EECB-4AAD-9A42-D142BAAB940B}" type="pres">
      <dgm:prSet presAssocID="{2D4C741A-FAEB-4B45-BAFD-C4CF643F81E9}" presName="childRect" presStyleLbl="bgAcc1" presStyleIdx="1" presStyleCnt="3" custLinFactY="37953" custLinFactNeighborX="-601" custLinFactNeighborY="100000">
        <dgm:presLayoutVars>
          <dgm:bulletEnabled val="1"/>
        </dgm:presLayoutVars>
      </dgm:prSet>
      <dgm:spPr/>
    </dgm:pt>
    <dgm:pt modelId="{0A5C7DBF-54FD-4DCE-BE07-26645C638B14}" type="pres">
      <dgm:prSet presAssocID="{2D4C741A-FAEB-4B45-BAFD-C4CF643F81E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E5B56F8-DA44-4EFF-8242-4C781D14BD06}" type="pres">
      <dgm:prSet presAssocID="{2D4C741A-FAEB-4B45-BAFD-C4CF643F81E9}" presName="parentRect" presStyleLbl="alignNode1" presStyleIdx="1" presStyleCnt="3"/>
      <dgm:spPr/>
      <dgm:t>
        <a:bodyPr/>
        <a:lstStyle/>
        <a:p>
          <a:endParaRPr lang="es-CO"/>
        </a:p>
      </dgm:t>
    </dgm:pt>
    <dgm:pt modelId="{28E7B521-90E5-43DA-8BC2-89F4D85FD0A1}" type="pres">
      <dgm:prSet presAssocID="{2D4C741A-FAEB-4B45-BAFD-C4CF643F81E9}" presName="adorn" presStyleLbl="fgAccFollowNode1" presStyleIdx="1" presStyleCnt="3" custLinFactX="27777" custLinFactY="-100000" custLinFactNeighborX="100000" custLinFactNeighborY="-137658"/>
      <dgm:spPr/>
    </dgm:pt>
    <dgm:pt modelId="{24C5D226-AC0F-4FEF-A694-E5E3330F702E}" type="pres">
      <dgm:prSet presAssocID="{9520A127-86A8-4241-AEE8-6D5202EAADD7}" presName="sibTrans" presStyleLbl="sibTrans2D1" presStyleIdx="0" presStyleCnt="0"/>
      <dgm:spPr/>
      <dgm:t>
        <a:bodyPr/>
        <a:lstStyle/>
        <a:p>
          <a:endParaRPr lang="es-CO"/>
        </a:p>
      </dgm:t>
    </dgm:pt>
    <dgm:pt modelId="{36BE82BE-1B5C-487E-9587-EBFE83F8BCCF}" type="pres">
      <dgm:prSet presAssocID="{56F48EDC-2218-4C19-9FCB-23376C574870}" presName="compNode" presStyleCnt="0"/>
      <dgm:spPr/>
    </dgm:pt>
    <dgm:pt modelId="{9099EA02-55E4-4749-9B83-BA5BC4FB5B6D}" type="pres">
      <dgm:prSet presAssocID="{56F48EDC-2218-4C19-9FCB-23376C574870}" presName="childRect" presStyleLbl="bgAcc1" presStyleIdx="2" presStyleCnt="3" custLinFactNeighborX="-23272" custLinFactNeighborY="-27214">
        <dgm:presLayoutVars>
          <dgm:bulletEnabled val="1"/>
        </dgm:presLayoutVars>
      </dgm:prSet>
      <dgm:spPr/>
    </dgm:pt>
    <dgm:pt modelId="{CA4471D4-5302-46CB-AA52-425AFB467372}" type="pres">
      <dgm:prSet presAssocID="{56F48EDC-2218-4C19-9FCB-23376C57487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FFA3E95-D669-4F8A-9A38-E9B8A8073444}" type="pres">
      <dgm:prSet presAssocID="{56F48EDC-2218-4C19-9FCB-23376C574870}" presName="parentRect" presStyleLbl="alignNode1" presStyleIdx="2" presStyleCnt="3" custLinFactNeighborX="-23272" custLinFactNeighborY="-63289"/>
      <dgm:spPr/>
      <dgm:t>
        <a:bodyPr/>
        <a:lstStyle/>
        <a:p>
          <a:endParaRPr lang="es-CO"/>
        </a:p>
      </dgm:t>
    </dgm:pt>
    <dgm:pt modelId="{A6548852-BD42-455B-AB07-71B10CB4A747}" type="pres">
      <dgm:prSet presAssocID="{56F48EDC-2218-4C19-9FCB-23376C574870}" presName="adorn" presStyleLbl="fgAccFollowNode1" presStyleIdx="2" presStyleCnt="3" custLinFactX="149488" custLinFactY="100000" custLinFactNeighborX="200000" custLinFactNeighborY="114052"/>
      <dgm:spPr/>
    </dgm:pt>
  </dgm:ptLst>
  <dgm:cxnLst>
    <dgm:cxn modelId="{0B9D5669-0CA3-4182-B32A-2588D9C79AF5}" type="presOf" srcId="{56F48EDC-2218-4C19-9FCB-23376C574870}" destId="{CA4471D4-5302-46CB-AA52-425AFB467372}" srcOrd="0" destOrd="0" presId="urn:microsoft.com/office/officeart/2005/8/layout/bList2"/>
    <dgm:cxn modelId="{3CE43A74-BD28-4CFF-9381-708627FC3D58}" srcId="{99230AEC-8667-45BF-8CD0-33D0A6298F39}" destId="{94BA39B8-349F-46A8-903E-4F8C9C3520D2}" srcOrd="0" destOrd="0" parTransId="{6A25371E-E8B2-4E77-B5F4-2553A01A0FF2}" sibTransId="{F0CF0662-FA52-436B-A916-6DFDC78D795A}"/>
    <dgm:cxn modelId="{3F0DC551-176A-4F45-A8E8-D41164ECDA8C}" srcId="{99230AEC-8667-45BF-8CD0-33D0A6298F39}" destId="{2D4C741A-FAEB-4B45-BAFD-C4CF643F81E9}" srcOrd="1" destOrd="0" parTransId="{207AF216-B479-4872-B35A-9DE8BD15C8CB}" sibTransId="{9520A127-86A8-4241-AEE8-6D5202EAADD7}"/>
    <dgm:cxn modelId="{FB8C557B-901A-4925-919E-1FD36EF774EA}" srcId="{99230AEC-8667-45BF-8CD0-33D0A6298F39}" destId="{56F48EDC-2218-4C19-9FCB-23376C574870}" srcOrd="2" destOrd="0" parTransId="{72B34B62-56DD-481D-B16C-E71D8F3C4D6D}" sibTransId="{53E6E750-3015-4781-B0BC-B2966D733D4C}"/>
    <dgm:cxn modelId="{AFA75F48-E367-4C80-B7B0-3106D1C3D358}" type="presOf" srcId="{F0CF0662-FA52-436B-A916-6DFDC78D795A}" destId="{F28F6B99-5564-4090-BE61-8273B85C565A}" srcOrd="0" destOrd="0" presId="urn:microsoft.com/office/officeart/2005/8/layout/bList2"/>
    <dgm:cxn modelId="{B80DC443-F543-43AA-9CED-4700C1FA4D06}" type="presOf" srcId="{2D4C741A-FAEB-4B45-BAFD-C4CF643F81E9}" destId="{0A5C7DBF-54FD-4DCE-BE07-26645C638B14}" srcOrd="0" destOrd="0" presId="urn:microsoft.com/office/officeart/2005/8/layout/bList2"/>
    <dgm:cxn modelId="{9B6D8816-6D37-4863-8880-D1E59C47B584}" type="presOf" srcId="{99230AEC-8667-45BF-8CD0-33D0A6298F39}" destId="{59DDC75F-0375-4082-8C48-EFB0C8AAC6D7}" srcOrd="0" destOrd="0" presId="urn:microsoft.com/office/officeart/2005/8/layout/bList2"/>
    <dgm:cxn modelId="{F712432D-1015-4A88-B2F4-AD4ADA2725B8}" type="presOf" srcId="{94BA39B8-349F-46A8-903E-4F8C9C3520D2}" destId="{067F1F03-5702-42D3-BABD-AFFD9BE91576}" srcOrd="1" destOrd="0" presId="urn:microsoft.com/office/officeart/2005/8/layout/bList2"/>
    <dgm:cxn modelId="{D555C314-BF3F-4EB7-85D3-F42344D9E899}" srcId="{94BA39B8-349F-46A8-903E-4F8C9C3520D2}" destId="{38B105C8-E4BF-4EFC-843B-8DFA9BEBEFFD}" srcOrd="0" destOrd="0" parTransId="{86E203E5-D067-4773-955E-1F74744D0071}" sibTransId="{A1BBC8C9-A55D-41CB-AFDE-2E6715B86530}"/>
    <dgm:cxn modelId="{633382E9-F4EF-47F0-86A2-28E36C18CAF1}" type="presOf" srcId="{56F48EDC-2218-4C19-9FCB-23376C574870}" destId="{1FFA3E95-D669-4F8A-9A38-E9B8A8073444}" srcOrd="1" destOrd="0" presId="urn:microsoft.com/office/officeart/2005/8/layout/bList2"/>
    <dgm:cxn modelId="{56883FAC-CB92-4A26-863D-DCDB497ABF0E}" type="presOf" srcId="{38B105C8-E4BF-4EFC-843B-8DFA9BEBEFFD}" destId="{845905C3-7E9C-4F93-816E-AFA0C180DECD}" srcOrd="0" destOrd="0" presId="urn:microsoft.com/office/officeart/2005/8/layout/bList2"/>
    <dgm:cxn modelId="{FDADD2C5-E209-45AE-A2E4-9679DDB9BE53}" type="presOf" srcId="{9520A127-86A8-4241-AEE8-6D5202EAADD7}" destId="{24C5D226-AC0F-4FEF-A694-E5E3330F702E}" srcOrd="0" destOrd="0" presId="urn:microsoft.com/office/officeart/2005/8/layout/bList2"/>
    <dgm:cxn modelId="{8C4029FD-9BA9-49EE-B14F-66B42FBD9CB6}" type="presOf" srcId="{94BA39B8-349F-46A8-903E-4F8C9C3520D2}" destId="{9735CBF7-E8B8-4948-8D27-09AEB9E40327}" srcOrd="0" destOrd="0" presId="urn:microsoft.com/office/officeart/2005/8/layout/bList2"/>
    <dgm:cxn modelId="{B482ADE6-D663-443A-95E7-7E47408AEEE7}" type="presOf" srcId="{2D4C741A-FAEB-4B45-BAFD-C4CF643F81E9}" destId="{FE5B56F8-DA44-4EFF-8242-4C781D14BD06}" srcOrd="1" destOrd="0" presId="urn:microsoft.com/office/officeart/2005/8/layout/bList2"/>
    <dgm:cxn modelId="{BDD22263-6AD9-4905-9993-88600E34F6F1}" type="presParOf" srcId="{59DDC75F-0375-4082-8C48-EFB0C8AAC6D7}" destId="{EB268273-5600-44F1-809F-EBC1AB72B1F8}" srcOrd="0" destOrd="0" presId="urn:microsoft.com/office/officeart/2005/8/layout/bList2"/>
    <dgm:cxn modelId="{A5DD168E-4169-4B2B-8CE3-F8227FD2F42A}" type="presParOf" srcId="{EB268273-5600-44F1-809F-EBC1AB72B1F8}" destId="{845905C3-7E9C-4F93-816E-AFA0C180DECD}" srcOrd="0" destOrd="0" presId="urn:microsoft.com/office/officeart/2005/8/layout/bList2"/>
    <dgm:cxn modelId="{72810EBF-0BD0-4AA1-8599-C79A698638A1}" type="presParOf" srcId="{EB268273-5600-44F1-809F-EBC1AB72B1F8}" destId="{9735CBF7-E8B8-4948-8D27-09AEB9E40327}" srcOrd="1" destOrd="0" presId="urn:microsoft.com/office/officeart/2005/8/layout/bList2"/>
    <dgm:cxn modelId="{DE8BD19E-8685-46D9-85CE-B0FDE980B7C2}" type="presParOf" srcId="{EB268273-5600-44F1-809F-EBC1AB72B1F8}" destId="{067F1F03-5702-42D3-BABD-AFFD9BE91576}" srcOrd="2" destOrd="0" presId="urn:microsoft.com/office/officeart/2005/8/layout/bList2"/>
    <dgm:cxn modelId="{C024FA98-2E0F-40E8-903D-8AB01D313242}" type="presParOf" srcId="{EB268273-5600-44F1-809F-EBC1AB72B1F8}" destId="{526F4C61-C08B-4CAD-9CA9-2FD77C54DC91}" srcOrd="3" destOrd="0" presId="urn:microsoft.com/office/officeart/2005/8/layout/bList2"/>
    <dgm:cxn modelId="{3EFBC2E9-8350-406A-9EAE-161AE08CFD46}" type="presParOf" srcId="{59DDC75F-0375-4082-8C48-EFB0C8AAC6D7}" destId="{F28F6B99-5564-4090-BE61-8273B85C565A}" srcOrd="1" destOrd="0" presId="urn:microsoft.com/office/officeart/2005/8/layout/bList2"/>
    <dgm:cxn modelId="{15840F3D-3B36-410E-B27D-0D2FFA312352}" type="presParOf" srcId="{59DDC75F-0375-4082-8C48-EFB0C8AAC6D7}" destId="{A289F573-A152-4CC4-BAED-4AC8486368DF}" srcOrd="2" destOrd="0" presId="urn:microsoft.com/office/officeart/2005/8/layout/bList2"/>
    <dgm:cxn modelId="{EC15444E-4B24-4B53-99B9-EFB8D79CC32F}" type="presParOf" srcId="{A289F573-A152-4CC4-BAED-4AC8486368DF}" destId="{E4F46399-EECB-4AAD-9A42-D142BAAB940B}" srcOrd="0" destOrd="0" presId="urn:microsoft.com/office/officeart/2005/8/layout/bList2"/>
    <dgm:cxn modelId="{F0FF6A6C-B841-487E-9524-1ABA40B3B7B9}" type="presParOf" srcId="{A289F573-A152-4CC4-BAED-4AC8486368DF}" destId="{0A5C7DBF-54FD-4DCE-BE07-26645C638B14}" srcOrd="1" destOrd="0" presId="urn:microsoft.com/office/officeart/2005/8/layout/bList2"/>
    <dgm:cxn modelId="{1136D864-3874-46C9-A457-17DDA0200329}" type="presParOf" srcId="{A289F573-A152-4CC4-BAED-4AC8486368DF}" destId="{FE5B56F8-DA44-4EFF-8242-4C781D14BD06}" srcOrd="2" destOrd="0" presId="urn:microsoft.com/office/officeart/2005/8/layout/bList2"/>
    <dgm:cxn modelId="{7BA5868A-9391-48CB-A68B-D5867B5B5B22}" type="presParOf" srcId="{A289F573-A152-4CC4-BAED-4AC8486368DF}" destId="{28E7B521-90E5-43DA-8BC2-89F4D85FD0A1}" srcOrd="3" destOrd="0" presId="urn:microsoft.com/office/officeart/2005/8/layout/bList2"/>
    <dgm:cxn modelId="{C4469A59-DE01-4CA4-A223-690AE3386798}" type="presParOf" srcId="{59DDC75F-0375-4082-8C48-EFB0C8AAC6D7}" destId="{24C5D226-AC0F-4FEF-A694-E5E3330F702E}" srcOrd="3" destOrd="0" presId="urn:microsoft.com/office/officeart/2005/8/layout/bList2"/>
    <dgm:cxn modelId="{E6FE0543-36E0-40B4-BCEA-532FF7218136}" type="presParOf" srcId="{59DDC75F-0375-4082-8C48-EFB0C8AAC6D7}" destId="{36BE82BE-1B5C-487E-9587-EBFE83F8BCCF}" srcOrd="4" destOrd="0" presId="urn:microsoft.com/office/officeart/2005/8/layout/bList2"/>
    <dgm:cxn modelId="{68B6287B-43A7-48B4-8031-86048965ED64}" type="presParOf" srcId="{36BE82BE-1B5C-487E-9587-EBFE83F8BCCF}" destId="{9099EA02-55E4-4749-9B83-BA5BC4FB5B6D}" srcOrd="0" destOrd="0" presId="urn:microsoft.com/office/officeart/2005/8/layout/bList2"/>
    <dgm:cxn modelId="{C6763763-7A13-476F-B603-C70073A79255}" type="presParOf" srcId="{36BE82BE-1B5C-487E-9587-EBFE83F8BCCF}" destId="{CA4471D4-5302-46CB-AA52-425AFB467372}" srcOrd="1" destOrd="0" presId="urn:microsoft.com/office/officeart/2005/8/layout/bList2"/>
    <dgm:cxn modelId="{C4A2AC01-CCFE-44E2-AE14-A65F926F5563}" type="presParOf" srcId="{36BE82BE-1B5C-487E-9587-EBFE83F8BCCF}" destId="{1FFA3E95-D669-4F8A-9A38-E9B8A8073444}" srcOrd="2" destOrd="0" presId="urn:microsoft.com/office/officeart/2005/8/layout/bList2"/>
    <dgm:cxn modelId="{136CD755-8152-4BDC-A75A-E5B852F37AD8}" type="presParOf" srcId="{36BE82BE-1B5C-487E-9587-EBFE83F8BCCF}" destId="{A6548852-BD42-455B-AB07-71B10CB4A747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EB863A67-43C5-49D1-A99B-52D3FF2FF73B}" type="doc">
      <dgm:prSet loTypeId="urn:microsoft.com/office/officeart/2005/8/layout/hierarchy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C28EB99B-BB82-431B-BB66-BDE0A9FFE62B}">
      <dgm:prSet phldrT="[Texto]"/>
      <dgm:spPr/>
      <dgm:t>
        <a:bodyPr/>
        <a:lstStyle/>
        <a:p>
          <a:r>
            <a:rPr lang="es-CO" dirty="0" smtClean="0"/>
            <a:t>Pensamiento Contable</a:t>
          </a:r>
          <a:endParaRPr lang="es-CO" dirty="0"/>
        </a:p>
      </dgm:t>
    </dgm:pt>
    <dgm:pt modelId="{A92ED020-DCF4-4BB3-BD5D-74E4344FE079}" type="parTrans" cxnId="{687968C5-B86E-4D91-9332-AD73457E8793}">
      <dgm:prSet/>
      <dgm:spPr/>
      <dgm:t>
        <a:bodyPr/>
        <a:lstStyle/>
        <a:p>
          <a:endParaRPr lang="es-CO"/>
        </a:p>
      </dgm:t>
    </dgm:pt>
    <dgm:pt modelId="{2CB15CEF-3B69-4454-A96C-25D70C0EC49B}" type="sibTrans" cxnId="{687968C5-B86E-4D91-9332-AD73457E8793}">
      <dgm:prSet/>
      <dgm:spPr/>
      <dgm:t>
        <a:bodyPr/>
        <a:lstStyle/>
        <a:p>
          <a:endParaRPr lang="es-CO"/>
        </a:p>
      </dgm:t>
    </dgm:pt>
    <dgm:pt modelId="{817D235F-5CA9-44FC-A4E1-09213F475418}">
      <dgm:prSet phldrT="[Texto]"/>
      <dgm:spPr/>
      <dgm:t>
        <a:bodyPr/>
        <a:lstStyle/>
        <a:p>
          <a:r>
            <a:rPr lang="es-CO" dirty="0" smtClean="0"/>
            <a:t>Teoría Contable</a:t>
          </a:r>
          <a:endParaRPr lang="es-CO" dirty="0"/>
        </a:p>
      </dgm:t>
    </dgm:pt>
    <dgm:pt modelId="{1D3E48DB-D207-4C83-9DD8-5B10BA111922}" type="parTrans" cxnId="{E99E2F43-6C50-4142-AA34-AD87CFA2E5DA}">
      <dgm:prSet/>
      <dgm:spPr/>
      <dgm:t>
        <a:bodyPr/>
        <a:lstStyle/>
        <a:p>
          <a:endParaRPr lang="es-CO"/>
        </a:p>
      </dgm:t>
    </dgm:pt>
    <dgm:pt modelId="{17B16F4B-A5D1-4ECE-8ED6-9C4E7FBABDD2}" type="sibTrans" cxnId="{E99E2F43-6C50-4142-AA34-AD87CFA2E5DA}">
      <dgm:prSet/>
      <dgm:spPr/>
      <dgm:t>
        <a:bodyPr/>
        <a:lstStyle/>
        <a:p>
          <a:endParaRPr lang="es-CO"/>
        </a:p>
      </dgm:t>
    </dgm:pt>
    <dgm:pt modelId="{1C4DE7F5-61D3-416B-9FFE-7D0393BB40E8}">
      <dgm:prSet phldrT="[Texto]"/>
      <dgm:spPr/>
      <dgm:t>
        <a:bodyPr/>
        <a:lstStyle/>
        <a:p>
          <a:r>
            <a:rPr lang="es-CO" dirty="0" smtClean="0"/>
            <a:t>Principios - Escuelas contables</a:t>
          </a:r>
          <a:endParaRPr lang="es-CO" dirty="0"/>
        </a:p>
      </dgm:t>
    </dgm:pt>
    <dgm:pt modelId="{BC0B39DD-516E-4F01-87B4-AEAD8C0B4E52}" type="parTrans" cxnId="{93603154-9BE9-4807-85C0-642CEF5363C1}">
      <dgm:prSet/>
      <dgm:spPr/>
      <dgm:t>
        <a:bodyPr/>
        <a:lstStyle/>
        <a:p>
          <a:endParaRPr lang="es-CO"/>
        </a:p>
      </dgm:t>
    </dgm:pt>
    <dgm:pt modelId="{D90C0504-214F-48EC-AD6C-DEED9F19561D}" type="sibTrans" cxnId="{93603154-9BE9-4807-85C0-642CEF5363C1}">
      <dgm:prSet/>
      <dgm:spPr/>
      <dgm:t>
        <a:bodyPr/>
        <a:lstStyle/>
        <a:p>
          <a:endParaRPr lang="es-CO"/>
        </a:p>
      </dgm:t>
    </dgm:pt>
    <dgm:pt modelId="{B8A51B8E-27AF-4D4D-A452-26CB679860A2}">
      <dgm:prSet phldrT="[Texto]"/>
      <dgm:spPr/>
      <dgm:t>
        <a:bodyPr/>
        <a:lstStyle/>
        <a:p>
          <a:r>
            <a:rPr lang="es-CO" dirty="0" smtClean="0"/>
            <a:t>Gestión Contable y Financiera</a:t>
          </a:r>
          <a:endParaRPr lang="es-CO" dirty="0"/>
        </a:p>
      </dgm:t>
    </dgm:pt>
    <dgm:pt modelId="{63C92A98-BAD4-4256-8972-15263429D7CE}" type="parTrans" cxnId="{F52C2117-BF2C-474B-A405-DFB62B2E409A}">
      <dgm:prSet/>
      <dgm:spPr/>
      <dgm:t>
        <a:bodyPr/>
        <a:lstStyle/>
        <a:p>
          <a:endParaRPr lang="es-CO"/>
        </a:p>
      </dgm:t>
    </dgm:pt>
    <dgm:pt modelId="{828838D4-95DD-4172-95AF-B3F2ACF3BB78}" type="sibTrans" cxnId="{F52C2117-BF2C-474B-A405-DFB62B2E409A}">
      <dgm:prSet/>
      <dgm:spPr/>
      <dgm:t>
        <a:bodyPr/>
        <a:lstStyle/>
        <a:p>
          <a:endParaRPr lang="es-CO"/>
        </a:p>
      </dgm:t>
    </dgm:pt>
    <dgm:pt modelId="{78979C41-8044-487A-BC70-F443C18A26E2}">
      <dgm:prSet phldrT="[Texto]"/>
      <dgm:spPr/>
      <dgm:t>
        <a:bodyPr/>
        <a:lstStyle/>
        <a:p>
          <a:r>
            <a:rPr lang="es-CO" dirty="0" smtClean="0"/>
            <a:t>Régimen Tributario</a:t>
          </a:r>
          <a:endParaRPr lang="es-CO" dirty="0"/>
        </a:p>
      </dgm:t>
    </dgm:pt>
    <dgm:pt modelId="{66CE3968-0732-43F9-A22D-07F759E517C4}" type="parTrans" cxnId="{AB84CEE9-1C05-4D8A-B1F8-DCBB3D99C687}">
      <dgm:prSet/>
      <dgm:spPr/>
      <dgm:t>
        <a:bodyPr/>
        <a:lstStyle/>
        <a:p>
          <a:endParaRPr lang="es-CO"/>
        </a:p>
      </dgm:t>
    </dgm:pt>
    <dgm:pt modelId="{5B026803-16FA-4742-ABD5-57E00A22E883}" type="sibTrans" cxnId="{AB84CEE9-1C05-4D8A-B1F8-DCBB3D99C687}">
      <dgm:prSet/>
      <dgm:spPr/>
      <dgm:t>
        <a:bodyPr/>
        <a:lstStyle/>
        <a:p>
          <a:endParaRPr lang="es-CO"/>
        </a:p>
      </dgm:t>
    </dgm:pt>
    <dgm:pt modelId="{DC1ACC3E-AFC1-4CB2-A572-65D43D6080F8}">
      <dgm:prSet phldrT="[Texto]"/>
      <dgm:spPr/>
      <dgm:t>
        <a:bodyPr/>
        <a:lstStyle/>
        <a:p>
          <a:r>
            <a:rPr lang="es-CO" dirty="0" smtClean="0"/>
            <a:t>Teorías y Modelos de control</a:t>
          </a:r>
          <a:endParaRPr lang="es-CO" dirty="0"/>
        </a:p>
      </dgm:t>
    </dgm:pt>
    <dgm:pt modelId="{332CB884-4817-4083-88E3-DD2044391A36}" type="parTrans" cxnId="{FFE27904-2F4F-47D0-8D5A-70C68149EAFC}">
      <dgm:prSet/>
      <dgm:spPr/>
      <dgm:t>
        <a:bodyPr/>
        <a:lstStyle/>
        <a:p>
          <a:endParaRPr lang="es-CO"/>
        </a:p>
      </dgm:t>
    </dgm:pt>
    <dgm:pt modelId="{DDAFCD03-CAE4-48ED-9426-E154B46C6F4C}" type="sibTrans" cxnId="{FFE27904-2F4F-47D0-8D5A-70C68149EAFC}">
      <dgm:prSet/>
      <dgm:spPr/>
      <dgm:t>
        <a:bodyPr/>
        <a:lstStyle/>
        <a:p>
          <a:endParaRPr lang="es-CO"/>
        </a:p>
      </dgm:t>
    </dgm:pt>
    <dgm:pt modelId="{CC15AB8C-AF1D-4590-84BF-B28E176D9026}">
      <dgm:prSet phldrT="[Texto]"/>
      <dgm:spPr/>
      <dgm:t>
        <a:bodyPr/>
        <a:lstStyle/>
        <a:p>
          <a:r>
            <a:rPr lang="es-CO" dirty="0" smtClean="0"/>
            <a:t>Aplicación Empresarial y Social</a:t>
          </a:r>
          <a:endParaRPr lang="es-CO" dirty="0"/>
        </a:p>
      </dgm:t>
    </dgm:pt>
    <dgm:pt modelId="{EF68CC91-1F39-4E5D-BC98-2A9E1FC85DE7}" type="parTrans" cxnId="{9EF8DB47-BFF2-4792-A61C-C34F97A0E37C}">
      <dgm:prSet/>
      <dgm:spPr/>
      <dgm:t>
        <a:bodyPr/>
        <a:lstStyle/>
        <a:p>
          <a:endParaRPr lang="es-CO"/>
        </a:p>
      </dgm:t>
    </dgm:pt>
    <dgm:pt modelId="{6333CE2A-3C1F-4736-8ABB-8D7CB8FC6486}" type="sibTrans" cxnId="{9EF8DB47-BFF2-4792-A61C-C34F97A0E37C}">
      <dgm:prSet/>
      <dgm:spPr/>
      <dgm:t>
        <a:bodyPr/>
        <a:lstStyle/>
        <a:p>
          <a:endParaRPr lang="es-CO"/>
        </a:p>
      </dgm:t>
    </dgm:pt>
    <dgm:pt modelId="{DA5F919F-36F1-48B3-9D1F-64AD1F4CC29E}">
      <dgm:prSet phldrT="[Texto]"/>
      <dgm:spPr/>
      <dgm:t>
        <a:bodyPr/>
        <a:lstStyle/>
        <a:p>
          <a:r>
            <a:rPr lang="es-CO" dirty="0" smtClean="0"/>
            <a:t>Realidad socioeconómica</a:t>
          </a:r>
          <a:endParaRPr lang="es-CO" dirty="0"/>
        </a:p>
      </dgm:t>
    </dgm:pt>
    <dgm:pt modelId="{CD0C1F39-6E79-42C8-A627-2AF791808B1E}" type="parTrans" cxnId="{E90C09F1-B66B-4775-963F-2CBC8818F645}">
      <dgm:prSet/>
      <dgm:spPr/>
      <dgm:t>
        <a:bodyPr/>
        <a:lstStyle/>
        <a:p>
          <a:endParaRPr lang="es-CO"/>
        </a:p>
      </dgm:t>
    </dgm:pt>
    <dgm:pt modelId="{54BA5C35-AC13-4690-BF16-238BA083770F}" type="sibTrans" cxnId="{E90C09F1-B66B-4775-963F-2CBC8818F645}">
      <dgm:prSet/>
      <dgm:spPr/>
      <dgm:t>
        <a:bodyPr/>
        <a:lstStyle/>
        <a:p>
          <a:endParaRPr lang="es-CO"/>
        </a:p>
      </dgm:t>
    </dgm:pt>
    <dgm:pt modelId="{BD8875AB-9876-4389-8DEF-C5A223B22CF4}" type="pres">
      <dgm:prSet presAssocID="{EB863A67-43C5-49D1-A99B-52D3FF2FF73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13F07165-1C3A-4489-84D5-75C288A201C1}" type="pres">
      <dgm:prSet presAssocID="{C28EB99B-BB82-431B-BB66-BDE0A9FFE62B}" presName="root" presStyleCnt="0"/>
      <dgm:spPr/>
    </dgm:pt>
    <dgm:pt modelId="{99108631-E37E-4A67-863F-BFEFA8C23A49}" type="pres">
      <dgm:prSet presAssocID="{C28EB99B-BB82-431B-BB66-BDE0A9FFE62B}" presName="rootComposite" presStyleCnt="0"/>
      <dgm:spPr/>
    </dgm:pt>
    <dgm:pt modelId="{85E14006-4100-4061-88B4-09D2143C56A7}" type="pres">
      <dgm:prSet presAssocID="{C28EB99B-BB82-431B-BB66-BDE0A9FFE62B}" presName="rootText" presStyleLbl="node1" presStyleIdx="0" presStyleCnt="2"/>
      <dgm:spPr/>
      <dgm:t>
        <a:bodyPr/>
        <a:lstStyle/>
        <a:p>
          <a:endParaRPr lang="es-CO"/>
        </a:p>
      </dgm:t>
    </dgm:pt>
    <dgm:pt modelId="{081B3A9C-487E-4BB1-B4C3-29DE480C4C9F}" type="pres">
      <dgm:prSet presAssocID="{C28EB99B-BB82-431B-BB66-BDE0A9FFE62B}" presName="rootConnector" presStyleLbl="node1" presStyleIdx="0" presStyleCnt="2"/>
      <dgm:spPr/>
      <dgm:t>
        <a:bodyPr/>
        <a:lstStyle/>
        <a:p>
          <a:endParaRPr lang="es-CO"/>
        </a:p>
      </dgm:t>
    </dgm:pt>
    <dgm:pt modelId="{D82FE8C5-FD1B-42A4-8D74-A02A3544BCA2}" type="pres">
      <dgm:prSet presAssocID="{C28EB99B-BB82-431B-BB66-BDE0A9FFE62B}" presName="childShape" presStyleCnt="0"/>
      <dgm:spPr/>
    </dgm:pt>
    <dgm:pt modelId="{C006E75A-4B2A-4C91-A972-0CDDEDB33098}" type="pres">
      <dgm:prSet presAssocID="{1D3E48DB-D207-4C83-9DD8-5B10BA111922}" presName="Name13" presStyleLbl="parChTrans1D2" presStyleIdx="0" presStyleCnt="6"/>
      <dgm:spPr/>
      <dgm:t>
        <a:bodyPr/>
        <a:lstStyle/>
        <a:p>
          <a:endParaRPr lang="es-CO"/>
        </a:p>
      </dgm:t>
    </dgm:pt>
    <dgm:pt modelId="{797F3C43-6656-4563-BA19-AECC88240BC8}" type="pres">
      <dgm:prSet presAssocID="{817D235F-5CA9-44FC-A4E1-09213F475418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92B5171-5ECC-4D7E-99FD-C20FF22B2AC6}" type="pres">
      <dgm:prSet presAssocID="{BC0B39DD-516E-4F01-87B4-AEAD8C0B4E52}" presName="Name13" presStyleLbl="parChTrans1D2" presStyleIdx="1" presStyleCnt="6"/>
      <dgm:spPr/>
      <dgm:t>
        <a:bodyPr/>
        <a:lstStyle/>
        <a:p>
          <a:endParaRPr lang="es-CO"/>
        </a:p>
      </dgm:t>
    </dgm:pt>
    <dgm:pt modelId="{482B308C-750A-4B9E-BB61-EF29560DB0FC}" type="pres">
      <dgm:prSet presAssocID="{1C4DE7F5-61D3-416B-9FFE-7D0393BB40E8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10FCF88-1636-4A39-B1AD-8BFBC2F0E6F4}" type="pres">
      <dgm:prSet presAssocID="{CD0C1F39-6E79-42C8-A627-2AF791808B1E}" presName="Name13" presStyleLbl="parChTrans1D2" presStyleIdx="2" presStyleCnt="6"/>
      <dgm:spPr/>
      <dgm:t>
        <a:bodyPr/>
        <a:lstStyle/>
        <a:p>
          <a:endParaRPr lang="es-CO"/>
        </a:p>
      </dgm:t>
    </dgm:pt>
    <dgm:pt modelId="{9AD37FCD-985D-4484-B429-7123A815DCB3}" type="pres">
      <dgm:prSet presAssocID="{DA5F919F-36F1-48B3-9D1F-64AD1F4CC29E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AFFCC90-2197-494F-B322-3C9CA640B019}" type="pres">
      <dgm:prSet presAssocID="{B8A51B8E-27AF-4D4D-A452-26CB679860A2}" presName="root" presStyleCnt="0"/>
      <dgm:spPr/>
    </dgm:pt>
    <dgm:pt modelId="{347EBAB0-26AA-4D8A-9F8E-34D9A19502AA}" type="pres">
      <dgm:prSet presAssocID="{B8A51B8E-27AF-4D4D-A452-26CB679860A2}" presName="rootComposite" presStyleCnt="0"/>
      <dgm:spPr/>
    </dgm:pt>
    <dgm:pt modelId="{91611CB6-A1B7-453E-9135-316162FBF488}" type="pres">
      <dgm:prSet presAssocID="{B8A51B8E-27AF-4D4D-A452-26CB679860A2}" presName="rootText" presStyleLbl="node1" presStyleIdx="1" presStyleCnt="2"/>
      <dgm:spPr/>
      <dgm:t>
        <a:bodyPr/>
        <a:lstStyle/>
        <a:p>
          <a:endParaRPr lang="es-CO"/>
        </a:p>
      </dgm:t>
    </dgm:pt>
    <dgm:pt modelId="{F21150BA-5C11-480C-8A2E-F2E1F593E6A0}" type="pres">
      <dgm:prSet presAssocID="{B8A51B8E-27AF-4D4D-A452-26CB679860A2}" presName="rootConnector" presStyleLbl="node1" presStyleIdx="1" presStyleCnt="2"/>
      <dgm:spPr/>
      <dgm:t>
        <a:bodyPr/>
        <a:lstStyle/>
        <a:p>
          <a:endParaRPr lang="es-CO"/>
        </a:p>
      </dgm:t>
    </dgm:pt>
    <dgm:pt modelId="{E9E5133F-5DDD-4C6D-A95E-8B5DE6DFB895}" type="pres">
      <dgm:prSet presAssocID="{B8A51B8E-27AF-4D4D-A452-26CB679860A2}" presName="childShape" presStyleCnt="0"/>
      <dgm:spPr/>
    </dgm:pt>
    <dgm:pt modelId="{639B793B-95A8-4E45-BAD8-55DC4FCE2084}" type="pres">
      <dgm:prSet presAssocID="{66CE3968-0732-43F9-A22D-07F759E517C4}" presName="Name13" presStyleLbl="parChTrans1D2" presStyleIdx="3" presStyleCnt="6"/>
      <dgm:spPr/>
      <dgm:t>
        <a:bodyPr/>
        <a:lstStyle/>
        <a:p>
          <a:endParaRPr lang="es-CO"/>
        </a:p>
      </dgm:t>
    </dgm:pt>
    <dgm:pt modelId="{9BC13515-6585-45B2-B706-7C9EEA097B89}" type="pres">
      <dgm:prSet presAssocID="{78979C41-8044-487A-BC70-F443C18A26E2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4E0A084-8DC5-4465-984B-37C2FEA26BCE}" type="pres">
      <dgm:prSet presAssocID="{332CB884-4817-4083-88E3-DD2044391A36}" presName="Name13" presStyleLbl="parChTrans1D2" presStyleIdx="4" presStyleCnt="6"/>
      <dgm:spPr/>
      <dgm:t>
        <a:bodyPr/>
        <a:lstStyle/>
        <a:p>
          <a:endParaRPr lang="es-CO"/>
        </a:p>
      </dgm:t>
    </dgm:pt>
    <dgm:pt modelId="{DBF423F1-7A37-4A06-B33F-B813CF8DFB8E}" type="pres">
      <dgm:prSet presAssocID="{DC1ACC3E-AFC1-4CB2-A572-65D43D6080F8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6494C80-333E-492C-8C48-CE40B370B41F}" type="pres">
      <dgm:prSet presAssocID="{EF68CC91-1F39-4E5D-BC98-2A9E1FC85DE7}" presName="Name13" presStyleLbl="parChTrans1D2" presStyleIdx="5" presStyleCnt="6"/>
      <dgm:spPr/>
      <dgm:t>
        <a:bodyPr/>
        <a:lstStyle/>
        <a:p>
          <a:endParaRPr lang="es-CO"/>
        </a:p>
      </dgm:t>
    </dgm:pt>
    <dgm:pt modelId="{A6A92777-FDB3-44C2-A194-1F0CACF341FA}" type="pres">
      <dgm:prSet presAssocID="{CC15AB8C-AF1D-4590-84BF-B28E176D9026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93603154-9BE9-4807-85C0-642CEF5363C1}" srcId="{C28EB99B-BB82-431B-BB66-BDE0A9FFE62B}" destId="{1C4DE7F5-61D3-416B-9FFE-7D0393BB40E8}" srcOrd="1" destOrd="0" parTransId="{BC0B39DD-516E-4F01-87B4-AEAD8C0B4E52}" sibTransId="{D90C0504-214F-48EC-AD6C-DEED9F19561D}"/>
    <dgm:cxn modelId="{9EF8DB47-BFF2-4792-A61C-C34F97A0E37C}" srcId="{B8A51B8E-27AF-4D4D-A452-26CB679860A2}" destId="{CC15AB8C-AF1D-4590-84BF-B28E176D9026}" srcOrd="2" destOrd="0" parTransId="{EF68CC91-1F39-4E5D-BC98-2A9E1FC85DE7}" sibTransId="{6333CE2A-3C1F-4736-8ABB-8D7CB8FC6486}"/>
    <dgm:cxn modelId="{FFE27904-2F4F-47D0-8D5A-70C68149EAFC}" srcId="{B8A51B8E-27AF-4D4D-A452-26CB679860A2}" destId="{DC1ACC3E-AFC1-4CB2-A572-65D43D6080F8}" srcOrd="1" destOrd="0" parTransId="{332CB884-4817-4083-88E3-DD2044391A36}" sibTransId="{DDAFCD03-CAE4-48ED-9426-E154B46C6F4C}"/>
    <dgm:cxn modelId="{494772B7-DE2B-4D20-80B2-48B8C8FB6360}" type="presOf" srcId="{DA5F919F-36F1-48B3-9D1F-64AD1F4CC29E}" destId="{9AD37FCD-985D-4484-B429-7123A815DCB3}" srcOrd="0" destOrd="0" presId="urn:microsoft.com/office/officeart/2005/8/layout/hierarchy3"/>
    <dgm:cxn modelId="{AB84CEE9-1C05-4D8A-B1F8-DCBB3D99C687}" srcId="{B8A51B8E-27AF-4D4D-A452-26CB679860A2}" destId="{78979C41-8044-487A-BC70-F443C18A26E2}" srcOrd="0" destOrd="0" parTransId="{66CE3968-0732-43F9-A22D-07F759E517C4}" sibTransId="{5B026803-16FA-4742-ABD5-57E00A22E883}"/>
    <dgm:cxn modelId="{F52C2117-BF2C-474B-A405-DFB62B2E409A}" srcId="{EB863A67-43C5-49D1-A99B-52D3FF2FF73B}" destId="{B8A51B8E-27AF-4D4D-A452-26CB679860A2}" srcOrd="1" destOrd="0" parTransId="{63C92A98-BAD4-4256-8972-15263429D7CE}" sibTransId="{828838D4-95DD-4172-95AF-B3F2ACF3BB78}"/>
    <dgm:cxn modelId="{866935A5-E616-4D56-A0A2-70BB1EFF54AE}" type="presOf" srcId="{EF68CC91-1F39-4E5D-BC98-2A9E1FC85DE7}" destId="{B6494C80-333E-492C-8C48-CE40B370B41F}" srcOrd="0" destOrd="0" presId="urn:microsoft.com/office/officeart/2005/8/layout/hierarchy3"/>
    <dgm:cxn modelId="{4653FFE6-3934-407A-BBE2-028E6722FB7D}" type="presOf" srcId="{BC0B39DD-516E-4F01-87B4-AEAD8C0B4E52}" destId="{892B5171-5ECC-4D7E-99FD-C20FF22B2AC6}" srcOrd="0" destOrd="0" presId="urn:microsoft.com/office/officeart/2005/8/layout/hierarchy3"/>
    <dgm:cxn modelId="{71D992B0-E7BB-4EA5-800A-28938E8BEF5B}" type="presOf" srcId="{1C4DE7F5-61D3-416B-9FFE-7D0393BB40E8}" destId="{482B308C-750A-4B9E-BB61-EF29560DB0FC}" srcOrd="0" destOrd="0" presId="urn:microsoft.com/office/officeart/2005/8/layout/hierarchy3"/>
    <dgm:cxn modelId="{E99E2F43-6C50-4142-AA34-AD87CFA2E5DA}" srcId="{C28EB99B-BB82-431B-BB66-BDE0A9FFE62B}" destId="{817D235F-5CA9-44FC-A4E1-09213F475418}" srcOrd="0" destOrd="0" parTransId="{1D3E48DB-D207-4C83-9DD8-5B10BA111922}" sibTransId="{17B16F4B-A5D1-4ECE-8ED6-9C4E7FBABDD2}"/>
    <dgm:cxn modelId="{943E2EDD-786C-4526-B3DD-1BABB4E0C6C0}" type="presOf" srcId="{78979C41-8044-487A-BC70-F443C18A26E2}" destId="{9BC13515-6585-45B2-B706-7C9EEA097B89}" srcOrd="0" destOrd="0" presId="urn:microsoft.com/office/officeart/2005/8/layout/hierarchy3"/>
    <dgm:cxn modelId="{34EABFF5-D670-4EDE-BDC5-323F3AC40FA6}" type="presOf" srcId="{C28EB99B-BB82-431B-BB66-BDE0A9FFE62B}" destId="{85E14006-4100-4061-88B4-09D2143C56A7}" srcOrd="0" destOrd="0" presId="urn:microsoft.com/office/officeart/2005/8/layout/hierarchy3"/>
    <dgm:cxn modelId="{B7323347-499A-4BF0-9375-733923286834}" type="presOf" srcId="{CD0C1F39-6E79-42C8-A627-2AF791808B1E}" destId="{810FCF88-1636-4A39-B1AD-8BFBC2F0E6F4}" srcOrd="0" destOrd="0" presId="urn:microsoft.com/office/officeart/2005/8/layout/hierarchy3"/>
    <dgm:cxn modelId="{DC099B27-2E1C-46A1-8AE5-C3371BFC177A}" type="presOf" srcId="{C28EB99B-BB82-431B-BB66-BDE0A9FFE62B}" destId="{081B3A9C-487E-4BB1-B4C3-29DE480C4C9F}" srcOrd="1" destOrd="0" presId="urn:microsoft.com/office/officeart/2005/8/layout/hierarchy3"/>
    <dgm:cxn modelId="{3D2BE31E-B5B3-48E1-A865-0D58DD272B9B}" type="presOf" srcId="{66CE3968-0732-43F9-A22D-07F759E517C4}" destId="{639B793B-95A8-4E45-BAD8-55DC4FCE2084}" srcOrd="0" destOrd="0" presId="urn:microsoft.com/office/officeart/2005/8/layout/hierarchy3"/>
    <dgm:cxn modelId="{08318AAB-D059-4FA8-BDDC-426E781A43DB}" type="presOf" srcId="{332CB884-4817-4083-88E3-DD2044391A36}" destId="{B4E0A084-8DC5-4465-984B-37C2FEA26BCE}" srcOrd="0" destOrd="0" presId="urn:microsoft.com/office/officeart/2005/8/layout/hierarchy3"/>
    <dgm:cxn modelId="{E90C09F1-B66B-4775-963F-2CBC8818F645}" srcId="{C28EB99B-BB82-431B-BB66-BDE0A9FFE62B}" destId="{DA5F919F-36F1-48B3-9D1F-64AD1F4CC29E}" srcOrd="2" destOrd="0" parTransId="{CD0C1F39-6E79-42C8-A627-2AF791808B1E}" sibTransId="{54BA5C35-AC13-4690-BF16-238BA083770F}"/>
    <dgm:cxn modelId="{FA9760D2-7CBA-48C1-A420-4DF648DCB4A6}" type="presOf" srcId="{B8A51B8E-27AF-4D4D-A452-26CB679860A2}" destId="{91611CB6-A1B7-453E-9135-316162FBF488}" srcOrd="0" destOrd="0" presId="urn:microsoft.com/office/officeart/2005/8/layout/hierarchy3"/>
    <dgm:cxn modelId="{789F36ED-5BA3-4A97-9C2B-CD0C719EB12A}" type="presOf" srcId="{DC1ACC3E-AFC1-4CB2-A572-65D43D6080F8}" destId="{DBF423F1-7A37-4A06-B33F-B813CF8DFB8E}" srcOrd="0" destOrd="0" presId="urn:microsoft.com/office/officeart/2005/8/layout/hierarchy3"/>
    <dgm:cxn modelId="{7AF089D7-D211-4B04-BAE0-09480BDE6FBF}" type="presOf" srcId="{EB863A67-43C5-49D1-A99B-52D3FF2FF73B}" destId="{BD8875AB-9876-4389-8DEF-C5A223B22CF4}" srcOrd="0" destOrd="0" presId="urn:microsoft.com/office/officeart/2005/8/layout/hierarchy3"/>
    <dgm:cxn modelId="{687968C5-B86E-4D91-9332-AD73457E8793}" srcId="{EB863A67-43C5-49D1-A99B-52D3FF2FF73B}" destId="{C28EB99B-BB82-431B-BB66-BDE0A9FFE62B}" srcOrd="0" destOrd="0" parTransId="{A92ED020-DCF4-4BB3-BD5D-74E4344FE079}" sibTransId="{2CB15CEF-3B69-4454-A96C-25D70C0EC49B}"/>
    <dgm:cxn modelId="{7AC78B71-9DCC-4351-BF77-DEDFD2926E13}" type="presOf" srcId="{CC15AB8C-AF1D-4590-84BF-B28E176D9026}" destId="{A6A92777-FDB3-44C2-A194-1F0CACF341FA}" srcOrd="0" destOrd="0" presId="urn:microsoft.com/office/officeart/2005/8/layout/hierarchy3"/>
    <dgm:cxn modelId="{78178326-020A-4F02-AA17-AF4994D1A547}" type="presOf" srcId="{1D3E48DB-D207-4C83-9DD8-5B10BA111922}" destId="{C006E75A-4B2A-4C91-A972-0CDDEDB33098}" srcOrd="0" destOrd="0" presId="urn:microsoft.com/office/officeart/2005/8/layout/hierarchy3"/>
    <dgm:cxn modelId="{15A7E1AC-6D1A-4011-9743-FDC06B73C53D}" type="presOf" srcId="{B8A51B8E-27AF-4D4D-A452-26CB679860A2}" destId="{F21150BA-5C11-480C-8A2E-F2E1F593E6A0}" srcOrd="1" destOrd="0" presId="urn:microsoft.com/office/officeart/2005/8/layout/hierarchy3"/>
    <dgm:cxn modelId="{8C37EBD2-15D1-4F20-BCD0-E4863E763730}" type="presOf" srcId="{817D235F-5CA9-44FC-A4E1-09213F475418}" destId="{797F3C43-6656-4563-BA19-AECC88240BC8}" srcOrd="0" destOrd="0" presId="urn:microsoft.com/office/officeart/2005/8/layout/hierarchy3"/>
    <dgm:cxn modelId="{98C5296E-598F-4050-A1DC-252024BAACC5}" type="presParOf" srcId="{BD8875AB-9876-4389-8DEF-C5A223B22CF4}" destId="{13F07165-1C3A-4489-84D5-75C288A201C1}" srcOrd="0" destOrd="0" presId="urn:microsoft.com/office/officeart/2005/8/layout/hierarchy3"/>
    <dgm:cxn modelId="{8D7B371C-9EAE-443A-8887-48FBE597C2A2}" type="presParOf" srcId="{13F07165-1C3A-4489-84D5-75C288A201C1}" destId="{99108631-E37E-4A67-863F-BFEFA8C23A49}" srcOrd="0" destOrd="0" presId="urn:microsoft.com/office/officeart/2005/8/layout/hierarchy3"/>
    <dgm:cxn modelId="{9D514FFD-2B25-445E-A727-9801AC6C10EB}" type="presParOf" srcId="{99108631-E37E-4A67-863F-BFEFA8C23A49}" destId="{85E14006-4100-4061-88B4-09D2143C56A7}" srcOrd="0" destOrd="0" presId="urn:microsoft.com/office/officeart/2005/8/layout/hierarchy3"/>
    <dgm:cxn modelId="{01D010FD-5E37-4278-9F0C-D9BAAAFE71B3}" type="presParOf" srcId="{99108631-E37E-4A67-863F-BFEFA8C23A49}" destId="{081B3A9C-487E-4BB1-B4C3-29DE480C4C9F}" srcOrd="1" destOrd="0" presId="urn:microsoft.com/office/officeart/2005/8/layout/hierarchy3"/>
    <dgm:cxn modelId="{E1403D43-128E-4D2F-9C99-FE13FE730F4D}" type="presParOf" srcId="{13F07165-1C3A-4489-84D5-75C288A201C1}" destId="{D82FE8C5-FD1B-42A4-8D74-A02A3544BCA2}" srcOrd="1" destOrd="0" presId="urn:microsoft.com/office/officeart/2005/8/layout/hierarchy3"/>
    <dgm:cxn modelId="{521040CB-039A-4DD8-88A5-A4E3FCB81320}" type="presParOf" srcId="{D82FE8C5-FD1B-42A4-8D74-A02A3544BCA2}" destId="{C006E75A-4B2A-4C91-A972-0CDDEDB33098}" srcOrd="0" destOrd="0" presId="urn:microsoft.com/office/officeart/2005/8/layout/hierarchy3"/>
    <dgm:cxn modelId="{74C65F61-8EAA-4701-8DFC-7D2ACE475157}" type="presParOf" srcId="{D82FE8C5-FD1B-42A4-8D74-A02A3544BCA2}" destId="{797F3C43-6656-4563-BA19-AECC88240BC8}" srcOrd="1" destOrd="0" presId="urn:microsoft.com/office/officeart/2005/8/layout/hierarchy3"/>
    <dgm:cxn modelId="{69DD619B-ED81-4076-A06F-AB6A21988ED9}" type="presParOf" srcId="{D82FE8C5-FD1B-42A4-8D74-A02A3544BCA2}" destId="{892B5171-5ECC-4D7E-99FD-C20FF22B2AC6}" srcOrd="2" destOrd="0" presId="urn:microsoft.com/office/officeart/2005/8/layout/hierarchy3"/>
    <dgm:cxn modelId="{2313AD6A-1CCB-478D-A47A-B6E633DAD3EB}" type="presParOf" srcId="{D82FE8C5-FD1B-42A4-8D74-A02A3544BCA2}" destId="{482B308C-750A-4B9E-BB61-EF29560DB0FC}" srcOrd="3" destOrd="0" presId="urn:microsoft.com/office/officeart/2005/8/layout/hierarchy3"/>
    <dgm:cxn modelId="{D991C7E9-0137-4B99-BD4E-D5FB42411772}" type="presParOf" srcId="{D82FE8C5-FD1B-42A4-8D74-A02A3544BCA2}" destId="{810FCF88-1636-4A39-B1AD-8BFBC2F0E6F4}" srcOrd="4" destOrd="0" presId="urn:microsoft.com/office/officeart/2005/8/layout/hierarchy3"/>
    <dgm:cxn modelId="{3BFFDB0E-C6C6-4EA5-A17B-EEF7687F1582}" type="presParOf" srcId="{D82FE8C5-FD1B-42A4-8D74-A02A3544BCA2}" destId="{9AD37FCD-985D-4484-B429-7123A815DCB3}" srcOrd="5" destOrd="0" presId="urn:microsoft.com/office/officeart/2005/8/layout/hierarchy3"/>
    <dgm:cxn modelId="{404E420D-E3C1-4B1A-893A-1B043152A3A7}" type="presParOf" srcId="{BD8875AB-9876-4389-8DEF-C5A223B22CF4}" destId="{BAFFCC90-2197-494F-B322-3C9CA640B019}" srcOrd="1" destOrd="0" presId="urn:microsoft.com/office/officeart/2005/8/layout/hierarchy3"/>
    <dgm:cxn modelId="{AD9C0D4E-F1D9-4B41-B3E9-82F6B0BCD415}" type="presParOf" srcId="{BAFFCC90-2197-494F-B322-3C9CA640B019}" destId="{347EBAB0-26AA-4D8A-9F8E-34D9A19502AA}" srcOrd="0" destOrd="0" presId="urn:microsoft.com/office/officeart/2005/8/layout/hierarchy3"/>
    <dgm:cxn modelId="{9D6B30F4-A2C9-4AB3-8E00-742F2F3AE2F7}" type="presParOf" srcId="{347EBAB0-26AA-4D8A-9F8E-34D9A19502AA}" destId="{91611CB6-A1B7-453E-9135-316162FBF488}" srcOrd="0" destOrd="0" presId="urn:microsoft.com/office/officeart/2005/8/layout/hierarchy3"/>
    <dgm:cxn modelId="{781B9F1A-BB9C-4863-AA46-06898C7EB88B}" type="presParOf" srcId="{347EBAB0-26AA-4D8A-9F8E-34D9A19502AA}" destId="{F21150BA-5C11-480C-8A2E-F2E1F593E6A0}" srcOrd="1" destOrd="0" presId="urn:microsoft.com/office/officeart/2005/8/layout/hierarchy3"/>
    <dgm:cxn modelId="{A593EC89-7902-4144-86B1-FC2B902D0193}" type="presParOf" srcId="{BAFFCC90-2197-494F-B322-3C9CA640B019}" destId="{E9E5133F-5DDD-4C6D-A95E-8B5DE6DFB895}" srcOrd="1" destOrd="0" presId="urn:microsoft.com/office/officeart/2005/8/layout/hierarchy3"/>
    <dgm:cxn modelId="{C1CD29D5-DF4E-488F-B278-0A6FAFB58FE1}" type="presParOf" srcId="{E9E5133F-5DDD-4C6D-A95E-8B5DE6DFB895}" destId="{639B793B-95A8-4E45-BAD8-55DC4FCE2084}" srcOrd="0" destOrd="0" presId="urn:microsoft.com/office/officeart/2005/8/layout/hierarchy3"/>
    <dgm:cxn modelId="{4F058765-82F1-4ABA-A67C-F5177DD31413}" type="presParOf" srcId="{E9E5133F-5DDD-4C6D-A95E-8B5DE6DFB895}" destId="{9BC13515-6585-45B2-B706-7C9EEA097B89}" srcOrd="1" destOrd="0" presId="urn:microsoft.com/office/officeart/2005/8/layout/hierarchy3"/>
    <dgm:cxn modelId="{9C7E0365-57DB-48D6-8992-12F83BDFFDD3}" type="presParOf" srcId="{E9E5133F-5DDD-4C6D-A95E-8B5DE6DFB895}" destId="{B4E0A084-8DC5-4465-984B-37C2FEA26BCE}" srcOrd="2" destOrd="0" presId="urn:microsoft.com/office/officeart/2005/8/layout/hierarchy3"/>
    <dgm:cxn modelId="{AF0DAE66-0CF2-4547-AA94-B5CF70226C8D}" type="presParOf" srcId="{E9E5133F-5DDD-4C6D-A95E-8B5DE6DFB895}" destId="{DBF423F1-7A37-4A06-B33F-B813CF8DFB8E}" srcOrd="3" destOrd="0" presId="urn:microsoft.com/office/officeart/2005/8/layout/hierarchy3"/>
    <dgm:cxn modelId="{42058474-008C-4EF6-8A18-A22159F8A9A7}" type="presParOf" srcId="{E9E5133F-5DDD-4C6D-A95E-8B5DE6DFB895}" destId="{B6494C80-333E-492C-8C48-CE40B370B41F}" srcOrd="4" destOrd="0" presId="urn:microsoft.com/office/officeart/2005/8/layout/hierarchy3"/>
    <dgm:cxn modelId="{B32EDBAD-D8F9-4FEB-AB79-F07A5B6CF752}" type="presParOf" srcId="{E9E5133F-5DDD-4C6D-A95E-8B5DE6DFB895}" destId="{A6A92777-FDB3-44C2-A194-1F0CACF341FA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34ABED3C-BAB9-4981-B76E-FC694D06A884}" type="doc">
      <dgm:prSet loTypeId="urn:microsoft.com/office/officeart/2011/layout/HexagonRadial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7FA3F1C6-7C57-41D1-B157-58ECA8FBDA67}">
      <dgm:prSet phldrT="[Texto]"/>
      <dgm:spPr/>
      <dgm:t>
        <a:bodyPr/>
        <a:lstStyle/>
        <a:p>
          <a:r>
            <a:rPr lang="es-CO" dirty="0" smtClean="0"/>
            <a:t>Investigación y Gestión del Conocimiento</a:t>
          </a:r>
          <a:endParaRPr lang="es-CO" dirty="0"/>
        </a:p>
      </dgm:t>
    </dgm:pt>
    <dgm:pt modelId="{368DD05B-7163-4954-957A-14B5F927120A}" type="parTrans" cxnId="{295957A6-1D31-460C-ADFB-D79435F96D5C}">
      <dgm:prSet/>
      <dgm:spPr/>
      <dgm:t>
        <a:bodyPr/>
        <a:lstStyle/>
        <a:p>
          <a:endParaRPr lang="es-CO"/>
        </a:p>
      </dgm:t>
    </dgm:pt>
    <dgm:pt modelId="{C2F38713-685C-46DE-9A2E-F56034BDE67F}" type="sibTrans" cxnId="{295957A6-1D31-460C-ADFB-D79435F96D5C}">
      <dgm:prSet/>
      <dgm:spPr/>
      <dgm:t>
        <a:bodyPr/>
        <a:lstStyle/>
        <a:p>
          <a:endParaRPr lang="es-CO"/>
        </a:p>
      </dgm:t>
    </dgm:pt>
    <dgm:pt modelId="{3E4F5F27-C64E-42A6-AA14-43A797DA1089}">
      <dgm:prSet phldrT="[Texto]"/>
      <dgm:spPr/>
      <dgm:t>
        <a:bodyPr/>
        <a:lstStyle/>
        <a:p>
          <a:r>
            <a:rPr lang="es-CO" dirty="0" smtClean="0"/>
            <a:t>Catedra Región</a:t>
          </a:r>
          <a:endParaRPr lang="es-CO" dirty="0"/>
        </a:p>
      </dgm:t>
    </dgm:pt>
    <dgm:pt modelId="{63CBF9F9-7B07-4F72-B9F0-9F52F25C2B9D}" type="parTrans" cxnId="{361C8FC2-6C94-4080-83D9-22B70B698D73}">
      <dgm:prSet/>
      <dgm:spPr/>
      <dgm:t>
        <a:bodyPr/>
        <a:lstStyle/>
        <a:p>
          <a:endParaRPr lang="es-CO"/>
        </a:p>
      </dgm:t>
    </dgm:pt>
    <dgm:pt modelId="{5553278C-DA67-4C30-9846-7727588C75C5}" type="sibTrans" cxnId="{361C8FC2-6C94-4080-83D9-22B70B698D73}">
      <dgm:prSet/>
      <dgm:spPr/>
      <dgm:t>
        <a:bodyPr/>
        <a:lstStyle/>
        <a:p>
          <a:endParaRPr lang="es-CO"/>
        </a:p>
      </dgm:t>
    </dgm:pt>
    <dgm:pt modelId="{D4373DD1-BEB4-442B-BD1E-6045DA61988F}">
      <dgm:prSet phldrT="[Texto]"/>
      <dgm:spPr/>
      <dgm:t>
        <a:bodyPr/>
        <a:lstStyle/>
        <a:p>
          <a:r>
            <a:rPr lang="es-CO" dirty="0" smtClean="0"/>
            <a:t>Fundamentos Generales de Investigación</a:t>
          </a:r>
          <a:endParaRPr lang="es-CO" dirty="0"/>
        </a:p>
      </dgm:t>
    </dgm:pt>
    <dgm:pt modelId="{8F064380-B6E8-4328-8A26-5D20CFA0A06F}" type="parTrans" cxnId="{FA207414-5AA8-4343-B077-1C87AEC54E5F}">
      <dgm:prSet/>
      <dgm:spPr/>
      <dgm:t>
        <a:bodyPr/>
        <a:lstStyle/>
        <a:p>
          <a:endParaRPr lang="es-CO"/>
        </a:p>
      </dgm:t>
    </dgm:pt>
    <dgm:pt modelId="{4F3FDA98-BA30-461E-9E77-B9A0F925BFE2}" type="sibTrans" cxnId="{FA207414-5AA8-4343-B077-1C87AEC54E5F}">
      <dgm:prSet/>
      <dgm:spPr/>
      <dgm:t>
        <a:bodyPr/>
        <a:lstStyle/>
        <a:p>
          <a:endParaRPr lang="es-CO"/>
        </a:p>
      </dgm:t>
    </dgm:pt>
    <dgm:pt modelId="{5B7CFB2B-9CDC-4692-A4DA-BCDB1543257A}">
      <dgm:prSet phldrT="[Texto]"/>
      <dgm:spPr/>
      <dgm:t>
        <a:bodyPr/>
        <a:lstStyle/>
        <a:p>
          <a:r>
            <a:rPr lang="es-CO" dirty="0" smtClean="0"/>
            <a:t>Estadística y Probabilidad</a:t>
          </a:r>
          <a:endParaRPr lang="es-CO" dirty="0"/>
        </a:p>
      </dgm:t>
    </dgm:pt>
    <dgm:pt modelId="{093C8EB7-734A-4844-AA7C-35045FF7B6A7}" type="parTrans" cxnId="{87AA6A56-EFFB-4AB6-9E01-F163BB542D75}">
      <dgm:prSet/>
      <dgm:spPr/>
      <dgm:t>
        <a:bodyPr/>
        <a:lstStyle/>
        <a:p>
          <a:endParaRPr lang="es-CO"/>
        </a:p>
      </dgm:t>
    </dgm:pt>
    <dgm:pt modelId="{B8F0BDF0-1D9E-4AAB-BA95-483D9BA5BBEE}" type="sibTrans" cxnId="{87AA6A56-EFFB-4AB6-9E01-F163BB542D75}">
      <dgm:prSet/>
      <dgm:spPr/>
      <dgm:t>
        <a:bodyPr/>
        <a:lstStyle/>
        <a:p>
          <a:endParaRPr lang="es-CO"/>
        </a:p>
      </dgm:t>
    </dgm:pt>
    <dgm:pt modelId="{3F30DA16-EF53-4A5D-9BE8-9DB5DDD19E1F}">
      <dgm:prSet phldrT="[Texto]"/>
      <dgm:spPr/>
      <dgm:t>
        <a:bodyPr/>
        <a:lstStyle/>
        <a:p>
          <a:r>
            <a:rPr lang="es-CO" dirty="0" smtClean="0"/>
            <a:t>Pensamiento Contable</a:t>
          </a:r>
          <a:endParaRPr lang="es-CO" dirty="0"/>
        </a:p>
      </dgm:t>
    </dgm:pt>
    <dgm:pt modelId="{DE39B32F-0B47-47BE-A9C2-CAB8A762306C}" type="parTrans" cxnId="{ACF93C2A-39B3-4B4E-BBC8-31E8578F8F39}">
      <dgm:prSet/>
      <dgm:spPr/>
      <dgm:t>
        <a:bodyPr/>
        <a:lstStyle/>
        <a:p>
          <a:endParaRPr lang="es-CO"/>
        </a:p>
      </dgm:t>
    </dgm:pt>
    <dgm:pt modelId="{F9266B96-3BE0-494B-A9FD-E0F97B558635}" type="sibTrans" cxnId="{ACF93C2A-39B3-4B4E-BBC8-31E8578F8F39}">
      <dgm:prSet/>
      <dgm:spPr/>
      <dgm:t>
        <a:bodyPr/>
        <a:lstStyle/>
        <a:p>
          <a:endParaRPr lang="es-CO"/>
        </a:p>
      </dgm:t>
    </dgm:pt>
    <dgm:pt modelId="{32C72477-2B51-4FBF-B84E-CE67CB06CC76}">
      <dgm:prSet phldrT="[Texto]"/>
      <dgm:spPr/>
      <dgm:t>
        <a:bodyPr/>
        <a:lstStyle/>
        <a:p>
          <a:r>
            <a:rPr lang="es-CO" dirty="0" smtClean="0"/>
            <a:t>Contabilidad y auditoria Ambiental</a:t>
          </a:r>
          <a:endParaRPr lang="es-CO" dirty="0"/>
        </a:p>
      </dgm:t>
    </dgm:pt>
    <dgm:pt modelId="{1DDB3F4F-C2D5-4A18-8EB9-4FCDEBF74BF9}" type="parTrans" cxnId="{D2DABD88-75A5-4519-BE1E-CC2E53B7A329}">
      <dgm:prSet/>
      <dgm:spPr/>
      <dgm:t>
        <a:bodyPr/>
        <a:lstStyle/>
        <a:p>
          <a:endParaRPr lang="es-CO"/>
        </a:p>
      </dgm:t>
    </dgm:pt>
    <dgm:pt modelId="{49EA63A4-F4BB-4FC2-B2FD-E0A778DD09D5}" type="sibTrans" cxnId="{D2DABD88-75A5-4519-BE1E-CC2E53B7A329}">
      <dgm:prSet/>
      <dgm:spPr/>
      <dgm:t>
        <a:bodyPr/>
        <a:lstStyle/>
        <a:p>
          <a:endParaRPr lang="es-CO"/>
        </a:p>
      </dgm:t>
    </dgm:pt>
    <dgm:pt modelId="{DF1678B8-8902-4A74-9ADB-BFAB7D067213}">
      <dgm:prSet phldrT="[Texto]"/>
      <dgm:spPr/>
      <dgm:t>
        <a:bodyPr/>
        <a:lstStyle/>
        <a:p>
          <a:r>
            <a:rPr lang="es-CO" dirty="0" smtClean="0"/>
            <a:t>Investigación Contable</a:t>
          </a:r>
          <a:endParaRPr lang="es-CO" dirty="0"/>
        </a:p>
      </dgm:t>
    </dgm:pt>
    <dgm:pt modelId="{D615B769-7673-4798-BADD-76C7AF803406}" type="parTrans" cxnId="{8C2CBE67-52A4-42CB-977E-CD1D50927233}">
      <dgm:prSet/>
      <dgm:spPr/>
      <dgm:t>
        <a:bodyPr/>
        <a:lstStyle/>
        <a:p>
          <a:endParaRPr lang="es-CO"/>
        </a:p>
      </dgm:t>
    </dgm:pt>
    <dgm:pt modelId="{A3718562-EAC4-424D-8E5C-B16038AF0D58}" type="sibTrans" cxnId="{8C2CBE67-52A4-42CB-977E-CD1D50927233}">
      <dgm:prSet/>
      <dgm:spPr/>
      <dgm:t>
        <a:bodyPr/>
        <a:lstStyle/>
        <a:p>
          <a:endParaRPr lang="es-CO"/>
        </a:p>
      </dgm:t>
    </dgm:pt>
    <dgm:pt modelId="{C5B26046-480B-4187-A10B-70FD999D54F7}" type="pres">
      <dgm:prSet presAssocID="{34ABED3C-BAB9-4981-B76E-FC694D06A88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FE24223C-6BCD-4E9E-A63E-469474084DA4}" type="pres">
      <dgm:prSet presAssocID="{7FA3F1C6-7C57-41D1-B157-58ECA8FBDA67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s-CO"/>
        </a:p>
      </dgm:t>
    </dgm:pt>
    <dgm:pt modelId="{61A75DFF-7BBA-4CBA-A907-30E8109B6A39}" type="pres">
      <dgm:prSet presAssocID="{3E4F5F27-C64E-42A6-AA14-43A797DA1089}" presName="Accent1" presStyleCnt="0"/>
      <dgm:spPr/>
    </dgm:pt>
    <dgm:pt modelId="{A2122AB5-FED0-4CFF-B726-E5D60BB964DA}" type="pres">
      <dgm:prSet presAssocID="{3E4F5F27-C64E-42A6-AA14-43A797DA1089}" presName="Accent" presStyleLbl="bgShp" presStyleIdx="0" presStyleCnt="6"/>
      <dgm:spPr/>
    </dgm:pt>
    <dgm:pt modelId="{51ADB145-0BB5-4A55-88BE-06C64C1E0163}" type="pres">
      <dgm:prSet presAssocID="{3E4F5F27-C64E-42A6-AA14-43A797DA1089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A2E110B-7487-402C-AE11-0341D4E9D591}" type="pres">
      <dgm:prSet presAssocID="{D4373DD1-BEB4-442B-BD1E-6045DA61988F}" presName="Accent2" presStyleCnt="0"/>
      <dgm:spPr/>
    </dgm:pt>
    <dgm:pt modelId="{CD8480EF-5424-45D9-A74D-41E9F0BE1C3A}" type="pres">
      <dgm:prSet presAssocID="{D4373DD1-BEB4-442B-BD1E-6045DA61988F}" presName="Accent" presStyleLbl="bgShp" presStyleIdx="1" presStyleCnt="6"/>
      <dgm:spPr/>
    </dgm:pt>
    <dgm:pt modelId="{7B45445D-3D49-4874-8BB6-350A66D0DA4C}" type="pres">
      <dgm:prSet presAssocID="{D4373DD1-BEB4-442B-BD1E-6045DA61988F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E767819-C559-4B01-B175-09E804D4599A}" type="pres">
      <dgm:prSet presAssocID="{5B7CFB2B-9CDC-4692-A4DA-BCDB1543257A}" presName="Accent3" presStyleCnt="0"/>
      <dgm:spPr/>
    </dgm:pt>
    <dgm:pt modelId="{3AFCDB6D-3E8C-43A9-B71A-5AA44EDCF600}" type="pres">
      <dgm:prSet presAssocID="{5B7CFB2B-9CDC-4692-A4DA-BCDB1543257A}" presName="Accent" presStyleLbl="bgShp" presStyleIdx="2" presStyleCnt="6"/>
      <dgm:spPr/>
    </dgm:pt>
    <dgm:pt modelId="{05097AAD-2570-4BBB-B1B2-A3B26391893E}" type="pres">
      <dgm:prSet presAssocID="{5B7CFB2B-9CDC-4692-A4DA-BCDB1543257A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9D64AF3-2E28-4740-9AA8-C695CB7BB845}" type="pres">
      <dgm:prSet presAssocID="{3F30DA16-EF53-4A5D-9BE8-9DB5DDD19E1F}" presName="Accent4" presStyleCnt="0"/>
      <dgm:spPr/>
    </dgm:pt>
    <dgm:pt modelId="{0ADC7050-A170-4B31-A0BC-EA303652D262}" type="pres">
      <dgm:prSet presAssocID="{3F30DA16-EF53-4A5D-9BE8-9DB5DDD19E1F}" presName="Accent" presStyleLbl="bgShp" presStyleIdx="3" presStyleCnt="6"/>
      <dgm:spPr/>
    </dgm:pt>
    <dgm:pt modelId="{286256AF-8135-43D0-B874-20619307323D}" type="pres">
      <dgm:prSet presAssocID="{3F30DA16-EF53-4A5D-9BE8-9DB5DDD19E1F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F6511CF-D57C-47BA-93DA-0C18DAA6A018}" type="pres">
      <dgm:prSet presAssocID="{32C72477-2B51-4FBF-B84E-CE67CB06CC76}" presName="Accent5" presStyleCnt="0"/>
      <dgm:spPr/>
    </dgm:pt>
    <dgm:pt modelId="{8821A14E-8CF3-4899-91A8-A45589AF5EC1}" type="pres">
      <dgm:prSet presAssocID="{32C72477-2B51-4FBF-B84E-CE67CB06CC76}" presName="Accent" presStyleLbl="bgShp" presStyleIdx="4" presStyleCnt="6"/>
      <dgm:spPr/>
    </dgm:pt>
    <dgm:pt modelId="{C2CA31E8-E601-4975-B2DB-0439F55FBDF7}" type="pres">
      <dgm:prSet presAssocID="{32C72477-2B51-4FBF-B84E-CE67CB06CC76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D41388A-5EA1-476A-B72C-AFC2FADD1DDE}" type="pres">
      <dgm:prSet presAssocID="{DF1678B8-8902-4A74-9ADB-BFAB7D067213}" presName="Accent6" presStyleCnt="0"/>
      <dgm:spPr/>
    </dgm:pt>
    <dgm:pt modelId="{1F9D426C-A183-4FAC-8456-954D36DE64EF}" type="pres">
      <dgm:prSet presAssocID="{DF1678B8-8902-4A74-9ADB-BFAB7D067213}" presName="Accent" presStyleLbl="bgShp" presStyleIdx="5" presStyleCnt="6"/>
      <dgm:spPr/>
    </dgm:pt>
    <dgm:pt modelId="{7D0B62AE-42BA-486C-AEB1-2769CAB878E1}" type="pres">
      <dgm:prSet presAssocID="{DF1678B8-8902-4A74-9ADB-BFAB7D067213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5DC39F9A-4AA8-4487-8334-8A12DFDD1FC0}" type="presOf" srcId="{DF1678B8-8902-4A74-9ADB-BFAB7D067213}" destId="{7D0B62AE-42BA-486C-AEB1-2769CAB878E1}" srcOrd="0" destOrd="0" presId="urn:microsoft.com/office/officeart/2011/layout/HexagonRadial"/>
    <dgm:cxn modelId="{C8F564B0-35A3-4185-AB11-7949F29E2D2E}" type="presOf" srcId="{5B7CFB2B-9CDC-4692-A4DA-BCDB1543257A}" destId="{05097AAD-2570-4BBB-B1B2-A3B26391893E}" srcOrd="0" destOrd="0" presId="urn:microsoft.com/office/officeart/2011/layout/HexagonRadial"/>
    <dgm:cxn modelId="{ACF93C2A-39B3-4B4E-BBC8-31E8578F8F39}" srcId="{7FA3F1C6-7C57-41D1-B157-58ECA8FBDA67}" destId="{3F30DA16-EF53-4A5D-9BE8-9DB5DDD19E1F}" srcOrd="3" destOrd="0" parTransId="{DE39B32F-0B47-47BE-A9C2-CAB8A762306C}" sibTransId="{F9266B96-3BE0-494B-A9FD-E0F97B558635}"/>
    <dgm:cxn modelId="{361C8FC2-6C94-4080-83D9-22B70B698D73}" srcId="{7FA3F1C6-7C57-41D1-B157-58ECA8FBDA67}" destId="{3E4F5F27-C64E-42A6-AA14-43A797DA1089}" srcOrd="0" destOrd="0" parTransId="{63CBF9F9-7B07-4F72-B9F0-9F52F25C2B9D}" sibTransId="{5553278C-DA67-4C30-9846-7727588C75C5}"/>
    <dgm:cxn modelId="{113315FB-74B3-4E29-860A-E4EB948C5C42}" type="presOf" srcId="{3F30DA16-EF53-4A5D-9BE8-9DB5DDD19E1F}" destId="{286256AF-8135-43D0-B874-20619307323D}" srcOrd="0" destOrd="0" presId="urn:microsoft.com/office/officeart/2011/layout/HexagonRadial"/>
    <dgm:cxn modelId="{295957A6-1D31-460C-ADFB-D79435F96D5C}" srcId="{34ABED3C-BAB9-4981-B76E-FC694D06A884}" destId="{7FA3F1C6-7C57-41D1-B157-58ECA8FBDA67}" srcOrd="0" destOrd="0" parTransId="{368DD05B-7163-4954-957A-14B5F927120A}" sibTransId="{C2F38713-685C-46DE-9A2E-F56034BDE67F}"/>
    <dgm:cxn modelId="{4CD49728-AA24-4CD6-84FD-90C68C4DF474}" type="presOf" srcId="{7FA3F1C6-7C57-41D1-B157-58ECA8FBDA67}" destId="{FE24223C-6BCD-4E9E-A63E-469474084DA4}" srcOrd="0" destOrd="0" presId="urn:microsoft.com/office/officeart/2011/layout/HexagonRadial"/>
    <dgm:cxn modelId="{FA207414-5AA8-4343-B077-1C87AEC54E5F}" srcId="{7FA3F1C6-7C57-41D1-B157-58ECA8FBDA67}" destId="{D4373DD1-BEB4-442B-BD1E-6045DA61988F}" srcOrd="1" destOrd="0" parTransId="{8F064380-B6E8-4328-8A26-5D20CFA0A06F}" sibTransId="{4F3FDA98-BA30-461E-9E77-B9A0F925BFE2}"/>
    <dgm:cxn modelId="{D2DABD88-75A5-4519-BE1E-CC2E53B7A329}" srcId="{7FA3F1C6-7C57-41D1-B157-58ECA8FBDA67}" destId="{32C72477-2B51-4FBF-B84E-CE67CB06CC76}" srcOrd="4" destOrd="0" parTransId="{1DDB3F4F-C2D5-4A18-8EB9-4FCDEBF74BF9}" sibTransId="{49EA63A4-F4BB-4FC2-B2FD-E0A778DD09D5}"/>
    <dgm:cxn modelId="{ED557407-7119-4E2D-863B-BBF3B26AC72C}" type="presOf" srcId="{3E4F5F27-C64E-42A6-AA14-43A797DA1089}" destId="{51ADB145-0BB5-4A55-88BE-06C64C1E0163}" srcOrd="0" destOrd="0" presId="urn:microsoft.com/office/officeart/2011/layout/HexagonRadial"/>
    <dgm:cxn modelId="{8C2CBE67-52A4-42CB-977E-CD1D50927233}" srcId="{7FA3F1C6-7C57-41D1-B157-58ECA8FBDA67}" destId="{DF1678B8-8902-4A74-9ADB-BFAB7D067213}" srcOrd="5" destOrd="0" parTransId="{D615B769-7673-4798-BADD-76C7AF803406}" sibTransId="{A3718562-EAC4-424D-8E5C-B16038AF0D58}"/>
    <dgm:cxn modelId="{7D8BE723-F987-4EF9-934F-D09D44423188}" type="presOf" srcId="{34ABED3C-BAB9-4981-B76E-FC694D06A884}" destId="{C5B26046-480B-4187-A10B-70FD999D54F7}" srcOrd="0" destOrd="0" presId="urn:microsoft.com/office/officeart/2011/layout/HexagonRadial"/>
    <dgm:cxn modelId="{87AA6A56-EFFB-4AB6-9E01-F163BB542D75}" srcId="{7FA3F1C6-7C57-41D1-B157-58ECA8FBDA67}" destId="{5B7CFB2B-9CDC-4692-A4DA-BCDB1543257A}" srcOrd="2" destOrd="0" parTransId="{093C8EB7-734A-4844-AA7C-35045FF7B6A7}" sibTransId="{B8F0BDF0-1D9E-4AAB-BA95-483D9BA5BBEE}"/>
    <dgm:cxn modelId="{A33C717E-0191-4D33-B24C-4649CE08E098}" type="presOf" srcId="{D4373DD1-BEB4-442B-BD1E-6045DA61988F}" destId="{7B45445D-3D49-4874-8BB6-350A66D0DA4C}" srcOrd="0" destOrd="0" presId="urn:microsoft.com/office/officeart/2011/layout/HexagonRadial"/>
    <dgm:cxn modelId="{79702750-304C-4C97-A2FE-03A74B9781DD}" type="presOf" srcId="{32C72477-2B51-4FBF-B84E-CE67CB06CC76}" destId="{C2CA31E8-E601-4975-B2DB-0439F55FBDF7}" srcOrd="0" destOrd="0" presId="urn:microsoft.com/office/officeart/2011/layout/HexagonRadial"/>
    <dgm:cxn modelId="{294A8CF4-9A48-4A1F-A1A0-965EE5CBD8B4}" type="presParOf" srcId="{C5B26046-480B-4187-A10B-70FD999D54F7}" destId="{FE24223C-6BCD-4E9E-A63E-469474084DA4}" srcOrd="0" destOrd="0" presId="urn:microsoft.com/office/officeart/2011/layout/HexagonRadial"/>
    <dgm:cxn modelId="{98BFF8A0-957D-4C29-9C4C-9A766DD8F05D}" type="presParOf" srcId="{C5B26046-480B-4187-A10B-70FD999D54F7}" destId="{61A75DFF-7BBA-4CBA-A907-30E8109B6A39}" srcOrd="1" destOrd="0" presId="urn:microsoft.com/office/officeart/2011/layout/HexagonRadial"/>
    <dgm:cxn modelId="{793A3B49-65B0-45EA-876F-862A53CF6606}" type="presParOf" srcId="{61A75DFF-7BBA-4CBA-A907-30E8109B6A39}" destId="{A2122AB5-FED0-4CFF-B726-E5D60BB964DA}" srcOrd="0" destOrd="0" presId="urn:microsoft.com/office/officeart/2011/layout/HexagonRadial"/>
    <dgm:cxn modelId="{46789609-DB16-4522-823D-6DF180A1ABE0}" type="presParOf" srcId="{C5B26046-480B-4187-A10B-70FD999D54F7}" destId="{51ADB145-0BB5-4A55-88BE-06C64C1E0163}" srcOrd="2" destOrd="0" presId="urn:microsoft.com/office/officeart/2011/layout/HexagonRadial"/>
    <dgm:cxn modelId="{643375B6-844E-4902-8976-58B19FF4C5B1}" type="presParOf" srcId="{C5B26046-480B-4187-A10B-70FD999D54F7}" destId="{4A2E110B-7487-402C-AE11-0341D4E9D591}" srcOrd="3" destOrd="0" presId="urn:microsoft.com/office/officeart/2011/layout/HexagonRadial"/>
    <dgm:cxn modelId="{784EC826-DF5B-45D5-A973-7E5A27DA790D}" type="presParOf" srcId="{4A2E110B-7487-402C-AE11-0341D4E9D591}" destId="{CD8480EF-5424-45D9-A74D-41E9F0BE1C3A}" srcOrd="0" destOrd="0" presId="urn:microsoft.com/office/officeart/2011/layout/HexagonRadial"/>
    <dgm:cxn modelId="{ACCA2BFD-5A1C-4211-84B7-C0AC0939A6F6}" type="presParOf" srcId="{C5B26046-480B-4187-A10B-70FD999D54F7}" destId="{7B45445D-3D49-4874-8BB6-350A66D0DA4C}" srcOrd="4" destOrd="0" presId="urn:microsoft.com/office/officeart/2011/layout/HexagonRadial"/>
    <dgm:cxn modelId="{1295A683-E5DD-4B28-B43F-2E70DD0F4114}" type="presParOf" srcId="{C5B26046-480B-4187-A10B-70FD999D54F7}" destId="{BE767819-C559-4B01-B175-09E804D4599A}" srcOrd="5" destOrd="0" presId="urn:microsoft.com/office/officeart/2011/layout/HexagonRadial"/>
    <dgm:cxn modelId="{5BD43E44-D844-4B4D-9827-355C912B78B6}" type="presParOf" srcId="{BE767819-C559-4B01-B175-09E804D4599A}" destId="{3AFCDB6D-3E8C-43A9-B71A-5AA44EDCF600}" srcOrd="0" destOrd="0" presId="urn:microsoft.com/office/officeart/2011/layout/HexagonRadial"/>
    <dgm:cxn modelId="{93F49A09-FC28-4F0E-8301-D076B3E59EB6}" type="presParOf" srcId="{C5B26046-480B-4187-A10B-70FD999D54F7}" destId="{05097AAD-2570-4BBB-B1B2-A3B26391893E}" srcOrd="6" destOrd="0" presId="urn:microsoft.com/office/officeart/2011/layout/HexagonRadial"/>
    <dgm:cxn modelId="{418EA027-1F28-4212-B952-5FFB3D404B56}" type="presParOf" srcId="{C5B26046-480B-4187-A10B-70FD999D54F7}" destId="{A9D64AF3-2E28-4740-9AA8-C695CB7BB845}" srcOrd="7" destOrd="0" presId="urn:microsoft.com/office/officeart/2011/layout/HexagonRadial"/>
    <dgm:cxn modelId="{34F215D6-BD02-4454-90C7-B2B8523DBB55}" type="presParOf" srcId="{A9D64AF3-2E28-4740-9AA8-C695CB7BB845}" destId="{0ADC7050-A170-4B31-A0BC-EA303652D262}" srcOrd="0" destOrd="0" presId="urn:microsoft.com/office/officeart/2011/layout/HexagonRadial"/>
    <dgm:cxn modelId="{A75CC933-3C3C-4B2F-8356-BFE5AE96AECE}" type="presParOf" srcId="{C5B26046-480B-4187-A10B-70FD999D54F7}" destId="{286256AF-8135-43D0-B874-20619307323D}" srcOrd="8" destOrd="0" presId="urn:microsoft.com/office/officeart/2011/layout/HexagonRadial"/>
    <dgm:cxn modelId="{7AF0B27B-01D3-447F-8319-D9C4282E866B}" type="presParOf" srcId="{C5B26046-480B-4187-A10B-70FD999D54F7}" destId="{5F6511CF-D57C-47BA-93DA-0C18DAA6A018}" srcOrd="9" destOrd="0" presId="urn:microsoft.com/office/officeart/2011/layout/HexagonRadial"/>
    <dgm:cxn modelId="{D2846289-9217-499A-9598-7643857F5E09}" type="presParOf" srcId="{5F6511CF-D57C-47BA-93DA-0C18DAA6A018}" destId="{8821A14E-8CF3-4899-91A8-A45589AF5EC1}" srcOrd="0" destOrd="0" presId="urn:microsoft.com/office/officeart/2011/layout/HexagonRadial"/>
    <dgm:cxn modelId="{5E25EF3F-5468-4F6D-90FB-2D092DF8A8FD}" type="presParOf" srcId="{C5B26046-480B-4187-A10B-70FD999D54F7}" destId="{C2CA31E8-E601-4975-B2DB-0439F55FBDF7}" srcOrd="10" destOrd="0" presId="urn:microsoft.com/office/officeart/2011/layout/HexagonRadial"/>
    <dgm:cxn modelId="{A49268A7-43DD-4326-BBC7-A02605A3C571}" type="presParOf" srcId="{C5B26046-480B-4187-A10B-70FD999D54F7}" destId="{BD41388A-5EA1-476A-B72C-AFC2FADD1DDE}" srcOrd="11" destOrd="0" presId="urn:microsoft.com/office/officeart/2011/layout/HexagonRadial"/>
    <dgm:cxn modelId="{EB148F1D-BF1D-47DD-A20D-361CDC9837DB}" type="presParOf" srcId="{BD41388A-5EA1-476A-B72C-AFC2FADD1DDE}" destId="{1F9D426C-A183-4FAC-8456-954D36DE64EF}" srcOrd="0" destOrd="0" presId="urn:microsoft.com/office/officeart/2011/layout/HexagonRadial"/>
    <dgm:cxn modelId="{518A86D1-20BE-4FA2-BC81-BE6EC72A65A5}" type="presParOf" srcId="{C5B26046-480B-4187-A10B-70FD999D54F7}" destId="{7D0B62AE-42BA-486C-AEB1-2769CAB878E1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1BF879AD-D101-4BD5-A8C2-C7E43F5EF175}" type="doc">
      <dgm:prSet loTypeId="urn:microsoft.com/office/officeart/2005/8/layout/funnel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144F9B38-C4FC-44F3-85EB-5A724626C724}">
      <dgm:prSet phldrT="[Texto]"/>
      <dgm:spPr/>
      <dgm:t>
        <a:bodyPr/>
        <a:lstStyle/>
        <a:p>
          <a:r>
            <a:rPr lang="es-CO" dirty="0" smtClean="0"/>
            <a:t>Comité </a:t>
          </a:r>
          <a:r>
            <a:rPr lang="es-CO" dirty="0" err="1" smtClean="0"/>
            <a:t>Inv</a:t>
          </a:r>
          <a:r>
            <a:rPr lang="es-CO" dirty="0" smtClean="0"/>
            <a:t> Escuela</a:t>
          </a:r>
          <a:endParaRPr lang="es-CO" dirty="0"/>
        </a:p>
      </dgm:t>
    </dgm:pt>
    <dgm:pt modelId="{F89E80F4-9C39-4EC0-92B3-4B7763AD6E5A}" type="parTrans" cxnId="{4648F599-CB84-4AE2-AB1B-7A2B9A6A4643}">
      <dgm:prSet/>
      <dgm:spPr/>
      <dgm:t>
        <a:bodyPr/>
        <a:lstStyle/>
        <a:p>
          <a:endParaRPr lang="es-CO"/>
        </a:p>
      </dgm:t>
    </dgm:pt>
    <dgm:pt modelId="{A8114CCA-2C72-4BB7-B91A-EAD11BA78D44}" type="sibTrans" cxnId="{4648F599-CB84-4AE2-AB1B-7A2B9A6A4643}">
      <dgm:prSet/>
      <dgm:spPr/>
      <dgm:t>
        <a:bodyPr/>
        <a:lstStyle/>
        <a:p>
          <a:endParaRPr lang="es-CO"/>
        </a:p>
      </dgm:t>
    </dgm:pt>
    <dgm:pt modelId="{39E5EC4F-C206-4637-96CD-B16575ABAA13}">
      <dgm:prSet phldrT="[Texto]"/>
      <dgm:spPr/>
      <dgm:t>
        <a:bodyPr/>
        <a:lstStyle/>
        <a:p>
          <a:r>
            <a:rPr lang="es-CO" dirty="0" smtClean="0"/>
            <a:t>Grupos</a:t>
          </a:r>
          <a:endParaRPr lang="es-CO" dirty="0"/>
        </a:p>
      </dgm:t>
    </dgm:pt>
    <dgm:pt modelId="{144401ED-8A9F-4C07-95C7-34C4133919B7}" type="parTrans" cxnId="{F858E7E0-A5A5-4044-B901-D482F152B480}">
      <dgm:prSet/>
      <dgm:spPr/>
      <dgm:t>
        <a:bodyPr/>
        <a:lstStyle/>
        <a:p>
          <a:endParaRPr lang="es-CO"/>
        </a:p>
      </dgm:t>
    </dgm:pt>
    <dgm:pt modelId="{B9CE5FB8-1351-4109-8099-DB3E1E3FFC3F}" type="sibTrans" cxnId="{F858E7E0-A5A5-4044-B901-D482F152B480}">
      <dgm:prSet/>
      <dgm:spPr/>
      <dgm:t>
        <a:bodyPr/>
        <a:lstStyle/>
        <a:p>
          <a:endParaRPr lang="es-CO"/>
        </a:p>
      </dgm:t>
    </dgm:pt>
    <dgm:pt modelId="{0BD471BD-A75A-43FD-A4E8-17456B6DCDA4}">
      <dgm:prSet phldrT="[Texto]"/>
      <dgm:spPr/>
      <dgm:t>
        <a:bodyPr/>
        <a:lstStyle/>
        <a:p>
          <a:r>
            <a:rPr lang="es-CO" dirty="0" smtClean="0"/>
            <a:t>Semilleros</a:t>
          </a:r>
          <a:endParaRPr lang="es-CO" dirty="0"/>
        </a:p>
      </dgm:t>
    </dgm:pt>
    <dgm:pt modelId="{7F3BA0D1-7B23-44DA-A6FF-2C0878903129}" type="parTrans" cxnId="{4EBC4A47-8489-4223-AB2F-DA95427DDA09}">
      <dgm:prSet/>
      <dgm:spPr/>
      <dgm:t>
        <a:bodyPr/>
        <a:lstStyle/>
        <a:p>
          <a:endParaRPr lang="es-CO"/>
        </a:p>
      </dgm:t>
    </dgm:pt>
    <dgm:pt modelId="{156F7B5F-E9CC-46BA-829F-AD3E38DA8690}" type="sibTrans" cxnId="{4EBC4A47-8489-4223-AB2F-DA95427DDA09}">
      <dgm:prSet/>
      <dgm:spPr/>
      <dgm:t>
        <a:bodyPr/>
        <a:lstStyle/>
        <a:p>
          <a:endParaRPr lang="es-CO"/>
        </a:p>
      </dgm:t>
    </dgm:pt>
    <dgm:pt modelId="{F1D3829A-5FD6-4BEE-B519-7BD891183C2B}">
      <dgm:prSet phldrT="[Texto]"/>
      <dgm:spPr/>
      <dgm:t>
        <a:bodyPr/>
        <a:lstStyle/>
        <a:p>
          <a:r>
            <a:rPr lang="es-CO" dirty="0" smtClean="0">
              <a:solidFill>
                <a:schemeClr val="accent6">
                  <a:lumMod val="75000"/>
                </a:schemeClr>
              </a:solidFill>
            </a:rPr>
            <a:t>Producto de Investigación</a:t>
          </a:r>
          <a:endParaRPr lang="es-CO" dirty="0">
            <a:solidFill>
              <a:schemeClr val="accent6">
                <a:lumMod val="75000"/>
              </a:schemeClr>
            </a:solidFill>
          </a:endParaRPr>
        </a:p>
      </dgm:t>
    </dgm:pt>
    <dgm:pt modelId="{7897470E-2C29-469B-A6C1-A21E4B44DC60}" type="parTrans" cxnId="{04EA35AC-2AB8-414A-B214-6FFD1CC71640}">
      <dgm:prSet/>
      <dgm:spPr/>
      <dgm:t>
        <a:bodyPr/>
        <a:lstStyle/>
        <a:p>
          <a:endParaRPr lang="es-CO"/>
        </a:p>
      </dgm:t>
    </dgm:pt>
    <dgm:pt modelId="{E65FF727-E06C-43B4-B148-6B41BC6FF20E}" type="sibTrans" cxnId="{04EA35AC-2AB8-414A-B214-6FFD1CC71640}">
      <dgm:prSet/>
      <dgm:spPr/>
      <dgm:t>
        <a:bodyPr/>
        <a:lstStyle/>
        <a:p>
          <a:endParaRPr lang="es-CO"/>
        </a:p>
      </dgm:t>
    </dgm:pt>
    <dgm:pt modelId="{240F9E93-D807-4811-8FA6-FE6B492C7C5D}" type="pres">
      <dgm:prSet presAssocID="{1BF879AD-D101-4BD5-A8C2-C7E43F5EF175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20E7961F-42C9-401B-8DA4-05BA8B261E76}" type="pres">
      <dgm:prSet presAssocID="{1BF879AD-D101-4BD5-A8C2-C7E43F5EF175}" presName="ellipse" presStyleLbl="trBgShp" presStyleIdx="0" presStyleCnt="1" custLinFactNeighborX="6202" custLinFactNeighborY="8796"/>
      <dgm:spPr/>
    </dgm:pt>
    <dgm:pt modelId="{F5D57FE3-1A58-4634-9392-D6E33CFE490B}" type="pres">
      <dgm:prSet presAssocID="{1BF879AD-D101-4BD5-A8C2-C7E43F5EF175}" presName="arrow1" presStyleLbl="fgShp" presStyleIdx="0" presStyleCnt="1"/>
      <dgm:spPr/>
    </dgm:pt>
    <dgm:pt modelId="{8BE10C28-1654-412F-B05C-426EC4E7BA2F}" type="pres">
      <dgm:prSet presAssocID="{1BF879AD-D101-4BD5-A8C2-C7E43F5EF175}" presName="rectangle" presStyleLbl="revTx" presStyleIdx="0" presStyleCnt="1" custScaleX="14647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D0AC31C-8411-4E37-B8CC-D5E810DF2B64}" type="pres">
      <dgm:prSet presAssocID="{39E5EC4F-C206-4637-96CD-B16575ABAA13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3B45E0B-E16A-437A-97DA-1C01F1AB164B}" type="pres">
      <dgm:prSet presAssocID="{0BD471BD-A75A-43FD-A4E8-17456B6DCDA4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3D9B39C-9D3A-434D-AC05-3B5FA2EC06F7}" type="pres">
      <dgm:prSet presAssocID="{F1D3829A-5FD6-4BEE-B519-7BD891183C2B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03628B6-C3C7-4C48-B676-BB9EA06165B4}" type="pres">
      <dgm:prSet presAssocID="{1BF879AD-D101-4BD5-A8C2-C7E43F5EF175}" presName="funnel" presStyleLbl="trAlignAcc1" presStyleIdx="0" presStyleCnt="1"/>
      <dgm:spPr/>
    </dgm:pt>
  </dgm:ptLst>
  <dgm:cxnLst>
    <dgm:cxn modelId="{4EBC4A47-8489-4223-AB2F-DA95427DDA09}" srcId="{1BF879AD-D101-4BD5-A8C2-C7E43F5EF175}" destId="{0BD471BD-A75A-43FD-A4E8-17456B6DCDA4}" srcOrd="2" destOrd="0" parTransId="{7F3BA0D1-7B23-44DA-A6FF-2C0878903129}" sibTransId="{156F7B5F-E9CC-46BA-829F-AD3E38DA8690}"/>
    <dgm:cxn modelId="{E63BD84E-5CF2-413A-A646-F3E12D9E81B3}" type="presOf" srcId="{144F9B38-C4FC-44F3-85EB-5A724626C724}" destId="{A3D9B39C-9D3A-434D-AC05-3B5FA2EC06F7}" srcOrd="0" destOrd="0" presId="urn:microsoft.com/office/officeart/2005/8/layout/funnel1"/>
    <dgm:cxn modelId="{F858E7E0-A5A5-4044-B901-D482F152B480}" srcId="{1BF879AD-D101-4BD5-A8C2-C7E43F5EF175}" destId="{39E5EC4F-C206-4637-96CD-B16575ABAA13}" srcOrd="1" destOrd="0" parTransId="{144401ED-8A9F-4C07-95C7-34C4133919B7}" sibTransId="{B9CE5FB8-1351-4109-8099-DB3E1E3FFC3F}"/>
    <dgm:cxn modelId="{04EA35AC-2AB8-414A-B214-6FFD1CC71640}" srcId="{1BF879AD-D101-4BD5-A8C2-C7E43F5EF175}" destId="{F1D3829A-5FD6-4BEE-B519-7BD891183C2B}" srcOrd="3" destOrd="0" parTransId="{7897470E-2C29-469B-A6C1-A21E4B44DC60}" sibTransId="{E65FF727-E06C-43B4-B148-6B41BC6FF20E}"/>
    <dgm:cxn modelId="{46DFDCDF-A81C-423A-B588-87D388A2F3B1}" type="presOf" srcId="{1BF879AD-D101-4BD5-A8C2-C7E43F5EF175}" destId="{240F9E93-D807-4811-8FA6-FE6B492C7C5D}" srcOrd="0" destOrd="0" presId="urn:microsoft.com/office/officeart/2005/8/layout/funnel1"/>
    <dgm:cxn modelId="{5FD1B410-9E93-4EBC-BABB-641D188585E3}" type="presOf" srcId="{F1D3829A-5FD6-4BEE-B519-7BD891183C2B}" destId="{8BE10C28-1654-412F-B05C-426EC4E7BA2F}" srcOrd="0" destOrd="0" presId="urn:microsoft.com/office/officeart/2005/8/layout/funnel1"/>
    <dgm:cxn modelId="{B6DB168D-F1D5-45FB-9AAB-FA8FBCF075C3}" type="presOf" srcId="{0BD471BD-A75A-43FD-A4E8-17456B6DCDA4}" destId="{3D0AC31C-8411-4E37-B8CC-D5E810DF2B64}" srcOrd="0" destOrd="0" presId="urn:microsoft.com/office/officeart/2005/8/layout/funnel1"/>
    <dgm:cxn modelId="{4648F599-CB84-4AE2-AB1B-7A2B9A6A4643}" srcId="{1BF879AD-D101-4BD5-A8C2-C7E43F5EF175}" destId="{144F9B38-C4FC-44F3-85EB-5A724626C724}" srcOrd="0" destOrd="0" parTransId="{F89E80F4-9C39-4EC0-92B3-4B7763AD6E5A}" sibTransId="{A8114CCA-2C72-4BB7-B91A-EAD11BA78D44}"/>
    <dgm:cxn modelId="{B8066FF5-9C9B-4E79-9111-4B806CAE5480}" type="presOf" srcId="{39E5EC4F-C206-4637-96CD-B16575ABAA13}" destId="{23B45E0B-E16A-437A-97DA-1C01F1AB164B}" srcOrd="0" destOrd="0" presId="urn:microsoft.com/office/officeart/2005/8/layout/funnel1"/>
    <dgm:cxn modelId="{B7BD71E7-5CC0-4BA6-ABBF-78A702E6998E}" type="presParOf" srcId="{240F9E93-D807-4811-8FA6-FE6B492C7C5D}" destId="{20E7961F-42C9-401B-8DA4-05BA8B261E76}" srcOrd="0" destOrd="0" presId="urn:microsoft.com/office/officeart/2005/8/layout/funnel1"/>
    <dgm:cxn modelId="{692F0FF0-9A35-4146-9477-969E50513164}" type="presParOf" srcId="{240F9E93-D807-4811-8FA6-FE6B492C7C5D}" destId="{F5D57FE3-1A58-4634-9392-D6E33CFE490B}" srcOrd="1" destOrd="0" presId="urn:microsoft.com/office/officeart/2005/8/layout/funnel1"/>
    <dgm:cxn modelId="{3DCE0A60-2549-4002-ABE5-FFE763246A86}" type="presParOf" srcId="{240F9E93-D807-4811-8FA6-FE6B492C7C5D}" destId="{8BE10C28-1654-412F-B05C-426EC4E7BA2F}" srcOrd="2" destOrd="0" presId="urn:microsoft.com/office/officeart/2005/8/layout/funnel1"/>
    <dgm:cxn modelId="{4092684D-E7F8-437C-B427-A6180269C1C7}" type="presParOf" srcId="{240F9E93-D807-4811-8FA6-FE6B492C7C5D}" destId="{3D0AC31C-8411-4E37-B8CC-D5E810DF2B64}" srcOrd="3" destOrd="0" presId="urn:microsoft.com/office/officeart/2005/8/layout/funnel1"/>
    <dgm:cxn modelId="{51013158-1DC6-4ED7-8D72-265746E5F367}" type="presParOf" srcId="{240F9E93-D807-4811-8FA6-FE6B492C7C5D}" destId="{23B45E0B-E16A-437A-97DA-1C01F1AB164B}" srcOrd="4" destOrd="0" presId="urn:microsoft.com/office/officeart/2005/8/layout/funnel1"/>
    <dgm:cxn modelId="{9181EB27-9E34-4A29-9722-31A34E2ECA77}" type="presParOf" srcId="{240F9E93-D807-4811-8FA6-FE6B492C7C5D}" destId="{A3D9B39C-9D3A-434D-AC05-3B5FA2EC06F7}" srcOrd="5" destOrd="0" presId="urn:microsoft.com/office/officeart/2005/8/layout/funnel1"/>
    <dgm:cxn modelId="{A8C8C5C4-8410-4992-9E7E-3DE8BAFBC0A3}" type="presParOf" srcId="{240F9E93-D807-4811-8FA6-FE6B492C7C5D}" destId="{203628B6-C3C7-4C48-B676-BB9EA06165B4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BBC42B7F-FBC5-4796-9BEE-B972E7A0BFA5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6_5" csCatId="accent6" phldr="1"/>
      <dgm:spPr/>
      <dgm:t>
        <a:bodyPr/>
        <a:lstStyle/>
        <a:p>
          <a:endParaRPr lang="es-CO"/>
        </a:p>
      </dgm:t>
    </dgm:pt>
    <dgm:pt modelId="{3B86B19F-B46F-4E4C-9E7B-7038ED4708E8}">
      <dgm:prSet phldrT="[Texto]"/>
      <dgm:spPr/>
      <dgm:t>
        <a:bodyPr/>
        <a:lstStyle/>
        <a:p>
          <a:r>
            <a:rPr lang="es-CO" dirty="0" smtClean="0"/>
            <a:t>Vicerrectoría de Desarrollo Regional y Proyección Comunitaria</a:t>
          </a:r>
          <a:endParaRPr lang="es-CO" dirty="0"/>
        </a:p>
      </dgm:t>
    </dgm:pt>
    <dgm:pt modelId="{9B1E6B5C-D429-4D70-BC3A-1B878866C2DD}" type="parTrans" cxnId="{C78C6E68-5581-4C23-8BA9-A31F465528FD}">
      <dgm:prSet/>
      <dgm:spPr/>
      <dgm:t>
        <a:bodyPr/>
        <a:lstStyle/>
        <a:p>
          <a:endParaRPr lang="es-CO"/>
        </a:p>
      </dgm:t>
    </dgm:pt>
    <dgm:pt modelId="{7BC801C5-7FD9-44FE-AFAF-692A39C4835E}" type="sibTrans" cxnId="{C78C6E68-5581-4C23-8BA9-A31F465528FD}">
      <dgm:prSet/>
      <dgm:spPr/>
      <dgm:t>
        <a:bodyPr/>
        <a:lstStyle/>
        <a:p>
          <a:endParaRPr lang="es-CO"/>
        </a:p>
      </dgm:t>
    </dgm:pt>
    <dgm:pt modelId="{25586B37-1CD5-46EF-AFBA-B71FEC0628A7}">
      <dgm:prSet phldrT="[Texto]"/>
      <dgm:spPr/>
      <dgm:t>
        <a:bodyPr/>
        <a:lstStyle/>
        <a:p>
          <a:r>
            <a:rPr lang="es-CO" dirty="0" smtClean="0"/>
            <a:t>Sistema Nacional  de Servicio Social Unadista -SISSU</a:t>
          </a:r>
          <a:endParaRPr lang="es-CO" dirty="0"/>
        </a:p>
      </dgm:t>
    </dgm:pt>
    <dgm:pt modelId="{5F128FAE-B0ED-43C3-9E4F-EA8838241213}" type="parTrans" cxnId="{86C712EC-13F0-479E-A6D0-D106BF15D4E8}">
      <dgm:prSet/>
      <dgm:spPr/>
      <dgm:t>
        <a:bodyPr/>
        <a:lstStyle/>
        <a:p>
          <a:endParaRPr lang="es-CO"/>
        </a:p>
      </dgm:t>
    </dgm:pt>
    <dgm:pt modelId="{824C4DE6-679D-484A-9D19-81920D2C287B}" type="sibTrans" cxnId="{86C712EC-13F0-479E-A6D0-D106BF15D4E8}">
      <dgm:prSet/>
      <dgm:spPr/>
      <dgm:t>
        <a:bodyPr/>
        <a:lstStyle/>
        <a:p>
          <a:endParaRPr lang="es-CO"/>
        </a:p>
      </dgm:t>
    </dgm:pt>
    <dgm:pt modelId="{C5477B67-6C97-41D4-A854-4AD22A7FE10E}">
      <dgm:prSet phldrT="[Texto]"/>
      <dgm:spPr/>
      <dgm:t>
        <a:bodyPr/>
        <a:lstStyle/>
        <a:p>
          <a:r>
            <a:rPr lang="es-CO" dirty="0" smtClean="0"/>
            <a:t>Sistema Nacional de Educación Permanente</a:t>
          </a:r>
          <a:endParaRPr lang="es-CO" dirty="0"/>
        </a:p>
      </dgm:t>
    </dgm:pt>
    <dgm:pt modelId="{AC827B84-7C6C-4840-A921-13A9F2F0E448}" type="parTrans" cxnId="{460C1113-55F1-4C18-829C-0CC8164154BD}">
      <dgm:prSet/>
      <dgm:spPr/>
      <dgm:t>
        <a:bodyPr/>
        <a:lstStyle/>
        <a:p>
          <a:endParaRPr lang="es-CO"/>
        </a:p>
      </dgm:t>
    </dgm:pt>
    <dgm:pt modelId="{3027F841-0450-411A-8926-9C776470DF04}" type="sibTrans" cxnId="{460C1113-55F1-4C18-829C-0CC8164154BD}">
      <dgm:prSet/>
      <dgm:spPr/>
      <dgm:t>
        <a:bodyPr/>
        <a:lstStyle/>
        <a:p>
          <a:endParaRPr lang="es-CO"/>
        </a:p>
      </dgm:t>
    </dgm:pt>
    <dgm:pt modelId="{587DD5EF-9B84-4FE6-B0B6-5BC74DBDC6A7}">
      <dgm:prSet phldrT="[Texto]"/>
      <dgm:spPr/>
      <dgm:t>
        <a:bodyPr/>
        <a:lstStyle/>
        <a:p>
          <a:r>
            <a:rPr lang="es-CO" dirty="0" smtClean="0"/>
            <a:t>Sistema Nacional de Educación Continuada</a:t>
          </a:r>
          <a:endParaRPr lang="es-CO" dirty="0"/>
        </a:p>
      </dgm:t>
    </dgm:pt>
    <dgm:pt modelId="{9BB428AA-B2A7-4C72-81D7-9BE99834B913}" type="parTrans" cxnId="{E14427C2-8887-42E8-ADD3-3AAA05B3677F}">
      <dgm:prSet/>
      <dgm:spPr/>
      <dgm:t>
        <a:bodyPr/>
        <a:lstStyle/>
        <a:p>
          <a:endParaRPr lang="es-CO"/>
        </a:p>
      </dgm:t>
    </dgm:pt>
    <dgm:pt modelId="{58F2E24E-CAE8-401C-8736-62709F117E7F}" type="sibTrans" cxnId="{E14427C2-8887-42E8-ADD3-3AAA05B3677F}">
      <dgm:prSet/>
      <dgm:spPr/>
      <dgm:t>
        <a:bodyPr/>
        <a:lstStyle/>
        <a:p>
          <a:endParaRPr lang="es-CO"/>
        </a:p>
      </dgm:t>
    </dgm:pt>
    <dgm:pt modelId="{1E2F7D1B-63F3-4D96-8B57-A903FC9E8CFB}">
      <dgm:prSet phldrT="[Texto]"/>
      <dgm:spPr/>
      <dgm:t>
        <a:bodyPr/>
        <a:lstStyle/>
        <a:p>
          <a:r>
            <a:rPr lang="es-CO" dirty="0" smtClean="0"/>
            <a:t>Sistema de Desarrollo Regional y Proyección Comunitaria</a:t>
          </a:r>
          <a:endParaRPr lang="es-CO" dirty="0"/>
        </a:p>
      </dgm:t>
    </dgm:pt>
    <dgm:pt modelId="{8DF4944F-B0F2-41D8-A026-A0B5427DB02F}" type="parTrans" cxnId="{6577A91D-E959-4084-B0A8-26941EE8094A}">
      <dgm:prSet/>
      <dgm:spPr/>
      <dgm:t>
        <a:bodyPr/>
        <a:lstStyle/>
        <a:p>
          <a:endParaRPr lang="es-CO"/>
        </a:p>
      </dgm:t>
    </dgm:pt>
    <dgm:pt modelId="{0E1E918F-50C3-47B9-8C83-33BF325C11E3}" type="sibTrans" cxnId="{6577A91D-E959-4084-B0A8-26941EE8094A}">
      <dgm:prSet/>
      <dgm:spPr/>
      <dgm:t>
        <a:bodyPr/>
        <a:lstStyle/>
        <a:p>
          <a:endParaRPr lang="es-CO"/>
        </a:p>
      </dgm:t>
    </dgm:pt>
    <dgm:pt modelId="{E7DD1A90-B8F6-450D-8587-91AC1961AD18}" type="pres">
      <dgm:prSet presAssocID="{BBC42B7F-FBC5-4796-9BEE-B972E7A0B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EFA23B88-1CFD-4D58-83E1-4136DB58C598}" type="pres">
      <dgm:prSet presAssocID="{3B86B19F-B46F-4E4C-9E7B-7038ED4708E8}" presName="root1" presStyleCnt="0"/>
      <dgm:spPr/>
    </dgm:pt>
    <dgm:pt modelId="{C2739782-D073-4106-87C0-6EAED0F7D90E}" type="pres">
      <dgm:prSet presAssocID="{3B86B19F-B46F-4E4C-9E7B-7038ED4708E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6135C8F-2621-4EFC-99B3-F46EDC672580}" type="pres">
      <dgm:prSet presAssocID="{3B86B19F-B46F-4E4C-9E7B-7038ED4708E8}" presName="level2hierChild" presStyleCnt="0"/>
      <dgm:spPr/>
    </dgm:pt>
    <dgm:pt modelId="{78BA0BB7-3AEF-4A0F-8B8A-72DAE7895E4E}" type="pres">
      <dgm:prSet presAssocID="{5F128FAE-B0ED-43C3-9E4F-EA8838241213}" presName="conn2-1" presStyleLbl="parChTrans1D2" presStyleIdx="0" presStyleCnt="4"/>
      <dgm:spPr/>
      <dgm:t>
        <a:bodyPr/>
        <a:lstStyle/>
        <a:p>
          <a:endParaRPr lang="es-CO"/>
        </a:p>
      </dgm:t>
    </dgm:pt>
    <dgm:pt modelId="{B1AFCA3A-51B1-42F6-825F-39CFDB16E82B}" type="pres">
      <dgm:prSet presAssocID="{5F128FAE-B0ED-43C3-9E4F-EA8838241213}" presName="connTx" presStyleLbl="parChTrans1D2" presStyleIdx="0" presStyleCnt="4"/>
      <dgm:spPr/>
      <dgm:t>
        <a:bodyPr/>
        <a:lstStyle/>
        <a:p>
          <a:endParaRPr lang="es-CO"/>
        </a:p>
      </dgm:t>
    </dgm:pt>
    <dgm:pt modelId="{7F8DC291-AFCD-4400-B22F-48C46C61D8DF}" type="pres">
      <dgm:prSet presAssocID="{25586B37-1CD5-46EF-AFBA-B71FEC0628A7}" presName="root2" presStyleCnt="0"/>
      <dgm:spPr/>
    </dgm:pt>
    <dgm:pt modelId="{61E7CF39-CC01-42BD-AA12-A813A9477E01}" type="pres">
      <dgm:prSet presAssocID="{25586B37-1CD5-46EF-AFBA-B71FEC0628A7}" presName="LevelTwoTextNode" presStyleLbl="node2" presStyleIdx="0" presStyleCnt="4" custScaleX="257082" custScaleY="69105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C8FA08D-610E-4A9D-A89C-4260D193F5B4}" type="pres">
      <dgm:prSet presAssocID="{25586B37-1CD5-46EF-AFBA-B71FEC0628A7}" presName="level3hierChild" presStyleCnt="0"/>
      <dgm:spPr/>
    </dgm:pt>
    <dgm:pt modelId="{B8CB5C55-FBC2-4D27-8CCF-73FCCA9ACF34}" type="pres">
      <dgm:prSet presAssocID="{AC827B84-7C6C-4840-A921-13A9F2F0E448}" presName="conn2-1" presStyleLbl="parChTrans1D2" presStyleIdx="1" presStyleCnt="4"/>
      <dgm:spPr/>
      <dgm:t>
        <a:bodyPr/>
        <a:lstStyle/>
        <a:p>
          <a:endParaRPr lang="es-CO"/>
        </a:p>
      </dgm:t>
    </dgm:pt>
    <dgm:pt modelId="{D11070FA-D34B-422A-8EB4-103E411238DD}" type="pres">
      <dgm:prSet presAssocID="{AC827B84-7C6C-4840-A921-13A9F2F0E448}" presName="connTx" presStyleLbl="parChTrans1D2" presStyleIdx="1" presStyleCnt="4"/>
      <dgm:spPr/>
      <dgm:t>
        <a:bodyPr/>
        <a:lstStyle/>
        <a:p>
          <a:endParaRPr lang="es-CO"/>
        </a:p>
      </dgm:t>
    </dgm:pt>
    <dgm:pt modelId="{F8A6F332-5F3D-4635-9D7F-D7ECC1939E6D}" type="pres">
      <dgm:prSet presAssocID="{C5477B67-6C97-41D4-A854-4AD22A7FE10E}" presName="root2" presStyleCnt="0"/>
      <dgm:spPr/>
    </dgm:pt>
    <dgm:pt modelId="{74AAC692-1A6D-4189-BD50-EB26E5A973EA}" type="pres">
      <dgm:prSet presAssocID="{C5477B67-6C97-41D4-A854-4AD22A7FE10E}" presName="LevelTwoTextNode" presStyleLbl="node2" presStyleIdx="1" presStyleCnt="4" custScaleX="258158" custScaleY="6579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1ED389D-4424-4EF7-828A-7512A8F9A9E1}" type="pres">
      <dgm:prSet presAssocID="{C5477B67-6C97-41D4-A854-4AD22A7FE10E}" presName="level3hierChild" presStyleCnt="0"/>
      <dgm:spPr/>
    </dgm:pt>
    <dgm:pt modelId="{5042D834-3E6E-4C58-8610-4BE978CE180D}" type="pres">
      <dgm:prSet presAssocID="{9BB428AA-B2A7-4C72-81D7-9BE99834B913}" presName="conn2-1" presStyleLbl="parChTrans1D2" presStyleIdx="2" presStyleCnt="4"/>
      <dgm:spPr/>
      <dgm:t>
        <a:bodyPr/>
        <a:lstStyle/>
        <a:p>
          <a:endParaRPr lang="es-CO"/>
        </a:p>
      </dgm:t>
    </dgm:pt>
    <dgm:pt modelId="{0E9D839B-DA8C-4653-9801-488243B1F5D4}" type="pres">
      <dgm:prSet presAssocID="{9BB428AA-B2A7-4C72-81D7-9BE99834B913}" presName="connTx" presStyleLbl="parChTrans1D2" presStyleIdx="2" presStyleCnt="4"/>
      <dgm:spPr/>
      <dgm:t>
        <a:bodyPr/>
        <a:lstStyle/>
        <a:p>
          <a:endParaRPr lang="es-CO"/>
        </a:p>
      </dgm:t>
    </dgm:pt>
    <dgm:pt modelId="{88392581-36A7-4542-8772-C9A9D53DB87E}" type="pres">
      <dgm:prSet presAssocID="{587DD5EF-9B84-4FE6-B0B6-5BC74DBDC6A7}" presName="root2" presStyleCnt="0"/>
      <dgm:spPr/>
    </dgm:pt>
    <dgm:pt modelId="{87EEA33F-92E2-4A8A-A88F-206F07799143}" type="pres">
      <dgm:prSet presAssocID="{587DD5EF-9B84-4FE6-B0B6-5BC74DBDC6A7}" presName="LevelTwoTextNode" presStyleLbl="node2" presStyleIdx="2" presStyleCnt="4" custScaleX="257077" custScaleY="7782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4D09E57-8709-4D4B-AA40-3D68171C7490}" type="pres">
      <dgm:prSet presAssocID="{587DD5EF-9B84-4FE6-B0B6-5BC74DBDC6A7}" presName="level3hierChild" presStyleCnt="0"/>
      <dgm:spPr/>
    </dgm:pt>
    <dgm:pt modelId="{34C1968A-AE08-414D-8480-60771C5171FB}" type="pres">
      <dgm:prSet presAssocID="{8DF4944F-B0F2-41D8-A026-A0B5427DB02F}" presName="conn2-1" presStyleLbl="parChTrans1D2" presStyleIdx="3" presStyleCnt="4"/>
      <dgm:spPr/>
      <dgm:t>
        <a:bodyPr/>
        <a:lstStyle/>
        <a:p>
          <a:endParaRPr lang="es-CO"/>
        </a:p>
      </dgm:t>
    </dgm:pt>
    <dgm:pt modelId="{0EE75194-4732-4BA6-A75C-065FA22A094C}" type="pres">
      <dgm:prSet presAssocID="{8DF4944F-B0F2-41D8-A026-A0B5427DB02F}" presName="connTx" presStyleLbl="parChTrans1D2" presStyleIdx="3" presStyleCnt="4"/>
      <dgm:spPr/>
      <dgm:t>
        <a:bodyPr/>
        <a:lstStyle/>
        <a:p>
          <a:endParaRPr lang="es-CO"/>
        </a:p>
      </dgm:t>
    </dgm:pt>
    <dgm:pt modelId="{21F81E65-53FE-444F-AD60-715176F6D563}" type="pres">
      <dgm:prSet presAssocID="{1E2F7D1B-63F3-4D96-8B57-A903FC9E8CFB}" presName="root2" presStyleCnt="0"/>
      <dgm:spPr/>
    </dgm:pt>
    <dgm:pt modelId="{FF79217A-19DF-46C6-B630-934640162C86}" type="pres">
      <dgm:prSet presAssocID="{1E2F7D1B-63F3-4D96-8B57-A903FC9E8CFB}" presName="LevelTwoTextNode" presStyleLbl="node2" presStyleIdx="3" presStyleCnt="4" custScaleX="257711" custScaleY="75565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BADAE60-7134-444A-85A6-EB56B5686CB7}" type="pres">
      <dgm:prSet presAssocID="{1E2F7D1B-63F3-4D96-8B57-A903FC9E8CFB}" presName="level3hierChild" presStyleCnt="0"/>
      <dgm:spPr/>
    </dgm:pt>
  </dgm:ptLst>
  <dgm:cxnLst>
    <dgm:cxn modelId="{E14427C2-8887-42E8-ADD3-3AAA05B3677F}" srcId="{3B86B19F-B46F-4E4C-9E7B-7038ED4708E8}" destId="{587DD5EF-9B84-4FE6-B0B6-5BC74DBDC6A7}" srcOrd="2" destOrd="0" parTransId="{9BB428AA-B2A7-4C72-81D7-9BE99834B913}" sibTransId="{58F2E24E-CAE8-401C-8736-62709F117E7F}"/>
    <dgm:cxn modelId="{4A750103-6D3F-4D8A-BA43-D456DC500906}" type="presOf" srcId="{9BB428AA-B2A7-4C72-81D7-9BE99834B913}" destId="{0E9D839B-DA8C-4653-9801-488243B1F5D4}" srcOrd="1" destOrd="0" presId="urn:microsoft.com/office/officeart/2008/layout/HorizontalMultiLevelHierarchy"/>
    <dgm:cxn modelId="{8B1209A5-394C-4628-8024-222FC0EE3844}" type="presOf" srcId="{AC827B84-7C6C-4840-A921-13A9F2F0E448}" destId="{B8CB5C55-FBC2-4D27-8CCF-73FCCA9ACF34}" srcOrd="0" destOrd="0" presId="urn:microsoft.com/office/officeart/2008/layout/HorizontalMultiLevelHierarchy"/>
    <dgm:cxn modelId="{86C712EC-13F0-479E-A6D0-D106BF15D4E8}" srcId="{3B86B19F-B46F-4E4C-9E7B-7038ED4708E8}" destId="{25586B37-1CD5-46EF-AFBA-B71FEC0628A7}" srcOrd="0" destOrd="0" parTransId="{5F128FAE-B0ED-43C3-9E4F-EA8838241213}" sibTransId="{824C4DE6-679D-484A-9D19-81920D2C287B}"/>
    <dgm:cxn modelId="{CE244C13-BDFF-4BCB-98C0-15A2DAA2C38F}" type="presOf" srcId="{25586B37-1CD5-46EF-AFBA-B71FEC0628A7}" destId="{61E7CF39-CC01-42BD-AA12-A813A9477E01}" srcOrd="0" destOrd="0" presId="urn:microsoft.com/office/officeart/2008/layout/HorizontalMultiLevelHierarchy"/>
    <dgm:cxn modelId="{D2E009BD-DA4D-4869-93FB-E0A2FD4B4A13}" type="presOf" srcId="{9BB428AA-B2A7-4C72-81D7-9BE99834B913}" destId="{5042D834-3E6E-4C58-8610-4BE978CE180D}" srcOrd="0" destOrd="0" presId="urn:microsoft.com/office/officeart/2008/layout/HorizontalMultiLevelHierarchy"/>
    <dgm:cxn modelId="{8D3096DD-8EFE-4C58-B1E8-4A91E921CFBA}" type="presOf" srcId="{5F128FAE-B0ED-43C3-9E4F-EA8838241213}" destId="{78BA0BB7-3AEF-4A0F-8B8A-72DAE7895E4E}" srcOrd="0" destOrd="0" presId="urn:microsoft.com/office/officeart/2008/layout/HorizontalMultiLevelHierarchy"/>
    <dgm:cxn modelId="{01521A98-618B-4038-99ED-BFA515BE317F}" type="presOf" srcId="{AC827B84-7C6C-4840-A921-13A9F2F0E448}" destId="{D11070FA-D34B-422A-8EB4-103E411238DD}" srcOrd="1" destOrd="0" presId="urn:microsoft.com/office/officeart/2008/layout/HorizontalMultiLevelHierarchy"/>
    <dgm:cxn modelId="{460C1113-55F1-4C18-829C-0CC8164154BD}" srcId="{3B86B19F-B46F-4E4C-9E7B-7038ED4708E8}" destId="{C5477B67-6C97-41D4-A854-4AD22A7FE10E}" srcOrd="1" destOrd="0" parTransId="{AC827B84-7C6C-4840-A921-13A9F2F0E448}" sibTransId="{3027F841-0450-411A-8926-9C776470DF04}"/>
    <dgm:cxn modelId="{729DDFF6-D557-4898-BF25-70C627BBBF4A}" type="presOf" srcId="{587DD5EF-9B84-4FE6-B0B6-5BC74DBDC6A7}" destId="{87EEA33F-92E2-4A8A-A88F-206F07799143}" srcOrd="0" destOrd="0" presId="urn:microsoft.com/office/officeart/2008/layout/HorizontalMultiLevelHierarchy"/>
    <dgm:cxn modelId="{6577A91D-E959-4084-B0A8-26941EE8094A}" srcId="{3B86B19F-B46F-4E4C-9E7B-7038ED4708E8}" destId="{1E2F7D1B-63F3-4D96-8B57-A903FC9E8CFB}" srcOrd="3" destOrd="0" parTransId="{8DF4944F-B0F2-41D8-A026-A0B5427DB02F}" sibTransId="{0E1E918F-50C3-47B9-8C83-33BF325C11E3}"/>
    <dgm:cxn modelId="{915FC71B-8CBE-4B4B-BC28-6F87946079F2}" type="presOf" srcId="{5F128FAE-B0ED-43C3-9E4F-EA8838241213}" destId="{B1AFCA3A-51B1-42F6-825F-39CFDB16E82B}" srcOrd="1" destOrd="0" presId="urn:microsoft.com/office/officeart/2008/layout/HorizontalMultiLevelHierarchy"/>
    <dgm:cxn modelId="{7BA9408E-9579-420A-9FC3-99EDA9E8846A}" type="presOf" srcId="{3B86B19F-B46F-4E4C-9E7B-7038ED4708E8}" destId="{C2739782-D073-4106-87C0-6EAED0F7D90E}" srcOrd="0" destOrd="0" presId="urn:microsoft.com/office/officeart/2008/layout/HorizontalMultiLevelHierarchy"/>
    <dgm:cxn modelId="{E3599C7A-1805-4176-8728-FF36C1FCF981}" type="presOf" srcId="{BBC42B7F-FBC5-4796-9BEE-B972E7A0BFA5}" destId="{E7DD1A90-B8F6-450D-8587-91AC1961AD18}" srcOrd="0" destOrd="0" presId="urn:microsoft.com/office/officeart/2008/layout/HorizontalMultiLevelHierarchy"/>
    <dgm:cxn modelId="{3360CFAF-9C32-4234-A127-26765BE20721}" type="presOf" srcId="{8DF4944F-B0F2-41D8-A026-A0B5427DB02F}" destId="{0EE75194-4732-4BA6-A75C-065FA22A094C}" srcOrd="1" destOrd="0" presId="urn:microsoft.com/office/officeart/2008/layout/HorizontalMultiLevelHierarchy"/>
    <dgm:cxn modelId="{C78C6E68-5581-4C23-8BA9-A31F465528FD}" srcId="{BBC42B7F-FBC5-4796-9BEE-B972E7A0BFA5}" destId="{3B86B19F-B46F-4E4C-9E7B-7038ED4708E8}" srcOrd="0" destOrd="0" parTransId="{9B1E6B5C-D429-4D70-BC3A-1B878866C2DD}" sibTransId="{7BC801C5-7FD9-44FE-AFAF-692A39C4835E}"/>
    <dgm:cxn modelId="{3C771E29-120D-46B4-B1AC-5BAB83621FD7}" type="presOf" srcId="{8DF4944F-B0F2-41D8-A026-A0B5427DB02F}" destId="{34C1968A-AE08-414D-8480-60771C5171FB}" srcOrd="0" destOrd="0" presId="urn:microsoft.com/office/officeart/2008/layout/HorizontalMultiLevelHierarchy"/>
    <dgm:cxn modelId="{409B443D-91D9-45D3-AF58-9C107F42FD4F}" type="presOf" srcId="{1E2F7D1B-63F3-4D96-8B57-A903FC9E8CFB}" destId="{FF79217A-19DF-46C6-B630-934640162C86}" srcOrd="0" destOrd="0" presId="urn:microsoft.com/office/officeart/2008/layout/HorizontalMultiLevelHierarchy"/>
    <dgm:cxn modelId="{0BA5162C-4C6F-4B02-B2DD-014B57DDB2EE}" type="presOf" srcId="{C5477B67-6C97-41D4-A854-4AD22A7FE10E}" destId="{74AAC692-1A6D-4189-BD50-EB26E5A973EA}" srcOrd="0" destOrd="0" presId="urn:microsoft.com/office/officeart/2008/layout/HorizontalMultiLevelHierarchy"/>
    <dgm:cxn modelId="{0781A455-C387-4028-8CB1-36AE106B490E}" type="presParOf" srcId="{E7DD1A90-B8F6-450D-8587-91AC1961AD18}" destId="{EFA23B88-1CFD-4D58-83E1-4136DB58C598}" srcOrd="0" destOrd="0" presId="urn:microsoft.com/office/officeart/2008/layout/HorizontalMultiLevelHierarchy"/>
    <dgm:cxn modelId="{6F238055-1CAA-43E3-9EFF-FC8FEA53F8CC}" type="presParOf" srcId="{EFA23B88-1CFD-4D58-83E1-4136DB58C598}" destId="{C2739782-D073-4106-87C0-6EAED0F7D90E}" srcOrd="0" destOrd="0" presId="urn:microsoft.com/office/officeart/2008/layout/HorizontalMultiLevelHierarchy"/>
    <dgm:cxn modelId="{7B38BEEF-1DFF-49BD-90CC-14E3F188CC76}" type="presParOf" srcId="{EFA23B88-1CFD-4D58-83E1-4136DB58C598}" destId="{16135C8F-2621-4EFC-99B3-F46EDC672580}" srcOrd="1" destOrd="0" presId="urn:microsoft.com/office/officeart/2008/layout/HorizontalMultiLevelHierarchy"/>
    <dgm:cxn modelId="{52D19BBF-5013-4D2B-8513-6CDF4A6BA36E}" type="presParOf" srcId="{16135C8F-2621-4EFC-99B3-F46EDC672580}" destId="{78BA0BB7-3AEF-4A0F-8B8A-72DAE7895E4E}" srcOrd="0" destOrd="0" presId="urn:microsoft.com/office/officeart/2008/layout/HorizontalMultiLevelHierarchy"/>
    <dgm:cxn modelId="{FBE14699-8B40-455C-9654-A0B880E254B6}" type="presParOf" srcId="{78BA0BB7-3AEF-4A0F-8B8A-72DAE7895E4E}" destId="{B1AFCA3A-51B1-42F6-825F-39CFDB16E82B}" srcOrd="0" destOrd="0" presId="urn:microsoft.com/office/officeart/2008/layout/HorizontalMultiLevelHierarchy"/>
    <dgm:cxn modelId="{3BF2B863-7BA8-42E5-B408-9312C421C05E}" type="presParOf" srcId="{16135C8F-2621-4EFC-99B3-F46EDC672580}" destId="{7F8DC291-AFCD-4400-B22F-48C46C61D8DF}" srcOrd="1" destOrd="0" presId="urn:microsoft.com/office/officeart/2008/layout/HorizontalMultiLevelHierarchy"/>
    <dgm:cxn modelId="{95BC6DF0-775B-4F03-8D2E-5CF2A4DC90DD}" type="presParOf" srcId="{7F8DC291-AFCD-4400-B22F-48C46C61D8DF}" destId="{61E7CF39-CC01-42BD-AA12-A813A9477E01}" srcOrd="0" destOrd="0" presId="urn:microsoft.com/office/officeart/2008/layout/HorizontalMultiLevelHierarchy"/>
    <dgm:cxn modelId="{56CF24A7-57C9-42C7-AAC5-07137481D21A}" type="presParOf" srcId="{7F8DC291-AFCD-4400-B22F-48C46C61D8DF}" destId="{DC8FA08D-610E-4A9D-A89C-4260D193F5B4}" srcOrd="1" destOrd="0" presId="urn:microsoft.com/office/officeart/2008/layout/HorizontalMultiLevelHierarchy"/>
    <dgm:cxn modelId="{9CC5560E-F960-4B33-9F67-A7A88D7DED7D}" type="presParOf" srcId="{16135C8F-2621-4EFC-99B3-F46EDC672580}" destId="{B8CB5C55-FBC2-4D27-8CCF-73FCCA9ACF34}" srcOrd="2" destOrd="0" presId="urn:microsoft.com/office/officeart/2008/layout/HorizontalMultiLevelHierarchy"/>
    <dgm:cxn modelId="{BEA4C854-22DB-4FF2-8592-20097F467CC8}" type="presParOf" srcId="{B8CB5C55-FBC2-4D27-8CCF-73FCCA9ACF34}" destId="{D11070FA-D34B-422A-8EB4-103E411238DD}" srcOrd="0" destOrd="0" presId="urn:microsoft.com/office/officeart/2008/layout/HorizontalMultiLevelHierarchy"/>
    <dgm:cxn modelId="{D5ABA867-4189-43E2-889F-8C89C336B198}" type="presParOf" srcId="{16135C8F-2621-4EFC-99B3-F46EDC672580}" destId="{F8A6F332-5F3D-4635-9D7F-D7ECC1939E6D}" srcOrd="3" destOrd="0" presId="urn:microsoft.com/office/officeart/2008/layout/HorizontalMultiLevelHierarchy"/>
    <dgm:cxn modelId="{6A445F27-3905-4CC8-9E0F-ED61A3FDC994}" type="presParOf" srcId="{F8A6F332-5F3D-4635-9D7F-D7ECC1939E6D}" destId="{74AAC692-1A6D-4189-BD50-EB26E5A973EA}" srcOrd="0" destOrd="0" presId="urn:microsoft.com/office/officeart/2008/layout/HorizontalMultiLevelHierarchy"/>
    <dgm:cxn modelId="{94437E1D-9809-4440-B65D-4FBCAF796484}" type="presParOf" srcId="{F8A6F332-5F3D-4635-9D7F-D7ECC1939E6D}" destId="{A1ED389D-4424-4EF7-828A-7512A8F9A9E1}" srcOrd="1" destOrd="0" presId="urn:microsoft.com/office/officeart/2008/layout/HorizontalMultiLevelHierarchy"/>
    <dgm:cxn modelId="{E518BA0A-2CBB-4F9C-9190-385D7AF01E3F}" type="presParOf" srcId="{16135C8F-2621-4EFC-99B3-F46EDC672580}" destId="{5042D834-3E6E-4C58-8610-4BE978CE180D}" srcOrd="4" destOrd="0" presId="urn:microsoft.com/office/officeart/2008/layout/HorizontalMultiLevelHierarchy"/>
    <dgm:cxn modelId="{44B62D4D-0183-4BB7-B058-1199C779C141}" type="presParOf" srcId="{5042D834-3E6E-4C58-8610-4BE978CE180D}" destId="{0E9D839B-DA8C-4653-9801-488243B1F5D4}" srcOrd="0" destOrd="0" presId="urn:microsoft.com/office/officeart/2008/layout/HorizontalMultiLevelHierarchy"/>
    <dgm:cxn modelId="{7CC54682-1F85-411B-A37D-011080FDC045}" type="presParOf" srcId="{16135C8F-2621-4EFC-99B3-F46EDC672580}" destId="{88392581-36A7-4542-8772-C9A9D53DB87E}" srcOrd="5" destOrd="0" presId="urn:microsoft.com/office/officeart/2008/layout/HorizontalMultiLevelHierarchy"/>
    <dgm:cxn modelId="{6E7CBCF0-6A37-4DA6-89D0-17C6BB84FEC3}" type="presParOf" srcId="{88392581-36A7-4542-8772-C9A9D53DB87E}" destId="{87EEA33F-92E2-4A8A-A88F-206F07799143}" srcOrd="0" destOrd="0" presId="urn:microsoft.com/office/officeart/2008/layout/HorizontalMultiLevelHierarchy"/>
    <dgm:cxn modelId="{84F85DF4-69DE-4DA0-BE43-67A0BCB590C6}" type="presParOf" srcId="{88392581-36A7-4542-8772-C9A9D53DB87E}" destId="{44D09E57-8709-4D4B-AA40-3D68171C7490}" srcOrd="1" destOrd="0" presId="urn:microsoft.com/office/officeart/2008/layout/HorizontalMultiLevelHierarchy"/>
    <dgm:cxn modelId="{E20DCD54-92A4-4690-9A96-C45EBB1C7A5D}" type="presParOf" srcId="{16135C8F-2621-4EFC-99B3-F46EDC672580}" destId="{34C1968A-AE08-414D-8480-60771C5171FB}" srcOrd="6" destOrd="0" presId="urn:microsoft.com/office/officeart/2008/layout/HorizontalMultiLevelHierarchy"/>
    <dgm:cxn modelId="{01EE2930-836E-4BE2-8C1B-6D5B44510898}" type="presParOf" srcId="{34C1968A-AE08-414D-8480-60771C5171FB}" destId="{0EE75194-4732-4BA6-A75C-065FA22A094C}" srcOrd="0" destOrd="0" presId="urn:microsoft.com/office/officeart/2008/layout/HorizontalMultiLevelHierarchy"/>
    <dgm:cxn modelId="{0782EA94-1FF7-463A-8FBA-D5B5B833337C}" type="presParOf" srcId="{16135C8F-2621-4EFC-99B3-F46EDC672580}" destId="{21F81E65-53FE-444F-AD60-715176F6D563}" srcOrd="7" destOrd="0" presId="urn:microsoft.com/office/officeart/2008/layout/HorizontalMultiLevelHierarchy"/>
    <dgm:cxn modelId="{EC6E5F1F-861E-4B6D-9C59-8412EFA45036}" type="presParOf" srcId="{21F81E65-53FE-444F-AD60-715176F6D563}" destId="{FF79217A-19DF-46C6-B630-934640162C86}" srcOrd="0" destOrd="0" presId="urn:microsoft.com/office/officeart/2008/layout/HorizontalMultiLevelHierarchy"/>
    <dgm:cxn modelId="{973B0875-A579-4F49-AA73-66C5107943BB}" type="presParOf" srcId="{21F81E65-53FE-444F-AD60-715176F6D563}" destId="{6BADAE60-7134-444A-85A6-EB56B5686CB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B2335756-479F-45B5-9453-1F9F483DE719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B398BDB3-176B-4C22-A3B0-F0B718A7DCC1}">
      <dgm:prSet phldrT="[Texto]"/>
      <dgm:spPr/>
      <dgm:t>
        <a:bodyPr/>
        <a:lstStyle/>
        <a:p>
          <a:r>
            <a:rPr lang="es-CO" dirty="0" smtClean="0"/>
            <a:t>Promover las relaciones Universidad empresa con la creación del consultorio contable financiero,</a:t>
          </a:r>
        </a:p>
        <a:p>
          <a:r>
            <a:rPr lang="es-CO" dirty="0" smtClean="0"/>
            <a:t>generando ambiente, desarrollo y calidad de vida sostenible</a:t>
          </a:r>
          <a:endParaRPr lang="es-CO" dirty="0"/>
        </a:p>
      </dgm:t>
    </dgm:pt>
    <dgm:pt modelId="{DD2D88F1-D828-4271-B42D-D5376E73CB87}" type="parTrans" cxnId="{B7039E1A-F5C6-4DB6-9643-2BC205705142}">
      <dgm:prSet/>
      <dgm:spPr/>
      <dgm:t>
        <a:bodyPr/>
        <a:lstStyle/>
        <a:p>
          <a:endParaRPr lang="es-CO"/>
        </a:p>
      </dgm:t>
    </dgm:pt>
    <dgm:pt modelId="{6E5941A0-41FA-4CA9-BB3A-C55F66B6BD37}" type="sibTrans" cxnId="{B7039E1A-F5C6-4DB6-9643-2BC205705142}">
      <dgm:prSet/>
      <dgm:spPr/>
      <dgm:t>
        <a:bodyPr/>
        <a:lstStyle/>
        <a:p>
          <a:endParaRPr lang="es-CO"/>
        </a:p>
      </dgm:t>
    </dgm:pt>
    <dgm:pt modelId="{12D394FB-BF3B-41F7-8D5F-631690F22DCA}">
      <dgm:prSet phldrT="[Texto]"/>
      <dgm:spPr/>
      <dgm:t>
        <a:bodyPr/>
        <a:lstStyle/>
        <a:p>
          <a:r>
            <a:rPr lang="es-CO" dirty="0" smtClean="0"/>
            <a:t>Proyectos de ciencia y tecnología aplicada a las organizaciones dentro de un contexto de propuesta empresarial, </a:t>
          </a:r>
        </a:p>
        <a:p>
          <a:r>
            <a:rPr lang="es-CO" dirty="0" smtClean="0"/>
            <a:t>social, cultural en un mundo político y de construcción de Nación</a:t>
          </a:r>
          <a:endParaRPr lang="es-CO" dirty="0"/>
        </a:p>
      </dgm:t>
    </dgm:pt>
    <dgm:pt modelId="{362F0C42-0DA0-4748-B07F-2EA778856DCC}" type="parTrans" cxnId="{B882381F-C2E8-46EB-9DFB-5BEA4D5C0F16}">
      <dgm:prSet/>
      <dgm:spPr/>
      <dgm:t>
        <a:bodyPr/>
        <a:lstStyle/>
        <a:p>
          <a:endParaRPr lang="es-CO"/>
        </a:p>
      </dgm:t>
    </dgm:pt>
    <dgm:pt modelId="{6EDA567F-F93B-4106-9B51-42387EE9A2D9}" type="sibTrans" cxnId="{B882381F-C2E8-46EB-9DFB-5BEA4D5C0F16}">
      <dgm:prSet/>
      <dgm:spPr/>
      <dgm:t>
        <a:bodyPr/>
        <a:lstStyle/>
        <a:p>
          <a:endParaRPr lang="es-CO"/>
        </a:p>
      </dgm:t>
    </dgm:pt>
    <dgm:pt modelId="{82B594E8-83C9-45AD-BE30-B5CF2FB3B362}">
      <dgm:prSet phldrT="[Texto]"/>
      <dgm:spPr/>
      <dgm:t>
        <a:bodyPr/>
        <a:lstStyle/>
        <a:p>
          <a:r>
            <a:rPr lang="es-CO" dirty="0" smtClean="0"/>
            <a:t>Participación en mesas sectoriales y asistencia contable a pequeños empresarios</a:t>
          </a:r>
          <a:endParaRPr lang="es-CO" dirty="0"/>
        </a:p>
      </dgm:t>
    </dgm:pt>
    <dgm:pt modelId="{E8775601-B23F-47B2-B738-94C20F144F2E}" type="sibTrans" cxnId="{A4AF97F6-360C-4512-B60B-546DB3C54A3B}">
      <dgm:prSet/>
      <dgm:spPr/>
      <dgm:t>
        <a:bodyPr/>
        <a:lstStyle/>
        <a:p>
          <a:endParaRPr lang="es-CO"/>
        </a:p>
      </dgm:t>
    </dgm:pt>
    <dgm:pt modelId="{9DD391BF-FE5D-4EAA-9C28-EEC757E4B430}" type="parTrans" cxnId="{A4AF97F6-360C-4512-B60B-546DB3C54A3B}">
      <dgm:prSet/>
      <dgm:spPr/>
      <dgm:t>
        <a:bodyPr/>
        <a:lstStyle/>
        <a:p>
          <a:endParaRPr lang="es-CO"/>
        </a:p>
      </dgm:t>
    </dgm:pt>
    <dgm:pt modelId="{7EE5F974-36F7-4AF9-8432-67245A934A88}">
      <dgm:prSet phldrT="[Texto]"/>
      <dgm:spPr/>
      <dgm:t>
        <a:bodyPr/>
        <a:lstStyle/>
        <a:p>
          <a:r>
            <a:rPr lang="es-CO" dirty="0" smtClean="0"/>
            <a:t>Asistencia y asesoría a las comunidades y organizaciones sociales</a:t>
          </a:r>
          <a:endParaRPr lang="es-CO" dirty="0"/>
        </a:p>
      </dgm:t>
    </dgm:pt>
    <dgm:pt modelId="{39CB8ADF-7AAB-4B7D-9D99-2506769D88A6}" type="sibTrans" cxnId="{E70A1F6A-8B75-4CD3-BDF2-776BB028B82D}">
      <dgm:prSet/>
      <dgm:spPr/>
      <dgm:t>
        <a:bodyPr/>
        <a:lstStyle/>
        <a:p>
          <a:endParaRPr lang="es-CO"/>
        </a:p>
      </dgm:t>
    </dgm:pt>
    <dgm:pt modelId="{F6F3F5CE-5DC9-4767-AEE7-94F582FE3858}" type="parTrans" cxnId="{E70A1F6A-8B75-4CD3-BDF2-776BB028B82D}">
      <dgm:prSet/>
      <dgm:spPr/>
      <dgm:t>
        <a:bodyPr/>
        <a:lstStyle/>
        <a:p>
          <a:endParaRPr lang="es-CO"/>
        </a:p>
      </dgm:t>
    </dgm:pt>
    <dgm:pt modelId="{0E7F624E-0458-48C6-A199-220DC823C186}">
      <dgm:prSet phldrT="[Texto]"/>
      <dgm:spPr/>
      <dgm:t>
        <a:bodyPr/>
        <a:lstStyle/>
        <a:p>
          <a:r>
            <a:rPr lang="es-CO" dirty="0" smtClean="0"/>
            <a:t>Desarrollar programas mediante capacitación no formal</a:t>
          </a:r>
          <a:endParaRPr lang="es-CO" dirty="0"/>
        </a:p>
      </dgm:t>
    </dgm:pt>
    <dgm:pt modelId="{8D8EDCAD-54DA-4956-B537-95B3446C3E24}" type="sibTrans" cxnId="{5DC84F1A-B34D-4230-843E-BAD133FC6031}">
      <dgm:prSet/>
      <dgm:spPr/>
      <dgm:t>
        <a:bodyPr/>
        <a:lstStyle/>
        <a:p>
          <a:endParaRPr lang="es-CO"/>
        </a:p>
      </dgm:t>
    </dgm:pt>
    <dgm:pt modelId="{56079C9C-4F64-48FB-9FE4-D76303D988BB}" type="parTrans" cxnId="{5DC84F1A-B34D-4230-843E-BAD133FC6031}">
      <dgm:prSet/>
      <dgm:spPr/>
      <dgm:t>
        <a:bodyPr/>
        <a:lstStyle/>
        <a:p>
          <a:endParaRPr lang="es-CO"/>
        </a:p>
      </dgm:t>
    </dgm:pt>
    <dgm:pt modelId="{6357BE7F-6EC3-4A58-9FB7-87A340CA71F0}" type="pres">
      <dgm:prSet presAssocID="{B2335756-479F-45B5-9453-1F9F483DE71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F17D1723-0735-4BAE-BEDA-FB8A9BD9F0ED}" type="pres">
      <dgm:prSet presAssocID="{0E7F624E-0458-48C6-A199-220DC823C186}" presName="parentLin" presStyleCnt="0"/>
      <dgm:spPr/>
    </dgm:pt>
    <dgm:pt modelId="{DA2634C8-F9A7-45E1-BE05-8D05689C39CA}" type="pres">
      <dgm:prSet presAssocID="{0E7F624E-0458-48C6-A199-220DC823C186}" presName="parentLeftMargin" presStyleLbl="node1" presStyleIdx="0" presStyleCnt="5"/>
      <dgm:spPr/>
      <dgm:t>
        <a:bodyPr/>
        <a:lstStyle/>
        <a:p>
          <a:endParaRPr lang="es-CO"/>
        </a:p>
      </dgm:t>
    </dgm:pt>
    <dgm:pt modelId="{D22AA410-C64A-4D4E-9A13-4340B6537631}" type="pres">
      <dgm:prSet presAssocID="{0E7F624E-0458-48C6-A199-220DC823C186}" presName="parentText" presStyleLbl="node1" presStyleIdx="0" presStyleCnt="5" custScaleX="137283" custScaleY="116950" custLinFactNeighborX="-3618" custLinFactNeighborY="-21737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1B827B1-0843-4D8D-98AD-D25648A293EF}" type="pres">
      <dgm:prSet presAssocID="{0E7F624E-0458-48C6-A199-220DC823C186}" presName="negativeSpace" presStyleCnt="0"/>
      <dgm:spPr/>
    </dgm:pt>
    <dgm:pt modelId="{2ED4B40D-3C74-4B60-9B08-46232C4812F8}" type="pres">
      <dgm:prSet presAssocID="{0E7F624E-0458-48C6-A199-220DC823C186}" presName="childText" presStyleLbl="conFgAcc1" presStyleIdx="0" presStyleCnt="5">
        <dgm:presLayoutVars>
          <dgm:bulletEnabled val="1"/>
        </dgm:presLayoutVars>
      </dgm:prSet>
      <dgm:spPr/>
    </dgm:pt>
    <dgm:pt modelId="{116AE3BC-2B3B-4715-8FD7-E4A1566D1BAA}" type="pres">
      <dgm:prSet presAssocID="{8D8EDCAD-54DA-4956-B537-95B3446C3E24}" presName="spaceBetweenRectangles" presStyleCnt="0"/>
      <dgm:spPr/>
    </dgm:pt>
    <dgm:pt modelId="{25C5DBAB-42EF-45BB-A692-74E6293B8B5C}" type="pres">
      <dgm:prSet presAssocID="{7EE5F974-36F7-4AF9-8432-67245A934A88}" presName="parentLin" presStyleCnt="0"/>
      <dgm:spPr/>
    </dgm:pt>
    <dgm:pt modelId="{B7387370-C107-41F4-942B-A262774BC907}" type="pres">
      <dgm:prSet presAssocID="{7EE5F974-36F7-4AF9-8432-67245A934A88}" presName="parentLeftMargin" presStyleLbl="node1" presStyleIdx="0" presStyleCnt="5"/>
      <dgm:spPr/>
      <dgm:t>
        <a:bodyPr/>
        <a:lstStyle/>
        <a:p>
          <a:endParaRPr lang="es-CO"/>
        </a:p>
      </dgm:t>
    </dgm:pt>
    <dgm:pt modelId="{A666FF39-CEE9-4746-B7E8-4A95B87E5E39}" type="pres">
      <dgm:prSet presAssocID="{7EE5F974-36F7-4AF9-8432-67245A934A88}" presName="parentText" presStyleLbl="node1" presStyleIdx="1" presStyleCnt="5" custScaleX="137283" custScaleY="116950" custLinFactNeighborX="-3618" custLinFactNeighborY="-21737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299CA84-CE2F-4EA7-9786-E2886198CC6E}" type="pres">
      <dgm:prSet presAssocID="{7EE5F974-36F7-4AF9-8432-67245A934A88}" presName="negativeSpace" presStyleCnt="0"/>
      <dgm:spPr/>
    </dgm:pt>
    <dgm:pt modelId="{B53F7D52-2FC2-4231-B0FB-B0068679C640}" type="pres">
      <dgm:prSet presAssocID="{7EE5F974-36F7-4AF9-8432-67245A934A88}" presName="childText" presStyleLbl="conFgAcc1" presStyleIdx="1" presStyleCnt="5">
        <dgm:presLayoutVars>
          <dgm:bulletEnabled val="1"/>
        </dgm:presLayoutVars>
      </dgm:prSet>
      <dgm:spPr/>
    </dgm:pt>
    <dgm:pt modelId="{76523889-E561-4EBE-8BF1-711014E92E14}" type="pres">
      <dgm:prSet presAssocID="{39CB8ADF-7AAB-4B7D-9D99-2506769D88A6}" presName="spaceBetweenRectangles" presStyleCnt="0"/>
      <dgm:spPr/>
    </dgm:pt>
    <dgm:pt modelId="{56F1E83D-14B9-4E73-B865-E84CD395FAF3}" type="pres">
      <dgm:prSet presAssocID="{82B594E8-83C9-45AD-BE30-B5CF2FB3B362}" presName="parentLin" presStyleCnt="0"/>
      <dgm:spPr/>
    </dgm:pt>
    <dgm:pt modelId="{8924231E-1241-407F-81B8-DE194F5FB995}" type="pres">
      <dgm:prSet presAssocID="{82B594E8-83C9-45AD-BE30-B5CF2FB3B362}" presName="parentLeftMargin" presStyleLbl="node1" presStyleIdx="1" presStyleCnt="5"/>
      <dgm:spPr/>
      <dgm:t>
        <a:bodyPr/>
        <a:lstStyle/>
        <a:p>
          <a:endParaRPr lang="es-CO"/>
        </a:p>
      </dgm:t>
    </dgm:pt>
    <dgm:pt modelId="{DCF505FF-0B41-4FD4-9AFD-DA546970E034}" type="pres">
      <dgm:prSet presAssocID="{82B594E8-83C9-45AD-BE30-B5CF2FB3B362}" presName="parentText" presStyleLbl="node1" presStyleIdx="2" presStyleCnt="5" custScaleX="137283" custScaleY="116950" custLinFactNeighborX="-1865" custLinFactNeighborY="-9668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5DB7F64-7324-4DAB-B93B-80E17BB480E0}" type="pres">
      <dgm:prSet presAssocID="{82B594E8-83C9-45AD-BE30-B5CF2FB3B362}" presName="negativeSpace" presStyleCnt="0"/>
      <dgm:spPr/>
    </dgm:pt>
    <dgm:pt modelId="{717D886B-A15F-4401-A10B-1D1B35109E1F}" type="pres">
      <dgm:prSet presAssocID="{82B594E8-83C9-45AD-BE30-B5CF2FB3B362}" presName="childText" presStyleLbl="conFgAcc1" presStyleIdx="2" presStyleCnt="5">
        <dgm:presLayoutVars>
          <dgm:bulletEnabled val="1"/>
        </dgm:presLayoutVars>
      </dgm:prSet>
      <dgm:spPr/>
    </dgm:pt>
    <dgm:pt modelId="{DC50AC3F-F5FF-4592-9E03-AD571482B713}" type="pres">
      <dgm:prSet presAssocID="{E8775601-B23F-47B2-B738-94C20F144F2E}" presName="spaceBetweenRectangles" presStyleCnt="0"/>
      <dgm:spPr/>
    </dgm:pt>
    <dgm:pt modelId="{C5F25043-250B-45D6-A3BC-A8795C1F0F2F}" type="pres">
      <dgm:prSet presAssocID="{B398BDB3-176B-4C22-A3B0-F0B718A7DCC1}" presName="parentLin" presStyleCnt="0"/>
      <dgm:spPr/>
    </dgm:pt>
    <dgm:pt modelId="{5291561D-8BD4-4537-B188-4B76E5B8B73B}" type="pres">
      <dgm:prSet presAssocID="{B398BDB3-176B-4C22-A3B0-F0B718A7DCC1}" presName="parentLeftMargin" presStyleLbl="node1" presStyleIdx="2" presStyleCnt="5"/>
      <dgm:spPr/>
      <dgm:t>
        <a:bodyPr/>
        <a:lstStyle/>
        <a:p>
          <a:endParaRPr lang="es-CO"/>
        </a:p>
      </dgm:t>
    </dgm:pt>
    <dgm:pt modelId="{3982F626-A7BB-4A62-BECD-5B8B67A41B1E}" type="pres">
      <dgm:prSet presAssocID="{B398BDB3-176B-4C22-A3B0-F0B718A7DCC1}" presName="parentText" presStyleLbl="node1" presStyleIdx="3" presStyleCnt="5" custScaleX="137283" custScaleY="158307" custLinFactNeighborX="-3618" custLinFactNeighborY="-10650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C9B796A-4470-4FBE-964F-C938368AB166}" type="pres">
      <dgm:prSet presAssocID="{B398BDB3-176B-4C22-A3B0-F0B718A7DCC1}" presName="negativeSpace" presStyleCnt="0"/>
      <dgm:spPr/>
    </dgm:pt>
    <dgm:pt modelId="{C49A7E10-8F5D-4E74-AF92-988B4E857D67}" type="pres">
      <dgm:prSet presAssocID="{B398BDB3-176B-4C22-A3B0-F0B718A7DCC1}" presName="childText" presStyleLbl="conFgAcc1" presStyleIdx="3" presStyleCnt="5">
        <dgm:presLayoutVars>
          <dgm:bulletEnabled val="1"/>
        </dgm:presLayoutVars>
      </dgm:prSet>
      <dgm:spPr/>
    </dgm:pt>
    <dgm:pt modelId="{44F5F061-F8E3-4D9D-AB95-227A397B4E84}" type="pres">
      <dgm:prSet presAssocID="{6E5941A0-41FA-4CA9-BB3A-C55F66B6BD37}" presName="spaceBetweenRectangles" presStyleCnt="0"/>
      <dgm:spPr/>
    </dgm:pt>
    <dgm:pt modelId="{F07F7139-B5CB-4443-8F5F-6B1FDC9CC554}" type="pres">
      <dgm:prSet presAssocID="{12D394FB-BF3B-41F7-8D5F-631690F22DCA}" presName="parentLin" presStyleCnt="0"/>
      <dgm:spPr/>
    </dgm:pt>
    <dgm:pt modelId="{4BB6DA71-B5C0-4810-B3CE-931C1977CA1C}" type="pres">
      <dgm:prSet presAssocID="{12D394FB-BF3B-41F7-8D5F-631690F22DCA}" presName="parentLeftMargin" presStyleLbl="node1" presStyleIdx="3" presStyleCnt="5"/>
      <dgm:spPr/>
      <dgm:t>
        <a:bodyPr/>
        <a:lstStyle/>
        <a:p>
          <a:endParaRPr lang="es-CO"/>
        </a:p>
      </dgm:t>
    </dgm:pt>
    <dgm:pt modelId="{E5974321-F436-47B7-A99C-68D9068644AC}" type="pres">
      <dgm:prSet presAssocID="{12D394FB-BF3B-41F7-8D5F-631690F22DCA}" presName="parentText" presStyleLbl="node1" presStyleIdx="4" presStyleCnt="5" custScaleX="137283" custScaleY="184732" custLinFactNeighborX="-3618" custLinFactNeighborY="-10650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80DD753-515C-4B5C-A4CF-ED921F25AD00}" type="pres">
      <dgm:prSet presAssocID="{12D394FB-BF3B-41F7-8D5F-631690F22DCA}" presName="negativeSpace" presStyleCnt="0"/>
      <dgm:spPr/>
    </dgm:pt>
    <dgm:pt modelId="{2031AD78-0478-4C92-A257-1FC3CF6C59FC}" type="pres">
      <dgm:prSet presAssocID="{12D394FB-BF3B-41F7-8D5F-631690F22DCA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D0E49E7E-E160-4106-ADDB-79F3B27BED90}" type="presOf" srcId="{B398BDB3-176B-4C22-A3B0-F0B718A7DCC1}" destId="{3982F626-A7BB-4A62-BECD-5B8B67A41B1E}" srcOrd="1" destOrd="0" presId="urn:microsoft.com/office/officeart/2005/8/layout/list1"/>
    <dgm:cxn modelId="{8D56B45D-B054-46BB-A3B2-27EFA4D75551}" type="presOf" srcId="{B2335756-479F-45B5-9453-1F9F483DE719}" destId="{6357BE7F-6EC3-4A58-9FB7-87A340CA71F0}" srcOrd="0" destOrd="0" presId="urn:microsoft.com/office/officeart/2005/8/layout/list1"/>
    <dgm:cxn modelId="{B882381F-C2E8-46EB-9DFB-5BEA4D5C0F16}" srcId="{B2335756-479F-45B5-9453-1F9F483DE719}" destId="{12D394FB-BF3B-41F7-8D5F-631690F22DCA}" srcOrd="4" destOrd="0" parTransId="{362F0C42-0DA0-4748-B07F-2EA778856DCC}" sibTransId="{6EDA567F-F93B-4106-9B51-42387EE9A2D9}"/>
    <dgm:cxn modelId="{606DA43C-23E4-4FF9-844A-2CE50502F6FE}" type="presOf" srcId="{82B594E8-83C9-45AD-BE30-B5CF2FB3B362}" destId="{8924231E-1241-407F-81B8-DE194F5FB995}" srcOrd="0" destOrd="0" presId="urn:microsoft.com/office/officeart/2005/8/layout/list1"/>
    <dgm:cxn modelId="{A4AF97F6-360C-4512-B60B-546DB3C54A3B}" srcId="{B2335756-479F-45B5-9453-1F9F483DE719}" destId="{82B594E8-83C9-45AD-BE30-B5CF2FB3B362}" srcOrd="2" destOrd="0" parTransId="{9DD391BF-FE5D-4EAA-9C28-EEC757E4B430}" sibTransId="{E8775601-B23F-47B2-B738-94C20F144F2E}"/>
    <dgm:cxn modelId="{0569949C-4BDE-42CA-A097-F4A9CB91252D}" type="presOf" srcId="{B398BDB3-176B-4C22-A3B0-F0B718A7DCC1}" destId="{5291561D-8BD4-4537-B188-4B76E5B8B73B}" srcOrd="0" destOrd="0" presId="urn:microsoft.com/office/officeart/2005/8/layout/list1"/>
    <dgm:cxn modelId="{E70A1F6A-8B75-4CD3-BDF2-776BB028B82D}" srcId="{B2335756-479F-45B5-9453-1F9F483DE719}" destId="{7EE5F974-36F7-4AF9-8432-67245A934A88}" srcOrd="1" destOrd="0" parTransId="{F6F3F5CE-5DC9-4767-AEE7-94F582FE3858}" sibTransId="{39CB8ADF-7AAB-4B7D-9D99-2506769D88A6}"/>
    <dgm:cxn modelId="{81833C98-3D71-4B43-9F43-43C3E8FAB7AD}" type="presOf" srcId="{7EE5F974-36F7-4AF9-8432-67245A934A88}" destId="{A666FF39-CEE9-4746-B7E8-4A95B87E5E39}" srcOrd="1" destOrd="0" presId="urn:microsoft.com/office/officeart/2005/8/layout/list1"/>
    <dgm:cxn modelId="{41C35B98-12D4-467F-AFDF-3515AF2F3461}" type="presOf" srcId="{12D394FB-BF3B-41F7-8D5F-631690F22DCA}" destId="{E5974321-F436-47B7-A99C-68D9068644AC}" srcOrd="1" destOrd="0" presId="urn:microsoft.com/office/officeart/2005/8/layout/list1"/>
    <dgm:cxn modelId="{9455E7E4-91A2-486F-B18A-865799315484}" type="presOf" srcId="{0E7F624E-0458-48C6-A199-220DC823C186}" destId="{D22AA410-C64A-4D4E-9A13-4340B6537631}" srcOrd="1" destOrd="0" presId="urn:microsoft.com/office/officeart/2005/8/layout/list1"/>
    <dgm:cxn modelId="{5DC84F1A-B34D-4230-843E-BAD133FC6031}" srcId="{B2335756-479F-45B5-9453-1F9F483DE719}" destId="{0E7F624E-0458-48C6-A199-220DC823C186}" srcOrd="0" destOrd="0" parTransId="{56079C9C-4F64-48FB-9FE4-D76303D988BB}" sibTransId="{8D8EDCAD-54DA-4956-B537-95B3446C3E24}"/>
    <dgm:cxn modelId="{43957F7A-3C9B-44F6-AA7C-A3C37246DC21}" type="presOf" srcId="{12D394FB-BF3B-41F7-8D5F-631690F22DCA}" destId="{4BB6DA71-B5C0-4810-B3CE-931C1977CA1C}" srcOrd="0" destOrd="0" presId="urn:microsoft.com/office/officeart/2005/8/layout/list1"/>
    <dgm:cxn modelId="{B7039E1A-F5C6-4DB6-9643-2BC205705142}" srcId="{B2335756-479F-45B5-9453-1F9F483DE719}" destId="{B398BDB3-176B-4C22-A3B0-F0B718A7DCC1}" srcOrd="3" destOrd="0" parTransId="{DD2D88F1-D828-4271-B42D-D5376E73CB87}" sibTransId="{6E5941A0-41FA-4CA9-BB3A-C55F66B6BD37}"/>
    <dgm:cxn modelId="{0D44BCAC-1993-497D-90A8-F72E13F87C51}" type="presOf" srcId="{0E7F624E-0458-48C6-A199-220DC823C186}" destId="{DA2634C8-F9A7-45E1-BE05-8D05689C39CA}" srcOrd="0" destOrd="0" presId="urn:microsoft.com/office/officeart/2005/8/layout/list1"/>
    <dgm:cxn modelId="{3FB59642-7112-43B1-B4F9-D8ADE6A68247}" type="presOf" srcId="{7EE5F974-36F7-4AF9-8432-67245A934A88}" destId="{B7387370-C107-41F4-942B-A262774BC907}" srcOrd="0" destOrd="0" presId="urn:microsoft.com/office/officeart/2005/8/layout/list1"/>
    <dgm:cxn modelId="{3D452DCD-D52B-4B38-900C-0A0608EE5DD1}" type="presOf" srcId="{82B594E8-83C9-45AD-BE30-B5CF2FB3B362}" destId="{DCF505FF-0B41-4FD4-9AFD-DA546970E034}" srcOrd="1" destOrd="0" presId="urn:microsoft.com/office/officeart/2005/8/layout/list1"/>
    <dgm:cxn modelId="{FFCBD993-FCA2-4693-ADE8-6E1024D586F5}" type="presParOf" srcId="{6357BE7F-6EC3-4A58-9FB7-87A340CA71F0}" destId="{F17D1723-0735-4BAE-BEDA-FB8A9BD9F0ED}" srcOrd="0" destOrd="0" presId="urn:microsoft.com/office/officeart/2005/8/layout/list1"/>
    <dgm:cxn modelId="{5099169B-95AB-46D9-912E-A7967F029875}" type="presParOf" srcId="{F17D1723-0735-4BAE-BEDA-FB8A9BD9F0ED}" destId="{DA2634C8-F9A7-45E1-BE05-8D05689C39CA}" srcOrd="0" destOrd="0" presId="urn:microsoft.com/office/officeart/2005/8/layout/list1"/>
    <dgm:cxn modelId="{2E0DD67A-652D-48D4-A0FA-D19D95957259}" type="presParOf" srcId="{F17D1723-0735-4BAE-BEDA-FB8A9BD9F0ED}" destId="{D22AA410-C64A-4D4E-9A13-4340B6537631}" srcOrd="1" destOrd="0" presId="urn:microsoft.com/office/officeart/2005/8/layout/list1"/>
    <dgm:cxn modelId="{610E5C84-4856-4636-BA02-0C74075E0EB8}" type="presParOf" srcId="{6357BE7F-6EC3-4A58-9FB7-87A340CA71F0}" destId="{91B827B1-0843-4D8D-98AD-D25648A293EF}" srcOrd="1" destOrd="0" presId="urn:microsoft.com/office/officeart/2005/8/layout/list1"/>
    <dgm:cxn modelId="{CFE443D5-4143-4A7B-AE9C-30963081FCEA}" type="presParOf" srcId="{6357BE7F-6EC3-4A58-9FB7-87A340CA71F0}" destId="{2ED4B40D-3C74-4B60-9B08-46232C4812F8}" srcOrd="2" destOrd="0" presId="urn:microsoft.com/office/officeart/2005/8/layout/list1"/>
    <dgm:cxn modelId="{F206C918-16BE-4061-A921-0187BC858005}" type="presParOf" srcId="{6357BE7F-6EC3-4A58-9FB7-87A340CA71F0}" destId="{116AE3BC-2B3B-4715-8FD7-E4A1566D1BAA}" srcOrd="3" destOrd="0" presId="urn:microsoft.com/office/officeart/2005/8/layout/list1"/>
    <dgm:cxn modelId="{D6EEA770-E286-4EF3-93BA-6BFFEF79493C}" type="presParOf" srcId="{6357BE7F-6EC3-4A58-9FB7-87A340CA71F0}" destId="{25C5DBAB-42EF-45BB-A692-74E6293B8B5C}" srcOrd="4" destOrd="0" presId="urn:microsoft.com/office/officeart/2005/8/layout/list1"/>
    <dgm:cxn modelId="{4B3E5994-BC60-441E-892A-C2362830D3E8}" type="presParOf" srcId="{25C5DBAB-42EF-45BB-A692-74E6293B8B5C}" destId="{B7387370-C107-41F4-942B-A262774BC907}" srcOrd="0" destOrd="0" presId="urn:microsoft.com/office/officeart/2005/8/layout/list1"/>
    <dgm:cxn modelId="{C343010E-CD2E-4ACF-B801-78D4FDFD9DA5}" type="presParOf" srcId="{25C5DBAB-42EF-45BB-A692-74E6293B8B5C}" destId="{A666FF39-CEE9-4746-B7E8-4A95B87E5E39}" srcOrd="1" destOrd="0" presId="urn:microsoft.com/office/officeart/2005/8/layout/list1"/>
    <dgm:cxn modelId="{F5457953-4172-467D-9D4B-E7FDE23E61E4}" type="presParOf" srcId="{6357BE7F-6EC3-4A58-9FB7-87A340CA71F0}" destId="{5299CA84-CE2F-4EA7-9786-E2886198CC6E}" srcOrd="5" destOrd="0" presId="urn:microsoft.com/office/officeart/2005/8/layout/list1"/>
    <dgm:cxn modelId="{37661BFC-E8A4-4F91-90E1-59E66CF8C543}" type="presParOf" srcId="{6357BE7F-6EC3-4A58-9FB7-87A340CA71F0}" destId="{B53F7D52-2FC2-4231-B0FB-B0068679C640}" srcOrd="6" destOrd="0" presId="urn:microsoft.com/office/officeart/2005/8/layout/list1"/>
    <dgm:cxn modelId="{66600E29-6A1B-4795-9F2F-90B96A333BA8}" type="presParOf" srcId="{6357BE7F-6EC3-4A58-9FB7-87A340CA71F0}" destId="{76523889-E561-4EBE-8BF1-711014E92E14}" srcOrd="7" destOrd="0" presId="urn:microsoft.com/office/officeart/2005/8/layout/list1"/>
    <dgm:cxn modelId="{0270F6C7-C5C4-4A33-89AF-903305F5C17C}" type="presParOf" srcId="{6357BE7F-6EC3-4A58-9FB7-87A340CA71F0}" destId="{56F1E83D-14B9-4E73-B865-E84CD395FAF3}" srcOrd="8" destOrd="0" presId="urn:microsoft.com/office/officeart/2005/8/layout/list1"/>
    <dgm:cxn modelId="{935258AF-10B9-4CC9-AA00-83C121FF2638}" type="presParOf" srcId="{56F1E83D-14B9-4E73-B865-E84CD395FAF3}" destId="{8924231E-1241-407F-81B8-DE194F5FB995}" srcOrd="0" destOrd="0" presId="urn:microsoft.com/office/officeart/2005/8/layout/list1"/>
    <dgm:cxn modelId="{5BDEBCDA-43DB-47F0-904E-60AC748E2025}" type="presParOf" srcId="{56F1E83D-14B9-4E73-B865-E84CD395FAF3}" destId="{DCF505FF-0B41-4FD4-9AFD-DA546970E034}" srcOrd="1" destOrd="0" presId="urn:microsoft.com/office/officeart/2005/8/layout/list1"/>
    <dgm:cxn modelId="{16CBDEF1-87B8-4CDC-BB15-211E826977E9}" type="presParOf" srcId="{6357BE7F-6EC3-4A58-9FB7-87A340CA71F0}" destId="{F5DB7F64-7324-4DAB-B93B-80E17BB480E0}" srcOrd="9" destOrd="0" presId="urn:microsoft.com/office/officeart/2005/8/layout/list1"/>
    <dgm:cxn modelId="{4CF09B5A-6B55-4080-A5FB-900BB54E2BC2}" type="presParOf" srcId="{6357BE7F-6EC3-4A58-9FB7-87A340CA71F0}" destId="{717D886B-A15F-4401-A10B-1D1B35109E1F}" srcOrd="10" destOrd="0" presId="urn:microsoft.com/office/officeart/2005/8/layout/list1"/>
    <dgm:cxn modelId="{D95F3331-C715-4140-A5AC-D17D2B707AF7}" type="presParOf" srcId="{6357BE7F-6EC3-4A58-9FB7-87A340CA71F0}" destId="{DC50AC3F-F5FF-4592-9E03-AD571482B713}" srcOrd="11" destOrd="0" presId="urn:microsoft.com/office/officeart/2005/8/layout/list1"/>
    <dgm:cxn modelId="{99400A23-BC3E-4AC5-82D5-FA7A6E28B67B}" type="presParOf" srcId="{6357BE7F-6EC3-4A58-9FB7-87A340CA71F0}" destId="{C5F25043-250B-45D6-A3BC-A8795C1F0F2F}" srcOrd="12" destOrd="0" presId="urn:microsoft.com/office/officeart/2005/8/layout/list1"/>
    <dgm:cxn modelId="{D945BC18-816E-4B2B-96B7-E12327C10DE9}" type="presParOf" srcId="{C5F25043-250B-45D6-A3BC-A8795C1F0F2F}" destId="{5291561D-8BD4-4537-B188-4B76E5B8B73B}" srcOrd="0" destOrd="0" presId="urn:microsoft.com/office/officeart/2005/8/layout/list1"/>
    <dgm:cxn modelId="{C5E54EA2-E931-448B-87C0-0445869559B4}" type="presParOf" srcId="{C5F25043-250B-45D6-A3BC-A8795C1F0F2F}" destId="{3982F626-A7BB-4A62-BECD-5B8B67A41B1E}" srcOrd="1" destOrd="0" presId="urn:microsoft.com/office/officeart/2005/8/layout/list1"/>
    <dgm:cxn modelId="{FD09501C-0340-459A-B591-E1CC1D417017}" type="presParOf" srcId="{6357BE7F-6EC3-4A58-9FB7-87A340CA71F0}" destId="{2C9B796A-4470-4FBE-964F-C938368AB166}" srcOrd="13" destOrd="0" presId="urn:microsoft.com/office/officeart/2005/8/layout/list1"/>
    <dgm:cxn modelId="{59D16F4E-50D0-4E6F-8C1A-3C445CCF530E}" type="presParOf" srcId="{6357BE7F-6EC3-4A58-9FB7-87A340CA71F0}" destId="{C49A7E10-8F5D-4E74-AF92-988B4E857D67}" srcOrd="14" destOrd="0" presId="urn:microsoft.com/office/officeart/2005/8/layout/list1"/>
    <dgm:cxn modelId="{059C48DE-9CDE-4E38-9A22-E62E58E35C4F}" type="presParOf" srcId="{6357BE7F-6EC3-4A58-9FB7-87A340CA71F0}" destId="{44F5F061-F8E3-4D9D-AB95-227A397B4E84}" srcOrd="15" destOrd="0" presId="urn:microsoft.com/office/officeart/2005/8/layout/list1"/>
    <dgm:cxn modelId="{D79B99AC-A3A7-4C6E-8A1F-32B619669654}" type="presParOf" srcId="{6357BE7F-6EC3-4A58-9FB7-87A340CA71F0}" destId="{F07F7139-B5CB-4443-8F5F-6B1FDC9CC554}" srcOrd="16" destOrd="0" presId="urn:microsoft.com/office/officeart/2005/8/layout/list1"/>
    <dgm:cxn modelId="{8CE6A732-41EC-4EF8-8BFE-624D73890EFD}" type="presParOf" srcId="{F07F7139-B5CB-4443-8F5F-6B1FDC9CC554}" destId="{4BB6DA71-B5C0-4810-B3CE-931C1977CA1C}" srcOrd="0" destOrd="0" presId="urn:microsoft.com/office/officeart/2005/8/layout/list1"/>
    <dgm:cxn modelId="{BF8DE5DF-4DFD-430F-96CD-BB486C4AA0EC}" type="presParOf" srcId="{F07F7139-B5CB-4443-8F5F-6B1FDC9CC554}" destId="{E5974321-F436-47B7-A99C-68D9068644AC}" srcOrd="1" destOrd="0" presId="urn:microsoft.com/office/officeart/2005/8/layout/list1"/>
    <dgm:cxn modelId="{BE7CA9C7-10FD-4693-AC19-82404909F82D}" type="presParOf" srcId="{6357BE7F-6EC3-4A58-9FB7-87A340CA71F0}" destId="{B80DD753-515C-4B5C-A4CF-ED921F25AD00}" srcOrd="17" destOrd="0" presId="urn:microsoft.com/office/officeart/2005/8/layout/list1"/>
    <dgm:cxn modelId="{D1145759-54F4-4286-9161-C1C48D4AF0D5}" type="presParOf" srcId="{6357BE7F-6EC3-4A58-9FB7-87A340CA71F0}" destId="{2031AD78-0478-4C92-A257-1FC3CF6C59FC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442CF1C5-ABD8-4A95-8523-1AC4F7E414B3}" type="doc">
      <dgm:prSet loTypeId="urn:microsoft.com/office/officeart/2011/layout/Tab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64933CC5-5557-4C8A-BA5B-049273C1F705}">
      <dgm:prSet phldrT="[Texto]"/>
      <dgm:spPr/>
      <dgm:t>
        <a:bodyPr/>
        <a:lstStyle/>
        <a:p>
          <a:r>
            <a:rPr lang="es-CO" dirty="0" smtClean="0"/>
            <a:t>1</a:t>
          </a:r>
          <a:endParaRPr lang="es-CO" dirty="0"/>
        </a:p>
      </dgm:t>
    </dgm:pt>
    <dgm:pt modelId="{DE374E33-B975-44CF-B52E-FE762C233DBF}" type="parTrans" cxnId="{2F264B9D-AC71-46AD-A049-6B76693A774C}">
      <dgm:prSet/>
      <dgm:spPr/>
      <dgm:t>
        <a:bodyPr/>
        <a:lstStyle/>
        <a:p>
          <a:endParaRPr lang="es-CO"/>
        </a:p>
      </dgm:t>
    </dgm:pt>
    <dgm:pt modelId="{B776A515-B7DF-4FAA-A193-B2AB0F0EBE4E}" type="sibTrans" cxnId="{2F264B9D-AC71-46AD-A049-6B76693A774C}">
      <dgm:prSet/>
      <dgm:spPr/>
      <dgm:t>
        <a:bodyPr/>
        <a:lstStyle/>
        <a:p>
          <a:endParaRPr lang="es-CO"/>
        </a:p>
      </dgm:t>
    </dgm:pt>
    <dgm:pt modelId="{94415B31-39D1-4920-A652-D0710B3E9062}">
      <dgm:prSet phldrT="[Texto]"/>
      <dgm:spPr/>
      <dgm:t>
        <a:bodyPr/>
        <a:lstStyle/>
        <a:p>
          <a:pPr algn="just"/>
          <a:r>
            <a:rPr lang="es-CO" dirty="0" smtClean="0"/>
            <a:t>Aplicar los conocimientos adquiridos en el mejoramiento individual y social de la calidad de vida de la población colombiana en general</a:t>
          </a:r>
          <a:endParaRPr lang="es-CO" dirty="0"/>
        </a:p>
      </dgm:t>
    </dgm:pt>
    <dgm:pt modelId="{1CEBA73B-0547-4602-B371-5947DC79AF00}" type="parTrans" cxnId="{82FD71E5-F6E6-488E-99DE-F4288BA156EE}">
      <dgm:prSet/>
      <dgm:spPr/>
      <dgm:t>
        <a:bodyPr/>
        <a:lstStyle/>
        <a:p>
          <a:endParaRPr lang="es-CO"/>
        </a:p>
      </dgm:t>
    </dgm:pt>
    <dgm:pt modelId="{3BA8942D-B656-42D1-9DBF-5556AF3AB2CA}" type="sibTrans" cxnId="{82FD71E5-F6E6-488E-99DE-F4288BA156EE}">
      <dgm:prSet/>
      <dgm:spPr/>
      <dgm:t>
        <a:bodyPr/>
        <a:lstStyle/>
        <a:p>
          <a:endParaRPr lang="es-CO"/>
        </a:p>
      </dgm:t>
    </dgm:pt>
    <dgm:pt modelId="{128DE305-CA7A-43B5-9130-45E0F0B825EE}">
      <dgm:prSet phldrT="[Texto]"/>
      <dgm:spPr/>
      <dgm:t>
        <a:bodyPr/>
        <a:lstStyle/>
        <a:p>
          <a:r>
            <a:rPr lang="es-CO" dirty="0" smtClean="0"/>
            <a:t>2</a:t>
          </a:r>
          <a:endParaRPr lang="es-CO" dirty="0"/>
        </a:p>
      </dgm:t>
    </dgm:pt>
    <dgm:pt modelId="{F97407F5-621F-4F59-9EB3-9ADEAC5B9914}" type="parTrans" cxnId="{79AB7538-5097-4A9D-89F2-2AF265ACDD5B}">
      <dgm:prSet/>
      <dgm:spPr/>
      <dgm:t>
        <a:bodyPr/>
        <a:lstStyle/>
        <a:p>
          <a:endParaRPr lang="es-CO"/>
        </a:p>
      </dgm:t>
    </dgm:pt>
    <dgm:pt modelId="{2F2FA82D-7364-4753-BF75-F79AF8688D96}" type="sibTrans" cxnId="{79AB7538-5097-4A9D-89F2-2AF265ACDD5B}">
      <dgm:prSet/>
      <dgm:spPr/>
      <dgm:t>
        <a:bodyPr/>
        <a:lstStyle/>
        <a:p>
          <a:endParaRPr lang="es-CO"/>
        </a:p>
      </dgm:t>
    </dgm:pt>
    <dgm:pt modelId="{911CE3B5-C3C3-4064-8715-250CFC5A18C4}">
      <dgm:prSet phldrT="[Texto]"/>
      <dgm:spPr/>
      <dgm:t>
        <a:bodyPr/>
        <a:lstStyle/>
        <a:p>
          <a:pPr algn="just"/>
          <a:r>
            <a:rPr lang="es-CO" dirty="0" smtClean="0"/>
            <a:t>Fomentar el compromiso comunitario y la responsabilidad social para promover el desarrollo eco sostenible en el país al desarrollar la iniciativa empresarial y el espíritu emprendedor de los estudiantes y egresados </a:t>
          </a:r>
          <a:endParaRPr lang="es-CO" dirty="0"/>
        </a:p>
      </dgm:t>
    </dgm:pt>
    <dgm:pt modelId="{03660E7E-C81F-4D1C-BF93-C72B727F83ED}" type="parTrans" cxnId="{A8128E43-E5B0-492E-AC3C-F1B5DD2CC239}">
      <dgm:prSet/>
      <dgm:spPr/>
      <dgm:t>
        <a:bodyPr/>
        <a:lstStyle/>
        <a:p>
          <a:endParaRPr lang="es-CO"/>
        </a:p>
      </dgm:t>
    </dgm:pt>
    <dgm:pt modelId="{70C9E05E-7028-40FC-B941-EF8560C84698}" type="sibTrans" cxnId="{A8128E43-E5B0-492E-AC3C-F1B5DD2CC239}">
      <dgm:prSet/>
      <dgm:spPr/>
      <dgm:t>
        <a:bodyPr/>
        <a:lstStyle/>
        <a:p>
          <a:endParaRPr lang="es-CO"/>
        </a:p>
      </dgm:t>
    </dgm:pt>
    <dgm:pt modelId="{800F714E-2D7A-4EF9-AC71-CA311D51B1C7}">
      <dgm:prSet phldrT="[Texto]"/>
      <dgm:spPr/>
      <dgm:t>
        <a:bodyPr/>
        <a:lstStyle/>
        <a:p>
          <a:r>
            <a:rPr lang="es-CO" dirty="0" smtClean="0"/>
            <a:t>3</a:t>
          </a:r>
          <a:endParaRPr lang="es-CO" dirty="0"/>
        </a:p>
      </dgm:t>
    </dgm:pt>
    <dgm:pt modelId="{813CB75C-A241-44AA-A438-DC870E96FFB8}" type="parTrans" cxnId="{FF81B383-F408-4A71-835E-D8BB5FFF726E}">
      <dgm:prSet/>
      <dgm:spPr/>
      <dgm:t>
        <a:bodyPr/>
        <a:lstStyle/>
        <a:p>
          <a:endParaRPr lang="es-CO"/>
        </a:p>
      </dgm:t>
    </dgm:pt>
    <dgm:pt modelId="{4374A30A-454D-4D8B-A94A-64388F64982B}" type="sibTrans" cxnId="{FF81B383-F408-4A71-835E-D8BB5FFF726E}">
      <dgm:prSet/>
      <dgm:spPr/>
      <dgm:t>
        <a:bodyPr/>
        <a:lstStyle/>
        <a:p>
          <a:endParaRPr lang="es-CO"/>
        </a:p>
      </dgm:t>
    </dgm:pt>
    <dgm:pt modelId="{FB2A95C0-0DCF-48C7-B9C1-A2EDF34E8FB4}">
      <dgm:prSet phldrT="[Texto]"/>
      <dgm:spPr/>
      <dgm:t>
        <a:bodyPr/>
        <a:lstStyle/>
        <a:p>
          <a:r>
            <a:rPr lang="es-CO" dirty="0" smtClean="0"/>
            <a:t>Fomentar competencias para la promoción y desarrollo tecnológico al entrenar al futuro profesional en el uso de tecnologías apropiadas para la gestión de la información y la prestación de servicios en los diferentes sectores empresariales</a:t>
          </a:r>
          <a:endParaRPr lang="es-CO" dirty="0"/>
        </a:p>
      </dgm:t>
    </dgm:pt>
    <dgm:pt modelId="{0D8FEC39-70C1-4F83-97D9-E76FB84409C4}" type="parTrans" cxnId="{A6EF2E2F-360E-4FDE-AF26-66DA2A53D8D6}">
      <dgm:prSet/>
      <dgm:spPr/>
      <dgm:t>
        <a:bodyPr/>
        <a:lstStyle/>
        <a:p>
          <a:endParaRPr lang="es-CO"/>
        </a:p>
      </dgm:t>
    </dgm:pt>
    <dgm:pt modelId="{A5C0DF43-9F4B-4C64-8084-2F51D4A52163}" type="sibTrans" cxnId="{A6EF2E2F-360E-4FDE-AF26-66DA2A53D8D6}">
      <dgm:prSet/>
      <dgm:spPr/>
      <dgm:t>
        <a:bodyPr/>
        <a:lstStyle/>
        <a:p>
          <a:endParaRPr lang="es-CO"/>
        </a:p>
      </dgm:t>
    </dgm:pt>
    <dgm:pt modelId="{37E298C0-D700-44E7-97B6-C5D153F7112D}" type="pres">
      <dgm:prSet presAssocID="{442CF1C5-ABD8-4A95-8523-1AC4F7E414B3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BA25E04B-FF60-4A87-AE2D-ECD3FF427357}" type="pres">
      <dgm:prSet presAssocID="{64933CC5-5557-4C8A-BA5B-049273C1F705}" presName="composite" presStyleCnt="0"/>
      <dgm:spPr/>
    </dgm:pt>
    <dgm:pt modelId="{DCD9FEB7-655D-4A2B-9A18-A07A733B3571}" type="pres">
      <dgm:prSet presAssocID="{64933CC5-5557-4C8A-BA5B-049273C1F705}" presName="FirstChild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9BFAD59-BB6B-496A-9D49-21BB9322CE05}" type="pres">
      <dgm:prSet presAssocID="{64933CC5-5557-4C8A-BA5B-049273C1F705}" presName="Parent" presStyleLbl="alignNode1" presStyleIdx="0" presStyleCnt="3" custScaleX="44656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9B864CA-E0AB-4F62-A116-DA536FE030D9}" type="pres">
      <dgm:prSet presAssocID="{64933CC5-5557-4C8A-BA5B-049273C1F705}" presName="Accent" presStyleLbl="parChTrans1D1" presStyleIdx="0" presStyleCnt="3"/>
      <dgm:spPr/>
    </dgm:pt>
    <dgm:pt modelId="{7B24AB22-0954-4365-B2C6-732EFB4D88FA}" type="pres">
      <dgm:prSet presAssocID="{B776A515-B7DF-4FAA-A193-B2AB0F0EBE4E}" presName="sibTrans" presStyleCnt="0"/>
      <dgm:spPr/>
    </dgm:pt>
    <dgm:pt modelId="{71488724-FEF8-4810-9F65-22FA4E39DA3C}" type="pres">
      <dgm:prSet presAssocID="{128DE305-CA7A-43B5-9130-45E0F0B825EE}" presName="composite" presStyleCnt="0"/>
      <dgm:spPr/>
    </dgm:pt>
    <dgm:pt modelId="{42DEE491-8F59-4334-8F94-C3F94B031CDA}" type="pres">
      <dgm:prSet presAssocID="{128DE305-CA7A-43B5-9130-45E0F0B825EE}" presName="FirstChild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F681A2E-8238-4B5D-9BFF-E8D999877C24}" type="pres">
      <dgm:prSet presAssocID="{128DE305-CA7A-43B5-9130-45E0F0B825EE}" presName="Parent" presStyleLbl="alignNode1" presStyleIdx="1" presStyleCnt="3" custScaleX="44656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511475A-8979-4CA3-81C0-52DAE53D9F2E}" type="pres">
      <dgm:prSet presAssocID="{128DE305-CA7A-43B5-9130-45E0F0B825EE}" presName="Accent" presStyleLbl="parChTrans1D1" presStyleIdx="1" presStyleCnt="3"/>
      <dgm:spPr/>
    </dgm:pt>
    <dgm:pt modelId="{9CE4BF6D-D01F-4D71-8334-D0EE7622F851}" type="pres">
      <dgm:prSet presAssocID="{2F2FA82D-7364-4753-BF75-F79AF8688D96}" presName="sibTrans" presStyleCnt="0"/>
      <dgm:spPr/>
    </dgm:pt>
    <dgm:pt modelId="{36DEE7F7-75F1-4B7D-B67D-7057DE07E92C}" type="pres">
      <dgm:prSet presAssocID="{800F714E-2D7A-4EF9-AC71-CA311D51B1C7}" presName="composite" presStyleCnt="0"/>
      <dgm:spPr/>
    </dgm:pt>
    <dgm:pt modelId="{4622B692-68A8-4D1F-ADAB-E2CCF67B621E}" type="pres">
      <dgm:prSet presAssocID="{800F714E-2D7A-4EF9-AC71-CA311D51B1C7}" presName="FirstChild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CB3B79B-6D1D-4268-B3C3-92FEA42A0B04}" type="pres">
      <dgm:prSet presAssocID="{800F714E-2D7A-4EF9-AC71-CA311D51B1C7}" presName="Parent" presStyleLbl="alignNode1" presStyleIdx="2" presStyleCnt="3" custScaleX="44656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915FD4B-68F7-444D-9432-64262DF6B2C0}" type="pres">
      <dgm:prSet presAssocID="{800F714E-2D7A-4EF9-AC71-CA311D51B1C7}" presName="Accent" presStyleLbl="parChTrans1D1" presStyleIdx="2" presStyleCnt="3"/>
      <dgm:spPr/>
    </dgm:pt>
  </dgm:ptLst>
  <dgm:cxnLst>
    <dgm:cxn modelId="{9AD8BCE4-78E3-409B-9E2D-329D380CD3FD}" type="presOf" srcId="{800F714E-2D7A-4EF9-AC71-CA311D51B1C7}" destId="{BCB3B79B-6D1D-4268-B3C3-92FEA42A0B04}" srcOrd="0" destOrd="0" presId="urn:microsoft.com/office/officeart/2011/layout/TabList"/>
    <dgm:cxn modelId="{79AB7538-5097-4A9D-89F2-2AF265ACDD5B}" srcId="{442CF1C5-ABD8-4A95-8523-1AC4F7E414B3}" destId="{128DE305-CA7A-43B5-9130-45E0F0B825EE}" srcOrd="1" destOrd="0" parTransId="{F97407F5-621F-4F59-9EB3-9ADEAC5B9914}" sibTransId="{2F2FA82D-7364-4753-BF75-F79AF8688D96}"/>
    <dgm:cxn modelId="{FF81B383-F408-4A71-835E-D8BB5FFF726E}" srcId="{442CF1C5-ABD8-4A95-8523-1AC4F7E414B3}" destId="{800F714E-2D7A-4EF9-AC71-CA311D51B1C7}" srcOrd="2" destOrd="0" parTransId="{813CB75C-A241-44AA-A438-DC870E96FFB8}" sibTransId="{4374A30A-454D-4D8B-A94A-64388F64982B}"/>
    <dgm:cxn modelId="{A6EF2E2F-360E-4FDE-AF26-66DA2A53D8D6}" srcId="{800F714E-2D7A-4EF9-AC71-CA311D51B1C7}" destId="{FB2A95C0-0DCF-48C7-B9C1-A2EDF34E8FB4}" srcOrd="0" destOrd="0" parTransId="{0D8FEC39-70C1-4F83-97D9-E76FB84409C4}" sibTransId="{A5C0DF43-9F4B-4C64-8084-2F51D4A52163}"/>
    <dgm:cxn modelId="{A8128E43-E5B0-492E-AC3C-F1B5DD2CC239}" srcId="{128DE305-CA7A-43B5-9130-45E0F0B825EE}" destId="{911CE3B5-C3C3-4064-8715-250CFC5A18C4}" srcOrd="0" destOrd="0" parTransId="{03660E7E-C81F-4D1C-BF93-C72B727F83ED}" sibTransId="{70C9E05E-7028-40FC-B941-EF8560C84698}"/>
    <dgm:cxn modelId="{82FD71E5-F6E6-488E-99DE-F4288BA156EE}" srcId="{64933CC5-5557-4C8A-BA5B-049273C1F705}" destId="{94415B31-39D1-4920-A652-D0710B3E9062}" srcOrd="0" destOrd="0" parTransId="{1CEBA73B-0547-4602-B371-5947DC79AF00}" sibTransId="{3BA8942D-B656-42D1-9DBF-5556AF3AB2CA}"/>
    <dgm:cxn modelId="{2A2C5C6C-7703-44D4-AD16-70B9C6F27510}" type="presOf" srcId="{FB2A95C0-0DCF-48C7-B9C1-A2EDF34E8FB4}" destId="{4622B692-68A8-4D1F-ADAB-E2CCF67B621E}" srcOrd="0" destOrd="0" presId="urn:microsoft.com/office/officeart/2011/layout/TabList"/>
    <dgm:cxn modelId="{3555874F-9F2C-4F6A-83F4-B719379EE3D9}" type="presOf" srcId="{64933CC5-5557-4C8A-BA5B-049273C1F705}" destId="{49BFAD59-BB6B-496A-9D49-21BB9322CE05}" srcOrd="0" destOrd="0" presId="urn:microsoft.com/office/officeart/2011/layout/TabList"/>
    <dgm:cxn modelId="{460143A7-97A5-4461-BBE7-407EF394AF0A}" type="presOf" srcId="{94415B31-39D1-4920-A652-D0710B3E9062}" destId="{DCD9FEB7-655D-4A2B-9A18-A07A733B3571}" srcOrd="0" destOrd="0" presId="urn:microsoft.com/office/officeart/2011/layout/TabList"/>
    <dgm:cxn modelId="{645F790C-AB41-4E09-B3F1-304A7D38616C}" type="presOf" srcId="{128DE305-CA7A-43B5-9130-45E0F0B825EE}" destId="{9F681A2E-8238-4B5D-9BFF-E8D999877C24}" srcOrd="0" destOrd="0" presId="urn:microsoft.com/office/officeart/2011/layout/TabList"/>
    <dgm:cxn modelId="{0E5EBD43-89D9-4509-A248-525F4631D0DD}" type="presOf" srcId="{442CF1C5-ABD8-4A95-8523-1AC4F7E414B3}" destId="{37E298C0-D700-44E7-97B6-C5D153F7112D}" srcOrd="0" destOrd="0" presId="urn:microsoft.com/office/officeart/2011/layout/TabList"/>
    <dgm:cxn modelId="{C211757D-3947-4C3C-8D5A-494B96FC356E}" type="presOf" srcId="{911CE3B5-C3C3-4064-8715-250CFC5A18C4}" destId="{42DEE491-8F59-4334-8F94-C3F94B031CDA}" srcOrd="0" destOrd="0" presId="urn:microsoft.com/office/officeart/2011/layout/TabList"/>
    <dgm:cxn modelId="{2F264B9D-AC71-46AD-A049-6B76693A774C}" srcId="{442CF1C5-ABD8-4A95-8523-1AC4F7E414B3}" destId="{64933CC5-5557-4C8A-BA5B-049273C1F705}" srcOrd="0" destOrd="0" parTransId="{DE374E33-B975-44CF-B52E-FE762C233DBF}" sibTransId="{B776A515-B7DF-4FAA-A193-B2AB0F0EBE4E}"/>
    <dgm:cxn modelId="{26E661FE-9F87-44A0-A7EB-F0D7E10B6B82}" type="presParOf" srcId="{37E298C0-D700-44E7-97B6-C5D153F7112D}" destId="{BA25E04B-FF60-4A87-AE2D-ECD3FF427357}" srcOrd="0" destOrd="0" presId="urn:microsoft.com/office/officeart/2011/layout/TabList"/>
    <dgm:cxn modelId="{0B6414E9-33BB-410F-A50D-7941286379C1}" type="presParOf" srcId="{BA25E04B-FF60-4A87-AE2D-ECD3FF427357}" destId="{DCD9FEB7-655D-4A2B-9A18-A07A733B3571}" srcOrd="0" destOrd="0" presId="urn:microsoft.com/office/officeart/2011/layout/TabList"/>
    <dgm:cxn modelId="{DFA6F225-B508-4DC2-A4DC-26226F1D50AF}" type="presParOf" srcId="{BA25E04B-FF60-4A87-AE2D-ECD3FF427357}" destId="{49BFAD59-BB6B-496A-9D49-21BB9322CE05}" srcOrd="1" destOrd="0" presId="urn:microsoft.com/office/officeart/2011/layout/TabList"/>
    <dgm:cxn modelId="{B723C8AC-115D-4C4B-AA57-62275955C59E}" type="presParOf" srcId="{BA25E04B-FF60-4A87-AE2D-ECD3FF427357}" destId="{69B864CA-E0AB-4F62-A116-DA536FE030D9}" srcOrd="2" destOrd="0" presId="urn:microsoft.com/office/officeart/2011/layout/TabList"/>
    <dgm:cxn modelId="{1E735E13-46FE-41E6-9203-720B451D7F3F}" type="presParOf" srcId="{37E298C0-D700-44E7-97B6-C5D153F7112D}" destId="{7B24AB22-0954-4365-B2C6-732EFB4D88FA}" srcOrd="1" destOrd="0" presId="urn:microsoft.com/office/officeart/2011/layout/TabList"/>
    <dgm:cxn modelId="{9B534AC3-4E8F-4CE9-A48E-330AE6271122}" type="presParOf" srcId="{37E298C0-D700-44E7-97B6-C5D153F7112D}" destId="{71488724-FEF8-4810-9F65-22FA4E39DA3C}" srcOrd="2" destOrd="0" presId="urn:microsoft.com/office/officeart/2011/layout/TabList"/>
    <dgm:cxn modelId="{F5D9CC28-908E-41CB-A254-063F7C7576A8}" type="presParOf" srcId="{71488724-FEF8-4810-9F65-22FA4E39DA3C}" destId="{42DEE491-8F59-4334-8F94-C3F94B031CDA}" srcOrd="0" destOrd="0" presId="urn:microsoft.com/office/officeart/2011/layout/TabList"/>
    <dgm:cxn modelId="{12E0910D-6195-44F4-8A47-E0578DC0B394}" type="presParOf" srcId="{71488724-FEF8-4810-9F65-22FA4E39DA3C}" destId="{9F681A2E-8238-4B5D-9BFF-E8D999877C24}" srcOrd="1" destOrd="0" presId="urn:microsoft.com/office/officeart/2011/layout/TabList"/>
    <dgm:cxn modelId="{AAEAAE6F-76F2-4870-BAAC-467CBC3F3CE4}" type="presParOf" srcId="{71488724-FEF8-4810-9F65-22FA4E39DA3C}" destId="{1511475A-8979-4CA3-81C0-52DAE53D9F2E}" srcOrd="2" destOrd="0" presId="urn:microsoft.com/office/officeart/2011/layout/TabList"/>
    <dgm:cxn modelId="{F17FE9E5-F209-4178-9D02-3C41F33CA1BD}" type="presParOf" srcId="{37E298C0-D700-44E7-97B6-C5D153F7112D}" destId="{9CE4BF6D-D01F-4D71-8334-D0EE7622F851}" srcOrd="3" destOrd="0" presId="urn:microsoft.com/office/officeart/2011/layout/TabList"/>
    <dgm:cxn modelId="{75F7A586-631E-491B-9AFE-8637351E1CAF}" type="presParOf" srcId="{37E298C0-D700-44E7-97B6-C5D153F7112D}" destId="{36DEE7F7-75F1-4B7D-B67D-7057DE07E92C}" srcOrd="4" destOrd="0" presId="urn:microsoft.com/office/officeart/2011/layout/TabList"/>
    <dgm:cxn modelId="{0CAE9C37-AAE4-487C-997D-E944D4C4FE51}" type="presParOf" srcId="{36DEE7F7-75F1-4B7D-B67D-7057DE07E92C}" destId="{4622B692-68A8-4D1F-ADAB-E2CCF67B621E}" srcOrd="0" destOrd="0" presId="urn:microsoft.com/office/officeart/2011/layout/TabList"/>
    <dgm:cxn modelId="{67F57866-D41B-4CA9-B25A-623A9E519F3E}" type="presParOf" srcId="{36DEE7F7-75F1-4B7D-B67D-7057DE07E92C}" destId="{BCB3B79B-6D1D-4268-B3C3-92FEA42A0B04}" srcOrd="1" destOrd="0" presId="urn:microsoft.com/office/officeart/2011/layout/TabList"/>
    <dgm:cxn modelId="{006E4202-8CC3-48EB-B4DD-CBBD8674AB90}" type="presParOf" srcId="{36DEE7F7-75F1-4B7D-B67D-7057DE07E92C}" destId="{9915FD4B-68F7-444D-9432-64262DF6B2C0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BE3E059D-4C90-4CDE-BC47-AEBB77607DB7}" type="doc">
      <dgm:prSet loTypeId="urn:microsoft.com/office/officeart/2008/layout/PictureStrips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s-CO"/>
        </a:p>
      </dgm:t>
    </dgm:pt>
    <dgm:pt modelId="{EC1A2D10-29BE-456F-808C-1C33DCB48881}">
      <dgm:prSet phldrT="[Texto]"/>
      <dgm:spPr/>
      <dgm:t>
        <a:bodyPr/>
        <a:lstStyle/>
        <a:p>
          <a:r>
            <a:rPr lang="es-CO" dirty="0" smtClean="0"/>
            <a:t>Participación de Estudiantes de curso de aplicación Contable y de últimos periodo</a:t>
          </a:r>
          <a:endParaRPr lang="es-CO" dirty="0"/>
        </a:p>
      </dgm:t>
    </dgm:pt>
    <dgm:pt modelId="{31750BF3-2043-44C6-9D5B-4928EEDBFD66}" type="parTrans" cxnId="{CF9F50C3-9519-4BD1-926D-999A19C225E7}">
      <dgm:prSet/>
      <dgm:spPr/>
      <dgm:t>
        <a:bodyPr/>
        <a:lstStyle/>
        <a:p>
          <a:endParaRPr lang="es-CO"/>
        </a:p>
      </dgm:t>
    </dgm:pt>
    <dgm:pt modelId="{54933FF3-4FD1-46D5-A94D-EB9658369995}" type="sibTrans" cxnId="{CF9F50C3-9519-4BD1-926D-999A19C225E7}">
      <dgm:prSet/>
      <dgm:spPr/>
      <dgm:t>
        <a:bodyPr/>
        <a:lstStyle/>
        <a:p>
          <a:endParaRPr lang="es-CO"/>
        </a:p>
      </dgm:t>
    </dgm:pt>
    <dgm:pt modelId="{3387037C-554D-40F3-A9D3-2616041F7DD1}">
      <dgm:prSet phldrT="[Texto]"/>
      <dgm:spPr/>
      <dgm:t>
        <a:bodyPr/>
        <a:lstStyle/>
        <a:p>
          <a:r>
            <a:rPr lang="es-CO" dirty="0" smtClean="0"/>
            <a:t>Hace Parte del componente practico del Programa aplicando los conocimientos adquiridos</a:t>
          </a:r>
          <a:endParaRPr lang="es-CO" dirty="0"/>
        </a:p>
      </dgm:t>
    </dgm:pt>
    <dgm:pt modelId="{B005FF98-6CAB-44E3-A53B-95F35A7650F0}" type="parTrans" cxnId="{3A40EEC7-B5A3-4BED-B3C5-38EB172BB469}">
      <dgm:prSet/>
      <dgm:spPr/>
      <dgm:t>
        <a:bodyPr/>
        <a:lstStyle/>
        <a:p>
          <a:endParaRPr lang="es-CO"/>
        </a:p>
      </dgm:t>
    </dgm:pt>
    <dgm:pt modelId="{A061BF74-607E-4F42-9118-39C1E363E1F5}" type="sibTrans" cxnId="{3A40EEC7-B5A3-4BED-B3C5-38EB172BB469}">
      <dgm:prSet/>
      <dgm:spPr/>
      <dgm:t>
        <a:bodyPr/>
        <a:lstStyle/>
        <a:p>
          <a:endParaRPr lang="es-CO"/>
        </a:p>
      </dgm:t>
    </dgm:pt>
    <dgm:pt modelId="{1C4D6461-92A1-4BCB-89EF-9AE3F331E0CD}">
      <dgm:prSet phldrT="[Texto]"/>
      <dgm:spPr/>
      <dgm:t>
        <a:bodyPr/>
        <a:lstStyle/>
        <a:p>
          <a:r>
            <a:rPr lang="es-CO" dirty="0" smtClean="0"/>
            <a:t>Los servicios que presta son gratuitos</a:t>
          </a:r>
        </a:p>
      </dgm:t>
    </dgm:pt>
    <dgm:pt modelId="{F72A4F59-EF8E-4256-AC18-D7311C633783}" type="parTrans" cxnId="{E6C7D8DF-DBEC-42D8-BB39-6FC25C1F596D}">
      <dgm:prSet/>
      <dgm:spPr/>
      <dgm:t>
        <a:bodyPr/>
        <a:lstStyle/>
        <a:p>
          <a:endParaRPr lang="es-CO"/>
        </a:p>
      </dgm:t>
    </dgm:pt>
    <dgm:pt modelId="{B746A060-CE3E-47F5-B260-D09C88209823}" type="sibTrans" cxnId="{E6C7D8DF-DBEC-42D8-BB39-6FC25C1F596D}">
      <dgm:prSet/>
      <dgm:spPr/>
      <dgm:t>
        <a:bodyPr/>
        <a:lstStyle/>
        <a:p>
          <a:endParaRPr lang="es-CO"/>
        </a:p>
      </dgm:t>
    </dgm:pt>
    <dgm:pt modelId="{696EF28B-CDB8-41EE-AA30-745F77DB7888}">
      <dgm:prSet phldrT="[Texto]"/>
      <dgm:spPr/>
      <dgm:t>
        <a:bodyPr/>
        <a:lstStyle/>
        <a:p>
          <a:r>
            <a:rPr lang="es-CO" dirty="0" smtClean="0"/>
            <a:t>Su funcionamiento </a:t>
          </a:r>
          <a:r>
            <a:rPr lang="es-CO" dirty="0" err="1" smtClean="0"/>
            <a:t>sera</a:t>
          </a:r>
          <a:r>
            <a:rPr lang="es-CO" dirty="0" smtClean="0"/>
            <a:t> mediado mediante pagina virtual que permite respuesta a los requerimientos  en un termino no mayor a 24 horas</a:t>
          </a:r>
        </a:p>
      </dgm:t>
    </dgm:pt>
    <dgm:pt modelId="{26B1DB94-0589-4425-9347-E697EAB2676E}" type="parTrans" cxnId="{2EDF3D10-7485-475C-8663-588A6EDCD642}">
      <dgm:prSet/>
      <dgm:spPr/>
      <dgm:t>
        <a:bodyPr/>
        <a:lstStyle/>
        <a:p>
          <a:endParaRPr lang="es-CO"/>
        </a:p>
      </dgm:t>
    </dgm:pt>
    <dgm:pt modelId="{0BA5223D-59D4-4088-926F-522160605DFB}" type="sibTrans" cxnId="{2EDF3D10-7485-475C-8663-588A6EDCD642}">
      <dgm:prSet/>
      <dgm:spPr/>
      <dgm:t>
        <a:bodyPr/>
        <a:lstStyle/>
        <a:p>
          <a:endParaRPr lang="es-CO"/>
        </a:p>
      </dgm:t>
    </dgm:pt>
    <dgm:pt modelId="{3EE8B7E3-D901-45AD-AA18-0746C896E340}">
      <dgm:prSet phldrT="[Texto]"/>
      <dgm:spPr/>
      <dgm:t>
        <a:bodyPr/>
        <a:lstStyle/>
        <a:p>
          <a:r>
            <a:rPr lang="es-CO" dirty="0" smtClean="0"/>
            <a:t>Las empresas asesoradas deberán certificar los servicios prestados</a:t>
          </a:r>
        </a:p>
      </dgm:t>
    </dgm:pt>
    <dgm:pt modelId="{1B083F48-D10E-4C5E-8A50-C3DCDE76B7FF}" type="parTrans" cxnId="{12E0C126-1815-40EB-A3FC-BBC13682AC40}">
      <dgm:prSet/>
      <dgm:spPr/>
      <dgm:t>
        <a:bodyPr/>
        <a:lstStyle/>
        <a:p>
          <a:endParaRPr lang="es-CO"/>
        </a:p>
      </dgm:t>
    </dgm:pt>
    <dgm:pt modelId="{CB22650B-DDDE-4DBF-ACF1-5D259E891A06}" type="sibTrans" cxnId="{12E0C126-1815-40EB-A3FC-BBC13682AC40}">
      <dgm:prSet/>
      <dgm:spPr/>
      <dgm:t>
        <a:bodyPr/>
        <a:lstStyle/>
        <a:p>
          <a:endParaRPr lang="es-CO"/>
        </a:p>
      </dgm:t>
    </dgm:pt>
    <dgm:pt modelId="{DC22FB95-D4AF-4DB4-8330-5AC81A0A4376}">
      <dgm:prSet phldrT="[Texto]"/>
      <dgm:spPr/>
      <dgm:t>
        <a:bodyPr/>
        <a:lstStyle/>
        <a:p>
          <a:r>
            <a:rPr lang="es-CO" dirty="0" smtClean="0"/>
            <a:t>Es un elemento que potencia la proyección Social del programa  y es generador de Desarrollo Regional</a:t>
          </a:r>
        </a:p>
      </dgm:t>
    </dgm:pt>
    <dgm:pt modelId="{5E74CA89-0F66-497D-8727-E89F8AF0FEFF}" type="parTrans" cxnId="{34DEC32A-BFAF-496F-A8AF-C916AD63499E}">
      <dgm:prSet/>
      <dgm:spPr/>
      <dgm:t>
        <a:bodyPr/>
        <a:lstStyle/>
        <a:p>
          <a:endParaRPr lang="es-CO"/>
        </a:p>
      </dgm:t>
    </dgm:pt>
    <dgm:pt modelId="{B819FC50-A9EA-4953-9848-D4424C4D76CF}" type="sibTrans" cxnId="{34DEC32A-BFAF-496F-A8AF-C916AD63499E}">
      <dgm:prSet/>
      <dgm:spPr/>
      <dgm:t>
        <a:bodyPr/>
        <a:lstStyle/>
        <a:p>
          <a:endParaRPr lang="es-CO"/>
        </a:p>
      </dgm:t>
    </dgm:pt>
    <dgm:pt modelId="{974B2DD8-7C96-409D-ADBB-CFBF93FAE91F}" type="pres">
      <dgm:prSet presAssocID="{BE3E059D-4C90-4CDE-BC47-AEBB77607DB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9A32057A-B0FF-475E-9388-12239FD9A6B4}" type="pres">
      <dgm:prSet presAssocID="{EC1A2D10-29BE-456F-808C-1C33DCB48881}" presName="composite" presStyleCnt="0"/>
      <dgm:spPr/>
    </dgm:pt>
    <dgm:pt modelId="{9AD2F70C-C58B-4EFD-9844-1C1332B6093F}" type="pres">
      <dgm:prSet presAssocID="{EC1A2D10-29BE-456F-808C-1C33DCB48881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355D74D-6638-4DB4-A2BA-694E9780F6E9}" type="pres">
      <dgm:prSet presAssocID="{EC1A2D10-29BE-456F-808C-1C33DCB48881}" presName="rect2" presStyleLbl="fgImgPlace1" presStyleIdx="0" presStyleCnt="6"/>
      <dgm:spPr/>
    </dgm:pt>
    <dgm:pt modelId="{36108698-A0E2-4B38-84A9-A32426D66829}" type="pres">
      <dgm:prSet presAssocID="{54933FF3-4FD1-46D5-A94D-EB9658369995}" presName="sibTrans" presStyleCnt="0"/>
      <dgm:spPr/>
    </dgm:pt>
    <dgm:pt modelId="{55BFFC98-950E-4402-8E98-96F925E8D4B1}" type="pres">
      <dgm:prSet presAssocID="{3387037C-554D-40F3-A9D3-2616041F7DD1}" presName="composite" presStyleCnt="0"/>
      <dgm:spPr/>
    </dgm:pt>
    <dgm:pt modelId="{54DAAA83-E03A-4E2A-99EA-FCF5CD5C6537}" type="pres">
      <dgm:prSet presAssocID="{3387037C-554D-40F3-A9D3-2616041F7DD1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9596BE2-7D61-445D-86C1-5700E4066DC8}" type="pres">
      <dgm:prSet presAssocID="{3387037C-554D-40F3-A9D3-2616041F7DD1}" presName="rect2" presStyleLbl="fgImgPlace1" presStyleIdx="1" presStyleCnt="6"/>
      <dgm:spPr/>
    </dgm:pt>
    <dgm:pt modelId="{9C74B6B2-1324-4688-B282-D1A2F752B0AE}" type="pres">
      <dgm:prSet presAssocID="{A061BF74-607E-4F42-9118-39C1E363E1F5}" presName="sibTrans" presStyleCnt="0"/>
      <dgm:spPr/>
    </dgm:pt>
    <dgm:pt modelId="{FC881E99-3A82-453C-B8FB-D48F5DE2F589}" type="pres">
      <dgm:prSet presAssocID="{1C4D6461-92A1-4BCB-89EF-9AE3F331E0CD}" presName="composite" presStyleCnt="0"/>
      <dgm:spPr/>
    </dgm:pt>
    <dgm:pt modelId="{205CD08A-A335-435B-981B-A8EA7300FAD3}" type="pres">
      <dgm:prSet presAssocID="{1C4D6461-92A1-4BCB-89EF-9AE3F331E0CD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697CDE4-1123-47B1-A1F1-2A98F6198144}" type="pres">
      <dgm:prSet presAssocID="{1C4D6461-92A1-4BCB-89EF-9AE3F331E0CD}" presName="rect2" presStyleLbl="fgImgPlace1" presStyleIdx="2" presStyleCnt="6"/>
      <dgm:spPr/>
    </dgm:pt>
    <dgm:pt modelId="{5477F092-3E68-45DE-A943-890FC2129D7F}" type="pres">
      <dgm:prSet presAssocID="{B746A060-CE3E-47F5-B260-D09C88209823}" presName="sibTrans" presStyleCnt="0"/>
      <dgm:spPr/>
    </dgm:pt>
    <dgm:pt modelId="{1538E62E-AC42-4D06-BEC3-D9A313243708}" type="pres">
      <dgm:prSet presAssocID="{696EF28B-CDB8-41EE-AA30-745F77DB7888}" presName="composite" presStyleCnt="0"/>
      <dgm:spPr/>
    </dgm:pt>
    <dgm:pt modelId="{76AC3C43-B9CA-43B6-AA12-07B3532EC67C}" type="pres">
      <dgm:prSet presAssocID="{696EF28B-CDB8-41EE-AA30-745F77DB7888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567A2DB-4FB0-46C3-B789-4B322530076D}" type="pres">
      <dgm:prSet presAssocID="{696EF28B-CDB8-41EE-AA30-745F77DB7888}" presName="rect2" presStyleLbl="fgImgPlace1" presStyleIdx="3" presStyleCnt="6"/>
      <dgm:spPr/>
    </dgm:pt>
    <dgm:pt modelId="{CE346EF2-519D-4757-BBE4-59223CEED061}" type="pres">
      <dgm:prSet presAssocID="{0BA5223D-59D4-4088-926F-522160605DFB}" presName="sibTrans" presStyleCnt="0"/>
      <dgm:spPr/>
    </dgm:pt>
    <dgm:pt modelId="{2006C5EF-B053-4668-8199-901B94524A68}" type="pres">
      <dgm:prSet presAssocID="{3EE8B7E3-D901-45AD-AA18-0746C896E340}" presName="composite" presStyleCnt="0"/>
      <dgm:spPr/>
    </dgm:pt>
    <dgm:pt modelId="{10913423-2E5F-4F45-AEAA-295F1170A881}" type="pres">
      <dgm:prSet presAssocID="{3EE8B7E3-D901-45AD-AA18-0746C896E340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CC25A00-3243-4DAD-A4B8-9A6CF74A9A53}" type="pres">
      <dgm:prSet presAssocID="{3EE8B7E3-D901-45AD-AA18-0746C896E340}" presName="rect2" presStyleLbl="fgImgPlace1" presStyleIdx="4" presStyleCnt="6"/>
      <dgm:spPr/>
    </dgm:pt>
    <dgm:pt modelId="{F47F77A9-693E-498D-B6C9-FAE3D2D5ED5C}" type="pres">
      <dgm:prSet presAssocID="{CB22650B-DDDE-4DBF-ACF1-5D259E891A06}" presName="sibTrans" presStyleCnt="0"/>
      <dgm:spPr/>
    </dgm:pt>
    <dgm:pt modelId="{47A1C233-F274-4AE7-A301-20D91BBCB49A}" type="pres">
      <dgm:prSet presAssocID="{DC22FB95-D4AF-4DB4-8330-5AC81A0A4376}" presName="composite" presStyleCnt="0"/>
      <dgm:spPr/>
    </dgm:pt>
    <dgm:pt modelId="{41E10C5C-D4FA-4CC2-83BD-191FAB07A351}" type="pres">
      <dgm:prSet presAssocID="{DC22FB95-D4AF-4DB4-8330-5AC81A0A4376}" presName="rect1" presStyleLbl="tr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5262605-A91D-4A48-B352-21266516C476}" type="pres">
      <dgm:prSet presAssocID="{DC22FB95-D4AF-4DB4-8330-5AC81A0A4376}" presName="rect2" presStyleLbl="fgImgPlace1" presStyleIdx="5" presStyleCnt="6"/>
      <dgm:spPr/>
    </dgm:pt>
  </dgm:ptLst>
  <dgm:cxnLst>
    <dgm:cxn modelId="{CF9F50C3-9519-4BD1-926D-999A19C225E7}" srcId="{BE3E059D-4C90-4CDE-BC47-AEBB77607DB7}" destId="{EC1A2D10-29BE-456F-808C-1C33DCB48881}" srcOrd="0" destOrd="0" parTransId="{31750BF3-2043-44C6-9D5B-4928EEDBFD66}" sibTransId="{54933FF3-4FD1-46D5-A94D-EB9658369995}"/>
    <dgm:cxn modelId="{E5BB2B66-268B-4E1D-9ED0-4B7DC95A4810}" type="presOf" srcId="{3387037C-554D-40F3-A9D3-2616041F7DD1}" destId="{54DAAA83-E03A-4E2A-99EA-FCF5CD5C6537}" srcOrd="0" destOrd="0" presId="urn:microsoft.com/office/officeart/2008/layout/PictureStrips"/>
    <dgm:cxn modelId="{3D9AEC5D-A115-4EAE-BA95-C5EBA0C50AB0}" type="presOf" srcId="{BE3E059D-4C90-4CDE-BC47-AEBB77607DB7}" destId="{974B2DD8-7C96-409D-ADBB-CFBF93FAE91F}" srcOrd="0" destOrd="0" presId="urn:microsoft.com/office/officeart/2008/layout/PictureStrips"/>
    <dgm:cxn modelId="{BD1ED6C8-DA94-414F-AF0B-9F569AB12858}" type="presOf" srcId="{1C4D6461-92A1-4BCB-89EF-9AE3F331E0CD}" destId="{205CD08A-A335-435B-981B-A8EA7300FAD3}" srcOrd="0" destOrd="0" presId="urn:microsoft.com/office/officeart/2008/layout/PictureStrips"/>
    <dgm:cxn modelId="{12E0C126-1815-40EB-A3FC-BBC13682AC40}" srcId="{BE3E059D-4C90-4CDE-BC47-AEBB77607DB7}" destId="{3EE8B7E3-D901-45AD-AA18-0746C896E340}" srcOrd="4" destOrd="0" parTransId="{1B083F48-D10E-4C5E-8A50-C3DCDE76B7FF}" sibTransId="{CB22650B-DDDE-4DBF-ACF1-5D259E891A06}"/>
    <dgm:cxn modelId="{B7B010FE-2213-4044-AE82-0E4033F4BD77}" type="presOf" srcId="{696EF28B-CDB8-41EE-AA30-745F77DB7888}" destId="{76AC3C43-B9CA-43B6-AA12-07B3532EC67C}" srcOrd="0" destOrd="0" presId="urn:microsoft.com/office/officeart/2008/layout/PictureStrips"/>
    <dgm:cxn modelId="{1F58C6BE-CA98-4124-BA20-BABD41236647}" type="presOf" srcId="{EC1A2D10-29BE-456F-808C-1C33DCB48881}" destId="{9AD2F70C-C58B-4EFD-9844-1C1332B6093F}" srcOrd="0" destOrd="0" presId="urn:microsoft.com/office/officeart/2008/layout/PictureStrips"/>
    <dgm:cxn modelId="{5262F203-0A97-4655-B24D-80576DCE9710}" type="presOf" srcId="{3EE8B7E3-D901-45AD-AA18-0746C896E340}" destId="{10913423-2E5F-4F45-AEAA-295F1170A881}" srcOrd="0" destOrd="0" presId="urn:microsoft.com/office/officeart/2008/layout/PictureStrips"/>
    <dgm:cxn modelId="{2EDF3D10-7485-475C-8663-588A6EDCD642}" srcId="{BE3E059D-4C90-4CDE-BC47-AEBB77607DB7}" destId="{696EF28B-CDB8-41EE-AA30-745F77DB7888}" srcOrd="3" destOrd="0" parTransId="{26B1DB94-0589-4425-9347-E697EAB2676E}" sibTransId="{0BA5223D-59D4-4088-926F-522160605DFB}"/>
    <dgm:cxn modelId="{3A40EEC7-B5A3-4BED-B3C5-38EB172BB469}" srcId="{BE3E059D-4C90-4CDE-BC47-AEBB77607DB7}" destId="{3387037C-554D-40F3-A9D3-2616041F7DD1}" srcOrd="1" destOrd="0" parTransId="{B005FF98-6CAB-44E3-A53B-95F35A7650F0}" sibTransId="{A061BF74-607E-4F42-9118-39C1E363E1F5}"/>
    <dgm:cxn modelId="{E6C7D8DF-DBEC-42D8-BB39-6FC25C1F596D}" srcId="{BE3E059D-4C90-4CDE-BC47-AEBB77607DB7}" destId="{1C4D6461-92A1-4BCB-89EF-9AE3F331E0CD}" srcOrd="2" destOrd="0" parTransId="{F72A4F59-EF8E-4256-AC18-D7311C633783}" sibTransId="{B746A060-CE3E-47F5-B260-D09C88209823}"/>
    <dgm:cxn modelId="{34DEC32A-BFAF-496F-A8AF-C916AD63499E}" srcId="{BE3E059D-4C90-4CDE-BC47-AEBB77607DB7}" destId="{DC22FB95-D4AF-4DB4-8330-5AC81A0A4376}" srcOrd="5" destOrd="0" parTransId="{5E74CA89-0F66-497D-8727-E89F8AF0FEFF}" sibTransId="{B819FC50-A9EA-4953-9848-D4424C4D76CF}"/>
    <dgm:cxn modelId="{063AD921-F25C-462C-BFB1-717C5558AC66}" type="presOf" srcId="{DC22FB95-D4AF-4DB4-8330-5AC81A0A4376}" destId="{41E10C5C-D4FA-4CC2-83BD-191FAB07A351}" srcOrd="0" destOrd="0" presId="urn:microsoft.com/office/officeart/2008/layout/PictureStrips"/>
    <dgm:cxn modelId="{3FEB093E-7A41-44CC-883D-D666917C47A4}" type="presParOf" srcId="{974B2DD8-7C96-409D-ADBB-CFBF93FAE91F}" destId="{9A32057A-B0FF-475E-9388-12239FD9A6B4}" srcOrd="0" destOrd="0" presId="urn:microsoft.com/office/officeart/2008/layout/PictureStrips"/>
    <dgm:cxn modelId="{84A82E52-FCF0-428F-A774-5F122ECC2390}" type="presParOf" srcId="{9A32057A-B0FF-475E-9388-12239FD9A6B4}" destId="{9AD2F70C-C58B-4EFD-9844-1C1332B6093F}" srcOrd="0" destOrd="0" presId="urn:microsoft.com/office/officeart/2008/layout/PictureStrips"/>
    <dgm:cxn modelId="{0DD1F8AA-C4B5-461F-9EB6-5541FB391840}" type="presParOf" srcId="{9A32057A-B0FF-475E-9388-12239FD9A6B4}" destId="{7355D74D-6638-4DB4-A2BA-694E9780F6E9}" srcOrd="1" destOrd="0" presId="urn:microsoft.com/office/officeart/2008/layout/PictureStrips"/>
    <dgm:cxn modelId="{0B35F54B-01BA-4403-94CB-E06F61ED07EF}" type="presParOf" srcId="{974B2DD8-7C96-409D-ADBB-CFBF93FAE91F}" destId="{36108698-A0E2-4B38-84A9-A32426D66829}" srcOrd="1" destOrd="0" presId="urn:microsoft.com/office/officeart/2008/layout/PictureStrips"/>
    <dgm:cxn modelId="{D604B678-EB02-4EEF-9F25-5C48FD3F970A}" type="presParOf" srcId="{974B2DD8-7C96-409D-ADBB-CFBF93FAE91F}" destId="{55BFFC98-950E-4402-8E98-96F925E8D4B1}" srcOrd="2" destOrd="0" presId="urn:microsoft.com/office/officeart/2008/layout/PictureStrips"/>
    <dgm:cxn modelId="{2B5E7E74-67CC-43C1-B44E-30F95AAFD8AA}" type="presParOf" srcId="{55BFFC98-950E-4402-8E98-96F925E8D4B1}" destId="{54DAAA83-E03A-4E2A-99EA-FCF5CD5C6537}" srcOrd="0" destOrd="0" presId="urn:microsoft.com/office/officeart/2008/layout/PictureStrips"/>
    <dgm:cxn modelId="{46619A06-F633-4B6B-8B6E-7212C6DA302B}" type="presParOf" srcId="{55BFFC98-950E-4402-8E98-96F925E8D4B1}" destId="{99596BE2-7D61-445D-86C1-5700E4066DC8}" srcOrd="1" destOrd="0" presId="urn:microsoft.com/office/officeart/2008/layout/PictureStrips"/>
    <dgm:cxn modelId="{D9BE873B-636A-4B23-B976-684239344A62}" type="presParOf" srcId="{974B2DD8-7C96-409D-ADBB-CFBF93FAE91F}" destId="{9C74B6B2-1324-4688-B282-D1A2F752B0AE}" srcOrd="3" destOrd="0" presId="urn:microsoft.com/office/officeart/2008/layout/PictureStrips"/>
    <dgm:cxn modelId="{6AF7105D-DBE4-4F52-AC3D-F5308DC18712}" type="presParOf" srcId="{974B2DD8-7C96-409D-ADBB-CFBF93FAE91F}" destId="{FC881E99-3A82-453C-B8FB-D48F5DE2F589}" srcOrd="4" destOrd="0" presId="urn:microsoft.com/office/officeart/2008/layout/PictureStrips"/>
    <dgm:cxn modelId="{B354DABB-AA3E-4DAF-8281-790CD62BF4A1}" type="presParOf" srcId="{FC881E99-3A82-453C-B8FB-D48F5DE2F589}" destId="{205CD08A-A335-435B-981B-A8EA7300FAD3}" srcOrd="0" destOrd="0" presId="urn:microsoft.com/office/officeart/2008/layout/PictureStrips"/>
    <dgm:cxn modelId="{729DEEE4-F09B-413A-8B95-AD29CAC21A7B}" type="presParOf" srcId="{FC881E99-3A82-453C-B8FB-D48F5DE2F589}" destId="{0697CDE4-1123-47B1-A1F1-2A98F6198144}" srcOrd="1" destOrd="0" presId="urn:microsoft.com/office/officeart/2008/layout/PictureStrips"/>
    <dgm:cxn modelId="{23399EA4-CD81-40E6-9A17-4D6A048F7747}" type="presParOf" srcId="{974B2DD8-7C96-409D-ADBB-CFBF93FAE91F}" destId="{5477F092-3E68-45DE-A943-890FC2129D7F}" srcOrd="5" destOrd="0" presId="urn:microsoft.com/office/officeart/2008/layout/PictureStrips"/>
    <dgm:cxn modelId="{1DA7DF66-0C7C-439C-8377-BC1683D585F4}" type="presParOf" srcId="{974B2DD8-7C96-409D-ADBB-CFBF93FAE91F}" destId="{1538E62E-AC42-4D06-BEC3-D9A313243708}" srcOrd="6" destOrd="0" presId="urn:microsoft.com/office/officeart/2008/layout/PictureStrips"/>
    <dgm:cxn modelId="{8DDEF87A-87AD-49E7-957C-038B80604098}" type="presParOf" srcId="{1538E62E-AC42-4D06-BEC3-D9A313243708}" destId="{76AC3C43-B9CA-43B6-AA12-07B3532EC67C}" srcOrd="0" destOrd="0" presId="urn:microsoft.com/office/officeart/2008/layout/PictureStrips"/>
    <dgm:cxn modelId="{B9A3AEC8-EABE-4DBE-BEC4-55260E04987C}" type="presParOf" srcId="{1538E62E-AC42-4D06-BEC3-D9A313243708}" destId="{4567A2DB-4FB0-46C3-B789-4B322530076D}" srcOrd="1" destOrd="0" presId="urn:microsoft.com/office/officeart/2008/layout/PictureStrips"/>
    <dgm:cxn modelId="{7B24BAA0-B4DF-4D21-A718-4AECFD148C9C}" type="presParOf" srcId="{974B2DD8-7C96-409D-ADBB-CFBF93FAE91F}" destId="{CE346EF2-519D-4757-BBE4-59223CEED061}" srcOrd="7" destOrd="0" presId="urn:microsoft.com/office/officeart/2008/layout/PictureStrips"/>
    <dgm:cxn modelId="{D89A57D7-5085-43EB-94EA-B195711330DF}" type="presParOf" srcId="{974B2DD8-7C96-409D-ADBB-CFBF93FAE91F}" destId="{2006C5EF-B053-4668-8199-901B94524A68}" srcOrd="8" destOrd="0" presId="urn:microsoft.com/office/officeart/2008/layout/PictureStrips"/>
    <dgm:cxn modelId="{EA919900-5093-4F2F-AD11-5051AB273953}" type="presParOf" srcId="{2006C5EF-B053-4668-8199-901B94524A68}" destId="{10913423-2E5F-4F45-AEAA-295F1170A881}" srcOrd="0" destOrd="0" presId="urn:microsoft.com/office/officeart/2008/layout/PictureStrips"/>
    <dgm:cxn modelId="{C176FC23-BC05-4EA7-B97A-F1D0F5C62587}" type="presParOf" srcId="{2006C5EF-B053-4668-8199-901B94524A68}" destId="{6CC25A00-3243-4DAD-A4B8-9A6CF74A9A53}" srcOrd="1" destOrd="0" presId="urn:microsoft.com/office/officeart/2008/layout/PictureStrips"/>
    <dgm:cxn modelId="{FE8AB73F-A8C6-427F-B138-F9D38BBEFE90}" type="presParOf" srcId="{974B2DD8-7C96-409D-ADBB-CFBF93FAE91F}" destId="{F47F77A9-693E-498D-B6C9-FAE3D2D5ED5C}" srcOrd="9" destOrd="0" presId="urn:microsoft.com/office/officeart/2008/layout/PictureStrips"/>
    <dgm:cxn modelId="{251DA331-C4C5-4869-8E4D-FCD375ADA021}" type="presParOf" srcId="{974B2DD8-7C96-409D-ADBB-CFBF93FAE91F}" destId="{47A1C233-F274-4AE7-A301-20D91BBCB49A}" srcOrd="10" destOrd="0" presId="urn:microsoft.com/office/officeart/2008/layout/PictureStrips"/>
    <dgm:cxn modelId="{D020EA9B-EF28-43A1-99B0-B3EC8A60D2F4}" type="presParOf" srcId="{47A1C233-F274-4AE7-A301-20D91BBCB49A}" destId="{41E10C5C-D4FA-4CC2-83BD-191FAB07A351}" srcOrd="0" destOrd="0" presId="urn:microsoft.com/office/officeart/2008/layout/PictureStrips"/>
    <dgm:cxn modelId="{B8E4A3DA-E9D7-4571-A828-1191D9B0A32B}" type="presParOf" srcId="{47A1C233-F274-4AE7-A301-20D91BBCB49A}" destId="{15262605-A91D-4A48-B352-21266516C476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F24D20EE-B561-4594-A65D-AA4522EBD4C9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A1A38101-9D9B-4445-8A7C-CF9741B0F320}">
      <dgm:prSet phldrT="[Texto]"/>
      <dgm:spPr/>
      <dgm:t>
        <a:bodyPr/>
        <a:lstStyle/>
        <a:p>
          <a:r>
            <a:rPr lang="es-CO" dirty="0" smtClean="0"/>
            <a:t>Impacto social</a:t>
          </a:r>
          <a:endParaRPr lang="es-CO" dirty="0"/>
        </a:p>
      </dgm:t>
    </dgm:pt>
    <dgm:pt modelId="{6A5D90B5-EE0E-4433-B0C1-73DCC5BAF7B5}" type="parTrans" cxnId="{044D4C93-D068-4C40-BF70-5DED9179BEC6}">
      <dgm:prSet/>
      <dgm:spPr/>
      <dgm:t>
        <a:bodyPr/>
        <a:lstStyle/>
        <a:p>
          <a:endParaRPr lang="es-CO"/>
        </a:p>
      </dgm:t>
    </dgm:pt>
    <dgm:pt modelId="{37967C5B-93B2-4F79-9C6E-E89A40F5A5D6}" type="sibTrans" cxnId="{044D4C93-D068-4C40-BF70-5DED9179BEC6}">
      <dgm:prSet/>
      <dgm:spPr/>
      <dgm:t>
        <a:bodyPr/>
        <a:lstStyle/>
        <a:p>
          <a:endParaRPr lang="es-CO"/>
        </a:p>
      </dgm:t>
    </dgm:pt>
    <dgm:pt modelId="{5DF7781D-3185-4821-8159-8ADE5824B276}">
      <dgm:prSet phldrT="[Texto]"/>
      <dgm:spPr/>
      <dgm:t>
        <a:bodyPr/>
        <a:lstStyle/>
        <a:p>
          <a:r>
            <a:rPr lang="es-CO" dirty="0" smtClean="0"/>
            <a:t>Impacto económico</a:t>
          </a:r>
          <a:endParaRPr lang="es-CO" dirty="0"/>
        </a:p>
      </dgm:t>
    </dgm:pt>
    <dgm:pt modelId="{B980CE8D-4980-4A68-8D21-471358A2B87D}" type="parTrans" cxnId="{30C426E2-B6C9-43B7-B9A4-EA2FFE61D1B6}">
      <dgm:prSet/>
      <dgm:spPr/>
      <dgm:t>
        <a:bodyPr/>
        <a:lstStyle/>
        <a:p>
          <a:endParaRPr lang="es-CO"/>
        </a:p>
      </dgm:t>
    </dgm:pt>
    <dgm:pt modelId="{AE54A382-3AA8-4E67-B0DC-2B91BE5960BF}" type="sibTrans" cxnId="{30C426E2-B6C9-43B7-B9A4-EA2FFE61D1B6}">
      <dgm:prSet/>
      <dgm:spPr/>
      <dgm:t>
        <a:bodyPr/>
        <a:lstStyle/>
        <a:p>
          <a:endParaRPr lang="es-CO"/>
        </a:p>
      </dgm:t>
    </dgm:pt>
    <dgm:pt modelId="{D4E64841-7041-48E1-998F-8638E8779DAB}">
      <dgm:prSet phldrT="[Texto]"/>
      <dgm:spPr/>
      <dgm:t>
        <a:bodyPr/>
        <a:lstStyle/>
        <a:p>
          <a:r>
            <a:rPr lang="es-CO" dirty="0" smtClean="0"/>
            <a:t>Impacto ambiental</a:t>
          </a:r>
          <a:endParaRPr lang="es-CO" dirty="0"/>
        </a:p>
      </dgm:t>
    </dgm:pt>
    <dgm:pt modelId="{ABCCBFDB-81E4-4012-B1A8-F85F1B1EF6FF}" type="parTrans" cxnId="{221EBAB0-B719-47A5-8146-A9013DDCD427}">
      <dgm:prSet/>
      <dgm:spPr/>
      <dgm:t>
        <a:bodyPr/>
        <a:lstStyle/>
        <a:p>
          <a:endParaRPr lang="es-CO"/>
        </a:p>
      </dgm:t>
    </dgm:pt>
    <dgm:pt modelId="{B4C8D678-3D44-40A7-AEDF-6F93D8C08F7C}" type="sibTrans" cxnId="{221EBAB0-B719-47A5-8146-A9013DDCD427}">
      <dgm:prSet/>
      <dgm:spPr/>
      <dgm:t>
        <a:bodyPr/>
        <a:lstStyle/>
        <a:p>
          <a:endParaRPr lang="es-CO"/>
        </a:p>
      </dgm:t>
    </dgm:pt>
    <dgm:pt modelId="{B5FFE665-022E-4396-8AEE-D1879AEF915B}">
      <dgm:prSet/>
      <dgm:spPr/>
      <dgm:t>
        <a:bodyPr/>
        <a:lstStyle/>
        <a:p>
          <a:r>
            <a:rPr lang="es-CO" dirty="0" smtClean="0"/>
            <a:t>Beneficia a la </a:t>
          </a:r>
          <a:r>
            <a:rPr lang="es-CO" b="1" dirty="0" smtClean="0"/>
            <a:t>persona natural,  los pequeños y medianos empresarios y las comunidades en las regiones</a:t>
          </a:r>
          <a:r>
            <a:rPr lang="es-CO" dirty="0" smtClean="0"/>
            <a:t>, a través de </a:t>
          </a:r>
          <a:r>
            <a:rPr lang="es-CO" b="1" dirty="0" smtClean="0"/>
            <a:t>la consultoría y asesoría contable</a:t>
          </a:r>
          <a:r>
            <a:rPr lang="es-CO" dirty="0" smtClean="0"/>
            <a:t>, financiera y organizacional, con el apoyo de docentes y estudiantes  del </a:t>
          </a:r>
          <a:r>
            <a:rPr lang="es-CO" b="1" dirty="0" smtClean="0"/>
            <a:t>Programa mediante programas especiales.</a:t>
          </a:r>
          <a:endParaRPr lang="es-CO" b="1" dirty="0"/>
        </a:p>
      </dgm:t>
    </dgm:pt>
    <dgm:pt modelId="{E9209C3D-2D41-489F-98B4-802A0687A27E}" type="parTrans" cxnId="{F2FC2FEC-D0D2-4ADC-8F09-7A6CCABA121B}">
      <dgm:prSet/>
      <dgm:spPr/>
      <dgm:t>
        <a:bodyPr/>
        <a:lstStyle/>
        <a:p>
          <a:endParaRPr lang="es-CO"/>
        </a:p>
      </dgm:t>
    </dgm:pt>
    <dgm:pt modelId="{87BAC394-FE7A-44FA-ADC3-13204858C27A}" type="sibTrans" cxnId="{F2FC2FEC-D0D2-4ADC-8F09-7A6CCABA121B}">
      <dgm:prSet/>
      <dgm:spPr/>
      <dgm:t>
        <a:bodyPr/>
        <a:lstStyle/>
        <a:p>
          <a:endParaRPr lang="es-CO"/>
        </a:p>
      </dgm:t>
    </dgm:pt>
    <dgm:pt modelId="{3F0ABC99-B993-4A1D-8D85-7201A731CD39}">
      <dgm:prSet/>
      <dgm:spPr/>
      <dgm:t>
        <a:bodyPr/>
        <a:lstStyle/>
        <a:p>
          <a:r>
            <a:rPr lang="es-CO" dirty="0" smtClean="0"/>
            <a:t>Genera </a:t>
          </a:r>
          <a:r>
            <a:rPr lang="es-CO" b="1" dirty="0" smtClean="0"/>
            <a:t>respuestas creativas e innovadoras que aportan </a:t>
          </a:r>
          <a:r>
            <a:rPr lang="es-CO" b="0" dirty="0" smtClean="0"/>
            <a:t>desde la disciplina el desarrollo social </a:t>
          </a:r>
          <a:r>
            <a:rPr lang="es-CO" dirty="0" smtClean="0"/>
            <a:t>de las comunidades y las organizaciones,  propiciando espacios para el </a:t>
          </a:r>
          <a:r>
            <a:rPr lang="es-CO" b="1" dirty="0" smtClean="0"/>
            <a:t>desarrollo de programas y proyectos</a:t>
          </a:r>
          <a:endParaRPr lang="es-CO" b="1" dirty="0"/>
        </a:p>
      </dgm:t>
    </dgm:pt>
    <dgm:pt modelId="{1175E7A5-410F-486D-88DA-1D3D6CB71D91}" type="parTrans" cxnId="{2B581C12-2EB5-41E0-9F18-D1DD1E301B48}">
      <dgm:prSet/>
      <dgm:spPr/>
      <dgm:t>
        <a:bodyPr/>
        <a:lstStyle/>
        <a:p>
          <a:endParaRPr lang="es-CO"/>
        </a:p>
      </dgm:t>
    </dgm:pt>
    <dgm:pt modelId="{37E0297C-A9C5-478B-BA75-977249DC9469}" type="sibTrans" cxnId="{2B581C12-2EB5-41E0-9F18-D1DD1E301B48}">
      <dgm:prSet/>
      <dgm:spPr/>
      <dgm:t>
        <a:bodyPr/>
        <a:lstStyle/>
        <a:p>
          <a:endParaRPr lang="es-CO"/>
        </a:p>
      </dgm:t>
    </dgm:pt>
    <dgm:pt modelId="{3863E0DB-9C09-45D6-95E6-5C87AC421409}">
      <dgm:prSet/>
      <dgm:spPr/>
      <dgm:t>
        <a:bodyPr/>
        <a:lstStyle/>
        <a:p>
          <a:r>
            <a:rPr lang="es-CO" dirty="0" smtClean="0"/>
            <a:t>Genera actividades económicas </a:t>
          </a:r>
          <a:r>
            <a:rPr lang="es-CO" b="1" dirty="0" smtClean="0"/>
            <a:t>ajustándose</a:t>
          </a:r>
          <a:r>
            <a:rPr lang="es-CO" dirty="0" smtClean="0"/>
            <a:t> a las normas vigentes relacionadas con el </a:t>
          </a:r>
          <a:r>
            <a:rPr lang="es-CO" b="1" dirty="0" smtClean="0"/>
            <a:t>medio ambiente.</a:t>
          </a:r>
          <a:endParaRPr lang="es-CO" b="1" dirty="0"/>
        </a:p>
      </dgm:t>
    </dgm:pt>
    <dgm:pt modelId="{11178438-BBB0-4D3D-8886-29C5739238DD}" type="parTrans" cxnId="{AEAE67ED-A0EB-4FE6-9927-BFB8AC2367FD}">
      <dgm:prSet/>
      <dgm:spPr/>
      <dgm:t>
        <a:bodyPr/>
        <a:lstStyle/>
        <a:p>
          <a:endParaRPr lang="es-CO"/>
        </a:p>
      </dgm:t>
    </dgm:pt>
    <dgm:pt modelId="{01B6E7DF-2C00-4833-B187-8F0CC79C8E38}" type="sibTrans" cxnId="{AEAE67ED-A0EB-4FE6-9927-BFB8AC2367FD}">
      <dgm:prSet/>
      <dgm:spPr/>
      <dgm:t>
        <a:bodyPr/>
        <a:lstStyle/>
        <a:p>
          <a:endParaRPr lang="es-CO"/>
        </a:p>
      </dgm:t>
    </dgm:pt>
    <dgm:pt modelId="{F551263B-BE54-4004-A1DE-CA5FAF3A3CAB}" type="pres">
      <dgm:prSet presAssocID="{F24D20EE-B561-4594-A65D-AA4522EBD4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4091BD81-9F74-4A8A-A273-42B776E7D763}" type="pres">
      <dgm:prSet presAssocID="{A1A38101-9D9B-4445-8A7C-CF9741B0F320}" presName="parentLin" presStyleCnt="0"/>
      <dgm:spPr/>
    </dgm:pt>
    <dgm:pt modelId="{D97D0E4D-8B16-4C13-9B92-0C9D67DFEA16}" type="pres">
      <dgm:prSet presAssocID="{A1A38101-9D9B-4445-8A7C-CF9741B0F320}" presName="parentLeftMargin" presStyleLbl="node1" presStyleIdx="0" presStyleCnt="3"/>
      <dgm:spPr/>
      <dgm:t>
        <a:bodyPr/>
        <a:lstStyle/>
        <a:p>
          <a:endParaRPr lang="es-CO"/>
        </a:p>
      </dgm:t>
    </dgm:pt>
    <dgm:pt modelId="{45EFCA4C-48F7-4F76-943F-F02F8EED2BB8}" type="pres">
      <dgm:prSet presAssocID="{A1A38101-9D9B-4445-8A7C-CF9741B0F32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0B752C6-E949-42DE-8DD6-0CE54ECE6FF1}" type="pres">
      <dgm:prSet presAssocID="{A1A38101-9D9B-4445-8A7C-CF9741B0F320}" presName="negativeSpace" presStyleCnt="0"/>
      <dgm:spPr/>
    </dgm:pt>
    <dgm:pt modelId="{83F32427-38BD-4ACB-9CFE-671E3EE9587C}" type="pres">
      <dgm:prSet presAssocID="{A1A38101-9D9B-4445-8A7C-CF9741B0F320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E9890FA-3519-4F8F-98F5-B655B1B4AB1E}" type="pres">
      <dgm:prSet presAssocID="{37967C5B-93B2-4F79-9C6E-E89A40F5A5D6}" presName="spaceBetweenRectangles" presStyleCnt="0"/>
      <dgm:spPr/>
    </dgm:pt>
    <dgm:pt modelId="{9B9DFC57-1548-4270-B361-36B34316D667}" type="pres">
      <dgm:prSet presAssocID="{5DF7781D-3185-4821-8159-8ADE5824B276}" presName="parentLin" presStyleCnt="0"/>
      <dgm:spPr/>
    </dgm:pt>
    <dgm:pt modelId="{91B59DEA-0B96-4B5E-9572-E862F9BB3CE4}" type="pres">
      <dgm:prSet presAssocID="{5DF7781D-3185-4821-8159-8ADE5824B276}" presName="parentLeftMargin" presStyleLbl="node1" presStyleIdx="0" presStyleCnt="3"/>
      <dgm:spPr/>
      <dgm:t>
        <a:bodyPr/>
        <a:lstStyle/>
        <a:p>
          <a:endParaRPr lang="es-CO"/>
        </a:p>
      </dgm:t>
    </dgm:pt>
    <dgm:pt modelId="{BF087E7A-EBB4-4CE1-AB88-8E62C9E88AE1}" type="pres">
      <dgm:prSet presAssocID="{5DF7781D-3185-4821-8159-8ADE5824B27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855A3EE-E23D-4191-8C70-2F52E3745F8F}" type="pres">
      <dgm:prSet presAssocID="{5DF7781D-3185-4821-8159-8ADE5824B276}" presName="negativeSpace" presStyleCnt="0"/>
      <dgm:spPr/>
    </dgm:pt>
    <dgm:pt modelId="{4BEA7A4D-29DB-4599-A081-0A190488C371}" type="pres">
      <dgm:prSet presAssocID="{5DF7781D-3185-4821-8159-8ADE5824B276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22FC7B8-12C9-4542-876E-06A8307580BF}" type="pres">
      <dgm:prSet presAssocID="{AE54A382-3AA8-4E67-B0DC-2B91BE5960BF}" presName="spaceBetweenRectangles" presStyleCnt="0"/>
      <dgm:spPr/>
    </dgm:pt>
    <dgm:pt modelId="{4B06D446-F996-497E-AC9A-6BB554038A3F}" type="pres">
      <dgm:prSet presAssocID="{D4E64841-7041-48E1-998F-8638E8779DAB}" presName="parentLin" presStyleCnt="0"/>
      <dgm:spPr/>
    </dgm:pt>
    <dgm:pt modelId="{455B45E7-54FE-4D2A-BE92-94621E8C883D}" type="pres">
      <dgm:prSet presAssocID="{D4E64841-7041-48E1-998F-8638E8779DAB}" presName="parentLeftMargin" presStyleLbl="node1" presStyleIdx="1" presStyleCnt="3"/>
      <dgm:spPr/>
      <dgm:t>
        <a:bodyPr/>
        <a:lstStyle/>
        <a:p>
          <a:endParaRPr lang="es-CO"/>
        </a:p>
      </dgm:t>
    </dgm:pt>
    <dgm:pt modelId="{E08359AD-C664-4BC3-929C-964716A0606D}" type="pres">
      <dgm:prSet presAssocID="{D4E64841-7041-48E1-998F-8638E8779DA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492E5C1-C549-4AC9-A87C-3A51BC310115}" type="pres">
      <dgm:prSet presAssocID="{D4E64841-7041-48E1-998F-8638E8779DAB}" presName="negativeSpace" presStyleCnt="0"/>
      <dgm:spPr/>
    </dgm:pt>
    <dgm:pt modelId="{58035566-5147-4002-AE6C-D1C3444E3B9F}" type="pres">
      <dgm:prSet presAssocID="{D4E64841-7041-48E1-998F-8638E8779DAB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DDE01B6D-8EBD-42BE-AF21-FD80559E05AA}" type="presOf" srcId="{B5FFE665-022E-4396-8AEE-D1879AEF915B}" destId="{83F32427-38BD-4ACB-9CFE-671E3EE9587C}" srcOrd="0" destOrd="0" presId="urn:microsoft.com/office/officeart/2005/8/layout/list1"/>
    <dgm:cxn modelId="{4C1D395A-DD9A-41EA-A709-29F685974285}" type="presOf" srcId="{3F0ABC99-B993-4A1D-8D85-7201A731CD39}" destId="{4BEA7A4D-29DB-4599-A081-0A190488C371}" srcOrd="0" destOrd="0" presId="urn:microsoft.com/office/officeart/2005/8/layout/list1"/>
    <dgm:cxn modelId="{B816A5DA-2C14-458E-BC67-D0CCC5CD0819}" type="presOf" srcId="{D4E64841-7041-48E1-998F-8638E8779DAB}" destId="{455B45E7-54FE-4D2A-BE92-94621E8C883D}" srcOrd="0" destOrd="0" presId="urn:microsoft.com/office/officeart/2005/8/layout/list1"/>
    <dgm:cxn modelId="{4984444B-0FE4-4F8B-8949-BE15146C17A2}" type="presOf" srcId="{A1A38101-9D9B-4445-8A7C-CF9741B0F320}" destId="{D97D0E4D-8B16-4C13-9B92-0C9D67DFEA16}" srcOrd="0" destOrd="0" presId="urn:microsoft.com/office/officeart/2005/8/layout/list1"/>
    <dgm:cxn modelId="{044D4C93-D068-4C40-BF70-5DED9179BEC6}" srcId="{F24D20EE-B561-4594-A65D-AA4522EBD4C9}" destId="{A1A38101-9D9B-4445-8A7C-CF9741B0F320}" srcOrd="0" destOrd="0" parTransId="{6A5D90B5-EE0E-4433-B0C1-73DCC5BAF7B5}" sibTransId="{37967C5B-93B2-4F79-9C6E-E89A40F5A5D6}"/>
    <dgm:cxn modelId="{2B581C12-2EB5-41E0-9F18-D1DD1E301B48}" srcId="{5DF7781D-3185-4821-8159-8ADE5824B276}" destId="{3F0ABC99-B993-4A1D-8D85-7201A731CD39}" srcOrd="0" destOrd="0" parTransId="{1175E7A5-410F-486D-88DA-1D3D6CB71D91}" sibTransId="{37E0297C-A9C5-478B-BA75-977249DC9469}"/>
    <dgm:cxn modelId="{B132549E-C0ED-4C42-80A5-C71ADE72355F}" type="presOf" srcId="{F24D20EE-B561-4594-A65D-AA4522EBD4C9}" destId="{F551263B-BE54-4004-A1DE-CA5FAF3A3CAB}" srcOrd="0" destOrd="0" presId="urn:microsoft.com/office/officeart/2005/8/layout/list1"/>
    <dgm:cxn modelId="{D2B39F64-435C-47BE-8D9D-99FEDC6A10AB}" type="presOf" srcId="{5DF7781D-3185-4821-8159-8ADE5824B276}" destId="{BF087E7A-EBB4-4CE1-AB88-8E62C9E88AE1}" srcOrd="1" destOrd="0" presId="urn:microsoft.com/office/officeart/2005/8/layout/list1"/>
    <dgm:cxn modelId="{AEAE67ED-A0EB-4FE6-9927-BFB8AC2367FD}" srcId="{D4E64841-7041-48E1-998F-8638E8779DAB}" destId="{3863E0DB-9C09-45D6-95E6-5C87AC421409}" srcOrd="0" destOrd="0" parTransId="{11178438-BBB0-4D3D-8886-29C5739238DD}" sibTransId="{01B6E7DF-2C00-4833-B187-8F0CC79C8E38}"/>
    <dgm:cxn modelId="{E5093E0B-848A-481B-8191-1ABCC28FFE5A}" type="presOf" srcId="{3863E0DB-9C09-45D6-95E6-5C87AC421409}" destId="{58035566-5147-4002-AE6C-D1C3444E3B9F}" srcOrd="0" destOrd="0" presId="urn:microsoft.com/office/officeart/2005/8/layout/list1"/>
    <dgm:cxn modelId="{FD8B9C57-30AD-48F7-91B8-20C8D257EC82}" type="presOf" srcId="{D4E64841-7041-48E1-998F-8638E8779DAB}" destId="{E08359AD-C664-4BC3-929C-964716A0606D}" srcOrd="1" destOrd="0" presId="urn:microsoft.com/office/officeart/2005/8/layout/list1"/>
    <dgm:cxn modelId="{012568B8-70AB-4146-9951-72A04BAE1820}" type="presOf" srcId="{5DF7781D-3185-4821-8159-8ADE5824B276}" destId="{91B59DEA-0B96-4B5E-9572-E862F9BB3CE4}" srcOrd="0" destOrd="0" presId="urn:microsoft.com/office/officeart/2005/8/layout/list1"/>
    <dgm:cxn modelId="{F2FC2FEC-D0D2-4ADC-8F09-7A6CCABA121B}" srcId="{A1A38101-9D9B-4445-8A7C-CF9741B0F320}" destId="{B5FFE665-022E-4396-8AEE-D1879AEF915B}" srcOrd="0" destOrd="0" parTransId="{E9209C3D-2D41-489F-98B4-802A0687A27E}" sibTransId="{87BAC394-FE7A-44FA-ADC3-13204858C27A}"/>
    <dgm:cxn modelId="{30C426E2-B6C9-43B7-B9A4-EA2FFE61D1B6}" srcId="{F24D20EE-B561-4594-A65D-AA4522EBD4C9}" destId="{5DF7781D-3185-4821-8159-8ADE5824B276}" srcOrd="1" destOrd="0" parTransId="{B980CE8D-4980-4A68-8D21-471358A2B87D}" sibTransId="{AE54A382-3AA8-4E67-B0DC-2B91BE5960BF}"/>
    <dgm:cxn modelId="{221EBAB0-B719-47A5-8146-A9013DDCD427}" srcId="{F24D20EE-B561-4594-A65D-AA4522EBD4C9}" destId="{D4E64841-7041-48E1-998F-8638E8779DAB}" srcOrd="2" destOrd="0" parTransId="{ABCCBFDB-81E4-4012-B1A8-F85F1B1EF6FF}" sibTransId="{B4C8D678-3D44-40A7-AEDF-6F93D8C08F7C}"/>
    <dgm:cxn modelId="{E43FA182-703F-4630-AFD6-F6F7E5CB5DE4}" type="presOf" srcId="{A1A38101-9D9B-4445-8A7C-CF9741B0F320}" destId="{45EFCA4C-48F7-4F76-943F-F02F8EED2BB8}" srcOrd="1" destOrd="0" presId="urn:microsoft.com/office/officeart/2005/8/layout/list1"/>
    <dgm:cxn modelId="{E0D4BD8B-3877-49B1-A3C5-2D79547D932A}" type="presParOf" srcId="{F551263B-BE54-4004-A1DE-CA5FAF3A3CAB}" destId="{4091BD81-9F74-4A8A-A273-42B776E7D763}" srcOrd="0" destOrd="0" presId="urn:microsoft.com/office/officeart/2005/8/layout/list1"/>
    <dgm:cxn modelId="{6EFD839B-6D6E-4745-A0D1-1F4C8FE66F5E}" type="presParOf" srcId="{4091BD81-9F74-4A8A-A273-42B776E7D763}" destId="{D97D0E4D-8B16-4C13-9B92-0C9D67DFEA16}" srcOrd="0" destOrd="0" presId="urn:microsoft.com/office/officeart/2005/8/layout/list1"/>
    <dgm:cxn modelId="{D987D768-64EE-408B-A20C-667BFE82268A}" type="presParOf" srcId="{4091BD81-9F74-4A8A-A273-42B776E7D763}" destId="{45EFCA4C-48F7-4F76-943F-F02F8EED2BB8}" srcOrd="1" destOrd="0" presId="urn:microsoft.com/office/officeart/2005/8/layout/list1"/>
    <dgm:cxn modelId="{7718036C-F835-46C2-BBD3-48AAE4073386}" type="presParOf" srcId="{F551263B-BE54-4004-A1DE-CA5FAF3A3CAB}" destId="{A0B752C6-E949-42DE-8DD6-0CE54ECE6FF1}" srcOrd="1" destOrd="0" presId="urn:microsoft.com/office/officeart/2005/8/layout/list1"/>
    <dgm:cxn modelId="{4D4719EF-C6E8-4112-8132-28D397D058C0}" type="presParOf" srcId="{F551263B-BE54-4004-A1DE-CA5FAF3A3CAB}" destId="{83F32427-38BD-4ACB-9CFE-671E3EE9587C}" srcOrd="2" destOrd="0" presId="urn:microsoft.com/office/officeart/2005/8/layout/list1"/>
    <dgm:cxn modelId="{4DEF58AB-ABC8-4B99-9CC7-2389595A06F2}" type="presParOf" srcId="{F551263B-BE54-4004-A1DE-CA5FAF3A3CAB}" destId="{CE9890FA-3519-4F8F-98F5-B655B1B4AB1E}" srcOrd="3" destOrd="0" presId="urn:microsoft.com/office/officeart/2005/8/layout/list1"/>
    <dgm:cxn modelId="{FD778B35-837B-4F45-833D-C6F6FDE326C5}" type="presParOf" srcId="{F551263B-BE54-4004-A1DE-CA5FAF3A3CAB}" destId="{9B9DFC57-1548-4270-B361-36B34316D667}" srcOrd="4" destOrd="0" presId="urn:microsoft.com/office/officeart/2005/8/layout/list1"/>
    <dgm:cxn modelId="{FA1D5B3A-37EB-4C0B-9891-D058143D76C1}" type="presParOf" srcId="{9B9DFC57-1548-4270-B361-36B34316D667}" destId="{91B59DEA-0B96-4B5E-9572-E862F9BB3CE4}" srcOrd="0" destOrd="0" presId="urn:microsoft.com/office/officeart/2005/8/layout/list1"/>
    <dgm:cxn modelId="{31E670C2-2CAF-4E1C-BAB3-FB83920B8CB6}" type="presParOf" srcId="{9B9DFC57-1548-4270-B361-36B34316D667}" destId="{BF087E7A-EBB4-4CE1-AB88-8E62C9E88AE1}" srcOrd="1" destOrd="0" presId="urn:microsoft.com/office/officeart/2005/8/layout/list1"/>
    <dgm:cxn modelId="{E8E5D9C1-EA80-464E-9CE9-9E088924C54C}" type="presParOf" srcId="{F551263B-BE54-4004-A1DE-CA5FAF3A3CAB}" destId="{5855A3EE-E23D-4191-8C70-2F52E3745F8F}" srcOrd="5" destOrd="0" presId="urn:microsoft.com/office/officeart/2005/8/layout/list1"/>
    <dgm:cxn modelId="{E6BDF6A6-BD3C-40CB-A6FE-59AF93AA959C}" type="presParOf" srcId="{F551263B-BE54-4004-A1DE-CA5FAF3A3CAB}" destId="{4BEA7A4D-29DB-4599-A081-0A190488C371}" srcOrd="6" destOrd="0" presId="urn:microsoft.com/office/officeart/2005/8/layout/list1"/>
    <dgm:cxn modelId="{6179656D-1E19-49E9-BE21-AEFA9A487E90}" type="presParOf" srcId="{F551263B-BE54-4004-A1DE-CA5FAF3A3CAB}" destId="{422FC7B8-12C9-4542-876E-06A8307580BF}" srcOrd="7" destOrd="0" presId="urn:microsoft.com/office/officeart/2005/8/layout/list1"/>
    <dgm:cxn modelId="{5B9FFC65-FF70-41E6-AAC3-933A0FE71ADD}" type="presParOf" srcId="{F551263B-BE54-4004-A1DE-CA5FAF3A3CAB}" destId="{4B06D446-F996-497E-AC9A-6BB554038A3F}" srcOrd="8" destOrd="0" presId="urn:microsoft.com/office/officeart/2005/8/layout/list1"/>
    <dgm:cxn modelId="{94FBF4CE-398B-48FD-BFA9-64D649188720}" type="presParOf" srcId="{4B06D446-F996-497E-AC9A-6BB554038A3F}" destId="{455B45E7-54FE-4D2A-BE92-94621E8C883D}" srcOrd="0" destOrd="0" presId="urn:microsoft.com/office/officeart/2005/8/layout/list1"/>
    <dgm:cxn modelId="{77EA73DB-56F7-4ADE-9D52-F94CAE5C8F6D}" type="presParOf" srcId="{4B06D446-F996-497E-AC9A-6BB554038A3F}" destId="{E08359AD-C664-4BC3-929C-964716A0606D}" srcOrd="1" destOrd="0" presId="urn:microsoft.com/office/officeart/2005/8/layout/list1"/>
    <dgm:cxn modelId="{8CE80C7E-6954-40E3-97F1-98E5A2003AD0}" type="presParOf" srcId="{F551263B-BE54-4004-A1DE-CA5FAF3A3CAB}" destId="{7492E5C1-C549-4AC9-A87C-3A51BC310115}" srcOrd="9" destOrd="0" presId="urn:microsoft.com/office/officeart/2005/8/layout/list1"/>
    <dgm:cxn modelId="{2F21B455-F932-4B40-A69B-1569413EE57C}" type="presParOf" srcId="{F551263B-BE54-4004-A1DE-CA5FAF3A3CAB}" destId="{58035566-5147-4002-AE6C-D1C3444E3B9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DE90AB-8363-4269-85BB-68F7C1263021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O"/>
        </a:p>
      </dgm:t>
    </dgm:pt>
    <dgm:pt modelId="{DA915DAF-17E4-448D-821E-D4925AF911E6}">
      <dgm:prSet phldrT="[Texto]"/>
      <dgm:spPr/>
      <dgm:t>
        <a:bodyPr/>
        <a:lstStyle/>
        <a:p>
          <a:r>
            <a:rPr lang="es-CO" dirty="0" smtClean="0"/>
            <a:t>Crecimiento Empresarial (Demanda)</a:t>
          </a:r>
          <a:endParaRPr lang="es-CO" dirty="0"/>
        </a:p>
      </dgm:t>
    </dgm:pt>
    <dgm:pt modelId="{C219B2B4-B476-41DE-A74E-7C983003D6FE}" type="parTrans" cxnId="{92EDA70A-05E0-4829-8589-85E987258EED}">
      <dgm:prSet/>
      <dgm:spPr/>
      <dgm:t>
        <a:bodyPr/>
        <a:lstStyle/>
        <a:p>
          <a:endParaRPr lang="es-CO"/>
        </a:p>
      </dgm:t>
    </dgm:pt>
    <dgm:pt modelId="{04EEDF28-DFDC-477E-9A7D-4ED8BD45147F}" type="sibTrans" cxnId="{92EDA70A-05E0-4829-8589-85E987258EED}">
      <dgm:prSet/>
      <dgm:spPr/>
      <dgm:t>
        <a:bodyPr/>
        <a:lstStyle/>
        <a:p>
          <a:endParaRPr lang="es-CO"/>
        </a:p>
      </dgm:t>
    </dgm:pt>
    <dgm:pt modelId="{0E6AD49E-F935-4F42-B887-1269D7450533}">
      <dgm:prSet phldrT="[Texto]"/>
      <dgm:spPr/>
      <dgm:t>
        <a:bodyPr/>
        <a:lstStyle/>
        <a:p>
          <a:r>
            <a:rPr lang="es-ES" dirty="0" smtClean="0"/>
            <a:t>Necesidad de mas Profesionales</a:t>
          </a:r>
        </a:p>
      </dgm:t>
    </dgm:pt>
    <dgm:pt modelId="{1682C7F4-4AD4-4D9C-A2CF-A25CB93C404E}" type="parTrans" cxnId="{C826C1FE-7642-4B8C-A5E9-3930C666CF1F}">
      <dgm:prSet/>
      <dgm:spPr/>
      <dgm:t>
        <a:bodyPr/>
        <a:lstStyle/>
        <a:p>
          <a:endParaRPr lang="es-CO"/>
        </a:p>
      </dgm:t>
    </dgm:pt>
    <dgm:pt modelId="{026DF15E-EA36-4A0F-9664-0F9294098A7E}" type="sibTrans" cxnId="{C826C1FE-7642-4B8C-A5E9-3930C666CF1F}">
      <dgm:prSet/>
      <dgm:spPr/>
      <dgm:t>
        <a:bodyPr/>
        <a:lstStyle/>
        <a:p>
          <a:endParaRPr lang="es-CO"/>
        </a:p>
      </dgm:t>
    </dgm:pt>
    <dgm:pt modelId="{16AD095D-4E7E-433E-84B1-4ADA0F520FBE}" type="pres">
      <dgm:prSet presAssocID="{34DE90AB-8363-4269-85BB-68F7C126302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3D2ECD70-3313-49F9-BFFC-9337B22EE8D4}" type="pres">
      <dgm:prSet presAssocID="{DA915DAF-17E4-448D-821E-D4925AF911E6}" presName="node" presStyleLbl="node1" presStyleIdx="0" presStyleCnt="2" custLinFactNeighborX="-98175" custLinFactNeighborY="1928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E409F20-6E50-4720-B538-086AA4CC4243}" type="pres">
      <dgm:prSet presAssocID="{04EEDF28-DFDC-477E-9A7D-4ED8BD45147F}" presName="sibTrans" presStyleLbl="sibTrans2D1" presStyleIdx="0" presStyleCnt="1" custLinFactNeighborX="1525"/>
      <dgm:spPr/>
      <dgm:t>
        <a:bodyPr/>
        <a:lstStyle/>
        <a:p>
          <a:endParaRPr lang="es-CO"/>
        </a:p>
      </dgm:t>
    </dgm:pt>
    <dgm:pt modelId="{144E70E3-9998-4621-A768-CFBD9E541CCB}" type="pres">
      <dgm:prSet presAssocID="{04EEDF28-DFDC-477E-9A7D-4ED8BD45147F}" presName="connectorText" presStyleLbl="sibTrans2D1" presStyleIdx="0" presStyleCnt="1"/>
      <dgm:spPr/>
      <dgm:t>
        <a:bodyPr/>
        <a:lstStyle/>
        <a:p>
          <a:endParaRPr lang="es-CO"/>
        </a:p>
      </dgm:t>
    </dgm:pt>
    <dgm:pt modelId="{34DE6DC9-230A-4D19-BDFB-5E6CED788C51}" type="pres">
      <dgm:prSet presAssocID="{0E6AD49E-F935-4F42-B887-1269D7450533}" presName="node" presStyleLbl="node1" presStyleIdx="1" presStyleCnt="2" custLinFactNeighborX="-4583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C826C1FE-7642-4B8C-A5E9-3930C666CF1F}" srcId="{34DE90AB-8363-4269-85BB-68F7C1263021}" destId="{0E6AD49E-F935-4F42-B887-1269D7450533}" srcOrd="1" destOrd="0" parTransId="{1682C7F4-4AD4-4D9C-A2CF-A25CB93C404E}" sibTransId="{026DF15E-EA36-4A0F-9664-0F9294098A7E}"/>
    <dgm:cxn modelId="{92EDA70A-05E0-4829-8589-85E987258EED}" srcId="{34DE90AB-8363-4269-85BB-68F7C1263021}" destId="{DA915DAF-17E4-448D-821E-D4925AF911E6}" srcOrd="0" destOrd="0" parTransId="{C219B2B4-B476-41DE-A74E-7C983003D6FE}" sibTransId="{04EEDF28-DFDC-477E-9A7D-4ED8BD45147F}"/>
    <dgm:cxn modelId="{51F02DF9-0B22-4937-8867-3EAC7924F464}" type="presOf" srcId="{DA915DAF-17E4-448D-821E-D4925AF911E6}" destId="{3D2ECD70-3313-49F9-BFFC-9337B22EE8D4}" srcOrd="0" destOrd="0" presId="urn:microsoft.com/office/officeart/2005/8/layout/process1"/>
    <dgm:cxn modelId="{D62623DA-B41A-4BDF-A63D-F705635E7EF5}" type="presOf" srcId="{0E6AD49E-F935-4F42-B887-1269D7450533}" destId="{34DE6DC9-230A-4D19-BDFB-5E6CED788C51}" srcOrd="0" destOrd="0" presId="urn:microsoft.com/office/officeart/2005/8/layout/process1"/>
    <dgm:cxn modelId="{DB2632E6-3E9C-4D54-9254-100F112F4E37}" type="presOf" srcId="{04EEDF28-DFDC-477E-9A7D-4ED8BD45147F}" destId="{144E70E3-9998-4621-A768-CFBD9E541CCB}" srcOrd="1" destOrd="0" presId="urn:microsoft.com/office/officeart/2005/8/layout/process1"/>
    <dgm:cxn modelId="{5A216A99-FD78-42BE-AD37-2EDA1BBE267A}" type="presOf" srcId="{04EEDF28-DFDC-477E-9A7D-4ED8BD45147F}" destId="{1E409F20-6E50-4720-B538-086AA4CC4243}" srcOrd="0" destOrd="0" presId="urn:microsoft.com/office/officeart/2005/8/layout/process1"/>
    <dgm:cxn modelId="{EBA9A8FB-6A79-4898-89C7-CAB7BFBFCADB}" type="presOf" srcId="{34DE90AB-8363-4269-85BB-68F7C1263021}" destId="{16AD095D-4E7E-433E-84B1-4ADA0F520FBE}" srcOrd="0" destOrd="0" presId="urn:microsoft.com/office/officeart/2005/8/layout/process1"/>
    <dgm:cxn modelId="{0ED7BACE-DAFF-411D-BF32-31B7899CFC33}" type="presParOf" srcId="{16AD095D-4E7E-433E-84B1-4ADA0F520FBE}" destId="{3D2ECD70-3313-49F9-BFFC-9337B22EE8D4}" srcOrd="0" destOrd="0" presId="urn:microsoft.com/office/officeart/2005/8/layout/process1"/>
    <dgm:cxn modelId="{B2E7C8FC-AED9-4EF9-8B80-351C3FDFEF91}" type="presParOf" srcId="{16AD095D-4E7E-433E-84B1-4ADA0F520FBE}" destId="{1E409F20-6E50-4720-B538-086AA4CC4243}" srcOrd="1" destOrd="0" presId="urn:microsoft.com/office/officeart/2005/8/layout/process1"/>
    <dgm:cxn modelId="{499470BE-6F95-4F04-80DD-5735EB0F98DB}" type="presParOf" srcId="{1E409F20-6E50-4720-B538-086AA4CC4243}" destId="{144E70E3-9998-4621-A768-CFBD9E541CCB}" srcOrd="0" destOrd="0" presId="urn:microsoft.com/office/officeart/2005/8/layout/process1"/>
    <dgm:cxn modelId="{97C763EC-EB9F-4E90-821C-ACDADBE0225D}" type="presParOf" srcId="{16AD095D-4E7E-433E-84B1-4ADA0F520FBE}" destId="{34DE6DC9-230A-4D19-BDFB-5E6CED788C51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89142BBC-7978-4BCC-983E-47F373AED7E8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9F66A9CD-D009-4F56-8F0D-2FF08BFF2B4F}">
      <dgm:prSet phldrT="[Texto]"/>
      <dgm:spPr/>
      <dgm:t>
        <a:bodyPr/>
        <a:lstStyle/>
        <a:p>
          <a:r>
            <a:rPr lang="es-CO" dirty="0" smtClean="0"/>
            <a:t>Simulación Monte Carlo</a:t>
          </a:r>
          <a:endParaRPr lang="es-CO" dirty="0"/>
        </a:p>
      </dgm:t>
    </dgm:pt>
    <dgm:pt modelId="{43B4B08D-C838-48BF-9825-FAB2BCB9C783}" type="parTrans" cxnId="{FE776291-B079-40F3-AB30-CF7CB18BD6D8}">
      <dgm:prSet/>
      <dgm:spPr/>
      <dgm:t>
        <a:bodyPr/>
        <a:lstStyle/>
        <a:p>
          <a:endParaRPr lang="es-CO"/>
        </a:p>
      </dgm:t>
    </dgm:pt>
    <dgm:pt modelId="{68BAFE6F-ADBA-4778-B724-65BBD20A0699}" type="sibTrans" cxnId="{FE776291-B079-40F3-AB30-CF7CB18BD6D8}">
      <dgm:prSet/>
      <dgm:spPr/>
      <dgm:t>
        <a:bodyPr/>
        <a:lstStyle/>
        <a:p>
          <a:endParaRPr lang="es-CO"/>
        </a:p>
      </dgm:t>
    </dgm:pt>
    <dgm:pt modelId="{0B656645-EBDC-4A76-A356-400D37356C8B}">
      <dgm:prSet phldrT="[Texto]"/>
      <dgm:spPr/>
      <dgm:t>
        <a:bodyPr/>
        <a:lstStyle/>
        <a:p>
          <a:r>
            <a:rPr lang="es-CO" dirty="0" smtClean="0"/>
            <a:t>Herramientas Analítica</a:t>
          </a:r>
          <a:endParaRPr lang="es-CO" dirty="0"/>
        </a:p>
      </dgm:t>
    </dgm:pt>
    <dgm:pt modelId="{2C9199DB-7071-4B05-9D94-A2E9FE6B3930}" type="parTrans" cxnId="{CF4C2F7F-0192-44B2-99DF-546640A9815F}">
      <dgm:prSet/>
      <dgm:spPr/>
      <dgm:t>
        <a:bodyPr/>
        <a:lstStyle/>
        <a:p>
          <a:endParaRPr lang="es-CO"/>
        </a:p>
      </dgm:t>
    </dgm:pt>
    <dgm:pt modelId="{F108378F-D4D9-4D8F-884A-6E56E2A7B8BF}" type="sibTrans" cxnId="{CF4C2F7F-0192-44B2-99DF-546640A9815F}">
      <dgm:prSet/>
      <dgm:spPr/>
      <dgm:t>
        <a:bodyPr/>
        <a:lstStyle/>
        <a:p>
          <a:endParaRPr lang="es-CO"/>
        </a:p>
      </dgm:t>
    </dgm:pt>
    <dgm:pt modelId="{42F3D876-3E2D-49BA-95AD-270CA41330F6}">
      <dgm:prSet phldrT="[Texto]"/>
      <dgm:spPr/>
      <dgm:t>
        <a:bodyPr/>
        <a:lstStyle/>
        <a:p>
          <a:r>
            <a:rPr lang="es-CO" dirty="0" smtClean="0"/>
            <a:t>Técnicas de Pronostico</a:t>
          </a:r>
        </a:p>
      </dgm:t>
    </dgm:pt>
    <dgm:pt modelId="{73668CF6-9DEE-4455-B30B-20C0F7514FD4}" type="parTrans" cxnId="{398FAD42-E1AA-4F29-9356-64AB63822E37}">
      <dgm:prSet/>
      <dgm:spPr/>
      <dgm:t>
        <a:bodyPr/>
        <a:lstStyle/>
        <a:p>
          <a:endParaRPr lang="es-CO"/>
        </a:p>
      </dgm:t>
    </dgm:pt>
    <dgm:pt modelId="{71CB6D4F-8DEB-49A4-9F7A-27CB8040760C}" type="sibTrans" cxnId="{398FAD42-E1AA-4F29-9356-64AB63822E37}">
      <dgm:prSet/>
      <dgm:spPr/>
      <dgm:t>
        <a:bodyPr/>
        <a:lstStyle/>
        <a:p>
          <a:endParaRPr lang="es-CO"/>
        </a:p>
      </dgm:t>
    </dgm:pt>
    <dgm:pt modelId="{ABD75DE4-1338-4C7E-A7F5-4A12480613F3}">
      <dgm:prSet phldrT="[Texto]"/>
      <dgm:spPr/>
      <dgm:t>
        <a:bodyPr/>
        <a:lstStyle/>
        <a:p>
          <a:r>
            <a:rPr lang="es-CO" dirty="0" smtClean="0"/>
            <a:t>Optimización</a:t>
          </a:r>
          <a:endParaRPr lang="es-CO" dirty="0"/>
        </a:p>
      </dgm:t>
    </dgm:pt>
    <dgm:pt modelId="{77DAA23A-A158-4D79-B9CD-631FBE4950C9}" type="parTrans" cxnId="{E20BEC5D-D0AC-4913-95FC-3A3738856A5C}">
      <dgm:prSet/>
      <dgm:spPr/>
      <dgm:t>
        <a:bodyPr/>
        <a:lstStyle/>
        <a:p>
          <a:endParaRPr lang="es-CO"/>
        </a:p>
      </dgm:t>
    </dgm:pt>
    <dgm:pt modelId="{746A03B1-C06B-451F-8793-FF86BCAD07CB}" type="sibTrans" cxnId="{E20BEC5D-D0AC-4913-95FC-3A3738856A5C}">
      <dgm:prSet/>
      <dgm:spPr/>
      <dgm:t>
        <a:bodyPr/>
        <a:lstStyle/>
        <a:p>
          <a:endParaRPr lang="es-CO"/>
        </a:p>
      </dgm:t>
    </dgm:pt>
    <dgm:pt modelId="{FA82843F-3BA9-49C4-B3E3-0FF0AE29BA0B}" type="pres">
      <dgm:prSet presAssocID="{89142BBC-7978-4BCC-983E-47F373AED7E8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CO"/>
        </a:p>
      </dgm:t>
    </dgm:pt>
    <dgm:pt modelId="{C5192176-9554-4F2A-9AC3-F8B46117BE22}" type="pres">
      <dgm:prSet presAssocID="{9F66A9CD-D009-4F56-8F0D-2FF08BFF2B4F}" presName="parenttextcomposite" presStyleCnt="0"/>
      <dgm:spPr/>
    </dgm:pt>
    <dgm:pt modelId="{71775304-1B56-4B79-81AA-C9DEA268D92D}" type="pres">
      <dgm:prSet presAssocID="{9F66A9CD-D009-4F56-8F0D-2FF08BFF2B4F}" presName="parenttext" presStyleLbl="revTx" presStyleIdx="0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7157264-9296-4ECE-A1DD-12B30179F097}" type="pres">
      <dgm:prSet presAssocID="{9F66A9CD-D009-4F56-8F0D-2FF08BFF2B4F}" presName="parallelogramComposite" presStyleCnt="0"/>
      <dgm:spPr/>
    </dgm:pt>
    <dgm:pt modelId="{7D7835EF-AB32-4775-9F3C-86242B1F5FB5}" type="pres">
      <dgm:prSet presAssocID="{9F66A9CD-D009-4F56-8F0D-2FF08BFF2B4F}" presName="parallelogram1" presStyleLbl="alignNode1" presStyleIdx="0" presStyleCnt="28"/>
      <dgm:spPr/>
    </dgm:pt>
    <dgm:pt modelId="{2568BFFD-E6A1-402B-8D21-0181A7CA72FA}" type="pres">
      <dgm:prSet presAssocID="{9F66A9CD-D009-4F56-8F0D-2FF08BFF2B4F}" presName="parallelogram2" presStyleLbl="alignNode1" presStyleIdx="1" presStyleCnt="28"/>
      <dgm:spPr/>
    </dgm:pt>
    <dgm:pt modelId="{23876D45-8CE3-4A4A-91C4-0137C628F3C9}" type="pres">
      <dgm:prSet presAssocID="{9F66A9CD-D009-4F56-8F0D-2FF08BFF2B4F}" presName="parallelogram3" presStyleLbl="alignNode1" presStyleIdx="2" presStyleCnt="28"/>
      <dgm:spPr/>
    </dgm:pt>
    <dgm:pt modelId="{D65DD776-8B94-4C96-B962-6E0613D1DA0E}" type="pres">
      <dgm:prSet presAssocID="{9F66A9CD-D009-4F56-8F0D-2FF08BFF2B4F}" presName="parallelogram4" presStyleLbl="alignNode1" presStyleIdx="3" presStyleCnt="28"/>
      <dgm:spPr/>
    </dgm:pt>
    <dgm:pt modelId="{185C5FE5-77E3-496A-A0ED-C2CB15864131}" type="pres">
      <dgm:prSet presAssocID="{9F66A9CD-D009-4F56-8F0D-2FF08BFF2B4F}" presName="parallelogram5" presStyleLbl="alignNode1" presStyleIdx="4" presStyleCnt="28"/>
      <dgm:spPr/>
    </dgm:pt>
    <dgm:pt modelId="{C3D8BB27-F18D-45ED-9667-67055D3E6DCD}" type="pres">
      <dgm:prSet presAssocID="{9F66A9CD-D009-4F56-8F0D-2FF08BFF2B4F}" presName="parallelogram6" presStyleLbl="alignNode1" presStyleIdx="5" presStyleCnt="28"/>
      <dgm:spPr/>
    </dgm:pt>
    <dgm:pt modelId="{75B6C67D-65DD-4632-8019-8149B752ADCF}" type="pres">
      <dgm:prSet presAssocID="{9F66A9CD-D009-4F56-8F0D-2FF08BFF2B4F}" presName="parallelogram7" presStyleLbl="alignNode1" presStyleIdx="6" presStyleCnt="28"/>
      <dgm:spPr/>
    </dgm:pt>
    <dgm:pt modelId="{BAA11E41-F941-4162-8151-ED8EECD1813F}" type="pres">
      <dgm:prSet presAssocID="{68BAFE6F-ADBA-4778-B724-65BBD20A0699}" presName="sibTrans" presStyleCnt="0"/>
      <dgm:spPr/>
    </dgm:pt>
    <dgm:pt modelId="{2F101765-06D0-48A2-B3E6-EC6FC0FBD7A8}" type="pres">
      <dgm:prSet presAssocID="{0B656645-EBDC-4A76-A356-400D37356C8B}" presName="parenttextcomposite" presStyleCnt="0"/>
      <dgm:spPr/>
    </dgm:pt>
    <dgm:pt modelId="{CED0832A-0A62-4E6D-B51A-791516E635D3}" type="pres">
      <dgm:prSet presAssocID="{0B656645-EBDC-4A76-A356-400D37356C8B}" presName="parenttext" presStyleLbl="revTx" presStyleIdx="1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34C9196-4A3C-46AF-ABF1-F20A9489E239}" type="pres">
      <dgm:prSet presAssocID="{0B656645-EBDC-4A76-A356-400D37356C8B}" presName="parallelogramComposite" presStyleCnt="0"/>
      <dgm:spPr/>
    </dgm:pt>
    <dgm:pt modelId="{89C30BA2-2AFB-4911-B5BF-15B9EEE6C127}" type="pres">
      <dgm:prSet presAssocID="{0B656645-EBDC-4A76-A356-400D37356C8B}" presName="parallelogram1" presStyleLbl="alignNode1" presStyleIdx="7" presStyleCnt="28"/>
      <dgm:spPr/>
    </dgm:pt>
    <dgm:pt modelId="{A5E879BE-1959-49E5-983F-B6FC4952A2D6}" type="pres">
      <dgm:prSet presAssocID="{0B656645-EBDC-4A76-A356-400D37356C8B}" presName="parallelogram2" presStyleLbl="alignNode1" presStyleIdx="8" presStyleCnt="28"/>
      <dgm:spPr/>
    </dgm:pt>
    <dgm:pt modelId="{A14F1CE3-E921-46DD-9717-37A642C2BAB5}" type="pres">
      <dgm:prSet presAssocID="{0B656645-EBDC-4A76-A356-400D37356C8B}" presName="parallelogram3" presStyleLbl="alignNode1" presStyleIdx="9" presStyleCnt="28"/>
      <dgm:spPr/>
    </dgm:pt>
    <dgm:pt modelId="{04F38C2E-2885-4E45-AEDC-D73096F8802B}" type="pres">
      <dgm:prSet presAssocID="{0B656645-EBDC-4A76-A356-400D37356C8B}" presName="parallelogram4" presStyleLbl="alignNode1" presStyleIdx="10" presStyleCnt="28"/>
      <dgm:spPr/>
    </dgm:pt>
    <dgm:pt modelId="{26D939FE-9533-4B51-BBAA-6F282DA33B8C}" type="pres">
      <dgm:prSet presAssocID="{0B656645-EBDC-4A76-A356-400D37356C8B}" presName="parallelogram5" presStyleLbl="alignNode1" presStyleIdx="11" presStyleCnt="28"/>
      <dgm:spPr/>
    </dgm:pt>
    <dgm:pt modelId="{8771AD99-4FF7-4AB4-A502-DFB35443540A}" type="pres">
      <dgm:prSet presAssocID="{0B656645-EBDC-4A76-A356-400D37356C8B}" presName="parallelogram6" presStyleLbl="alignNode1" presStyleIdx="12" presStyleCnt="28"/>
      <dgm:spPr/>
    </dgm:pt>
    <dgm:pt modelId="{A2050301-6D80-4EDC-B707-4C6102F01091}" type="pres">
      <dgm:prSet presAssocID="{0B656645-EBDC-4A76-A356-400D37356C8B}" presName="parallelogram7" presStyleLbl="alignNode1" presStyleIdx="13" presStyleCnt="28"/>
      <dgm:spPr/>
    </dgm:pt>
    <dgm:pt modelId="{9C33D2BE-6277-492F-B860-7A0B79C9F227}" type="pres">
      <dgm:prSet presAssocID="{F108378F-D4D9-4D8F-884A-6E56E2A7B8BF}" presName="sibTrans" presStyleCnt="0"/>
      <dgm:spPr/>
    </dgm:pt>
    <dgm:pt modelId="{0C62D81F-2CED-477E-84B0-2A85ECCC2101}" type="pres">
      <dgm:prSet presAssocID="{42F3D876-3E2D-49BA-95AD-270CA41330F6}" presName="parenttextcomposite" presStyleCnt="0"/>
      <dgm:spPr/>
    </dgm:pt>
    <dgm:pt modelId="{D06A56DF-9A23-4CA8-9911-6A5C43A8AB1A}" type="pres">
      <dgm:prSet presAssocID="{42F3D876-3E2D-49BA-95AD-270CA41330F6}" presName="parenttext" presStyleLbl="revTx" presStyleIdx="2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50B6A4F-C2EA-4A81-B75D-B692B1F97A44}" type="pres">
      <dgm:prSet presAssocID="{42F3D876-3E2D-49BA-95AD-270CA41330F6}" presName="parallelogramComposite" presStyleCnt="0"/>
      <dgm:spPr/>
    </dgm:pt>
    <dgm:pt modelId="{31C50A96-DB15-438B-BB84-8F2F6C49E27E}" type="pres">
      <dgm:prSet presAssocID="{42F3D876-3E2D-49BA-95AD-270CA41330F6}" presName="parallelogram1" presStyleLbl="alignNode1" presStyleIdx="14" presStyleCnt="28"/>
      <dgm:spPr/>
    </dgm:pt>
    <dgm:pt modelId="{FE151F30-DBB9-43F5-9D16-40C1493B6189}" type="pres">
      <dgm:prSet presAssocID="{42F3D876-3E2D-49BA-95AD-270CA41330F6}" presName="parallelogram2" presStyleLbl="alignNode1" presStyleIdx="15" presStyleCnt="28"/>
      <dgm:spPr/>
    </dgm:pt>
    <dgm:pt modelId="{E3BA42DB-E9B3-436A-87AF-CF9067090419}" type="pres">
      <dgm:prSet presAssocID="{42F3D876-3E2D-49BA-95AD-270CA41330F6}" presName="parallelogram3" presStyleLbl="alignNode1" presStyleIdx="16" presStyleCnt="28"/>
      <dgm:spPr/>
    </dgm:pt>
    <dgm:pt modelId="{329162D2-434C-48BB-8FB4-1121EB0807FE}" type="pres">
      <dgm:prSet presAssocID="{42F3D876-3E2D-49BA-95AD-270CA41330F6}" presName="parallelogram4" presStyleLbl="alignNode1" presStyleIdx="17" presStyleCnt="28"/>
      <dgm:spPr/>
    </dgm:pt>
    <dgm:pt modelId="{04F95C8D-90DF-47A3-A829-FB0CF68028B9}" type="pres">
      <dgm:prSet presAssocID="{42F3D876-3E2D-49BA-95AD-270CA41330F6}" presName="parallelogram5" presStyleLbl="alignNode1" presStyleIdx="18" presStyleCnt="28"/>
      <dgm:spPr/>
    </dgm:pt>
    <dgm:pt modelId="{A186F3D9-32BE-4423-A333-4964872C13A5}" type="pres">
      <dgm:prSet presAssocID="{42F3D876-3E2D-49BA-95AD-270CA41330F6}" presName="parallelogram6" presStyleLbl="alignNode1" presStyleIdx="19" presStyleCnt="28"/>
      <dgm:spPr/>
    </dgm:pt>
    <dgm:pt modelId="{2F9721AC-95DA-4B29-B7A5-62C674C520FE}" type="pres">
      <dgm:prSet presAssocID="{42F3D876-3E2D-49BA-95AD-270CA41330F6}" presName="parallelogram7" presStyleLbl="alignNode1" presStyleIdx="20" presStyleCnt="28"/>
      <dgm:spPr/>
    </dgm:pt>
    <dgm:pt modelId="{201E430F-2F6A-47DE-A41C-41A8DF39AA7D}" type="pres">
      <dgm:prSet presAssocID="{71CB6D4F-8DEB-49A4-9F7A-27CB8040760C}" presName="sibTrans" presStyleCnt="0"/>
      <dgm:spPr/>
    </dgm:pt>
    <dgm:pt modelId="{5F734CCF-A3A3-4A68-819A-8A32AF2BF654}" type="pres">
      <dgm:prSet presAssocID="{ABD75DE4-1338-4C7E-A7F5-4A12480613F3}" presName="parenttextcomposite" presStyleCnt="0"/>
      <dgm:spPr/>
    </dgm:pt>
    <dgm:pt modelId="{64745ACD-4B02-4B66-B506-A3FAA27AC177}" type="pres">
      <dgm:prSet presAssocID="{ABD75DE4-1338-4C7E-A7F5-4A12480613F3}" presName="parenttext" presStyleLbl="revTx" presStyleIdx="3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5E6867D-3F65-4328-B6D3-51279B703DA4}" type="pres">
      <dgm:prSet presAssocID="{ABD75DE4-1338-4C7E-A7F5-4A12480613F3}" presName="parallelogramComposite" presStyleCnt="0"/>
      <dgm:spPr/>
    </dgm:pt>
    <dgm:pt modelId="{4E5A9EEF-A1D8-444F-AFCD-35CDC004FFB6}" type="pres">
      <dgm:prSet presAssocID="{ABD75DE4-1338-4C7E-A7F5-4A12480613F3}" presName="parallelogram1" presStyleLbl="alignNode1" presStyleIdx="21" presStyleCnt="28"/>
      <dgm:spPr/>
    </dgm:pt>
    <dgm:pt modelId="{93EFD9EF-C7B8-4B57-AB6F-922047FE9876}" type="pres">
      <dgm:prSet presAssocID="{ABD75DE4-1338-4C7E-A7F5-4A12480613F3}" presName="parallelogram2" presStyleLbl="alignNode1" presStyleIdx="22" presStyleCnt="28"/>
      <dgm:spPr/>
    </dgm:pt>
    <dgm:pt modelId="{FB951023-A805-4CA9-BA13-6A0574F49201}" type="pres">
      <dgm:prSet presAssocID="{ABD75DE4-1338-4C7E-A7F5-4A12480613F3}" presName="parallelogram3" presStyleLbl="alignNode1" presStyleIdx="23" presStyleCnt="28"/>
      <dgm:spPr/>
    </dgm:pt>
    <dgm:pt modelId="{980E1C00-2357-4E2E-ADE0-C01BB6879415}" type="pres">
      <dgm:prSet presAssocID="{ABD75DE4-1338-4C7E-A7F5-4A12480613F3}" presName="parallelogram4" presStyleLbl="alignNode1" presStyleIdx="24" presStyleCnt="28"/>
      <dgm:spPr/>
    </dgm:pt>
    <dgm:pt modelId="{99CFDDD9-E6E9-44E0-B70F-76BFB6C04967}" type="pres">
      <dgm:prSet presAssocID="{ABD75DE4-1338-4C7E-A7F5-4A12480613F3}" presName="parallelogram5" presStyleLbl="alignNode1" presStyleIdx="25" presStyleCnt="28"/>
      <dgm:spPr/>
    </dgm:pt>
    <dgm:pt modelId="{78F7723D-B11B-45E9-8572-25EF73683E44}" type="pres">
      <dgm:prSet presAssocID="{ABD75DE4-1338-4C7E-A7F5-4A12480613F3}" presName="parallelogram6" presStyleLbl="alignNode1" presStyleIdx="26" presStyleCnt="28"/>
      <dgm:spPr/>
    </dgm:pt>
    <dgm:pt modelId="{67C29E60-CAFE-40F8-9238-EF7F1555BA9E}" type="pres">
      <dgm:prSet presAssocID="{ABD75DE4-1338-4C7E-A7F5-4A12480613F3}" presName="parallelogram7" presStyleLbl="alignNode1" presStyleIdx="27" presStyleCnt="28"/>
      <dgm:spPr/>
    </dgm:pt>
  </dgm:ptLst>
  <dgm:cxnLst>
    <dgm:cxn modelId="{E20BEC5D-D0AC-4913-95FC-3A3738856A5C}" srcId="{89142BBC-7978-4BCC-983E-47F373AED7E8}" destId="{ABD75DE4-1338-4C7E-A7F5-4A12480613F3}" srcOrd="3" destOrd="0" parTransId="{77DAA23A-A158-4D79-B9CD-631FBE4950C9}" sibTransId="{746A03B1-C06B-451F-8793-FF86BCAD07CB}"/>
    <dgm:cxn modelId="{FE776291-B079-40F3-AB30-CF7CB18BD6D8}" srcId="{89142BBC-7978-4BCC-983E-47F373AED7E8}" destId="{9F66A9CD-D009-4F56-8F0D-2FF08BFF2B4F}" srcOrd="0" destOrd="0" parTransId="{43B4B08D-C838-48BF-9825-FAB2BCB9C783}" sibTransId="{68BAFE6F-ADBA-4778-B724-65BBD20A0699}"/>
    <dgm:cxn modelId="{CF4C2F7F-0192-44B2-99DF-546640A9815F}" srcId="{89142BBC-7978-4BCC-983E-47F373AED7E8}" destId="{0B656645-EBDC-4A76-A356-400D37356C8B}" srcOrd="1" destOrd="0" parTransId="{2C9199DB-7071-4B05-9D94-A2E9FE6B3930}" sibTransId="{F108378F-D4D9-4D8F-884A-6E56E2A7B8BF}"/>
    <dgm:cxn modelId="{4CD245DE-F5D1-4DBF-98AA-964EC1E7F133}" type="presOf" srcId="{42F3D876-3E2D-49BA-95AD-270CA41330F6}" destId="{D06A56DF-9A23-4CA8-9911-6A5C43A8AB1A}" srcOrd="0" destOrd="0" presId="urn:microsoft.com/office/officeart/2008/layout/VerticalAccentList"/>
    <dgm:cxn modelId="{E1E837FA-000B-43B8-8C1C-A3A5A99648CD}" type="presOf" srcId="{89142BBC-7978-4BCC-983E-47F373AED7E8}" destId="{FA82843F-3BA9-49C4-B3E3-0FF0AE29BA0B}" srcOrd="0" destOrd="0" presId="urn:microsoft.com/office/officeart/2008/layout/VerticalAccentList"/>
    <dgm:cxn modelId="{398FAD42-E1AA-4F29-9356-64AB63822E37}" srcId="{89142BBC-7978-4BCC-983E-47F373AED7E8}" destId="{42F3D876-3E2D-49BA-95AD-270CA41330F6}" srcOrd="2" destOrd="0" parTransId="{73668CF6-9DEE-4455-B30B-20C0F7514FD4}" sibTransId="{71CB6D4F-8DEB-49A4-9F7A-27CB8040760C}"/>
    <dgm:cxn modelId="{6D101151-A0CA-413E-8205-14848C0ADA0E}" type="presOf" srcId="{ABD75DE4-1338-4C7E-A7F5-4A12480613F3}" destId="{64745ACD-4B02-4B66-B506-A3FAA27AC177}" srcOrd="0" destOrd="0" presId="urn:microsoft.com/office/officeart/2008/layout/VerticalAccentList"/>
    <dgm:cxn modelId="{18F462D1-E1D5-41BF-99C0-EFF2417C0EBF}" type="presOf" srcId="{0B656645-EBDC-4A76-A356-400D37356C8B}" destId="{CED0832A-0A62-4E6D-B51A-791516E635D3}" srcOrd="0" destOrd="0" presId="urn:microsoft.com/office/officeart/2008/layout/VerticalAccentList"/>
    <dgm:cxn modelId="{53E409D1-B458-40EA-8FA5-06C5B301441D}" type="presOf" srcId="{9F66A9CD-D009-4F56-8F0D-2FF08BFF2B4F}" destId="{71775304-1B56-4B79-81AA-C9DEA268D92D}" srcOrd="0" destOrd="0" presId="urn:microsoft.com/office/officeart/2008/layout/VerticalAccentList"/>
    <dgm:cxn modelId="{1C122D76-A154-4EBA-88AA-C93E67B44C82}" type="presParOf" srcId="{FA82843F-3BA9-49C4-B3E3-0FF0AE29BA0B}" destId="{C5192176-9554-4F2A-9AC3-F8B46117BE22}" srcOrd="0" destOrd="0" presId="urn:microsoft.com/office/officeart/2008/layout/VerticalAccentList"/>
    <dgm:cxn modelId="{0531BD3B-3F75-4CF5-851F-59F84140AF58}" type="presParOf" srcId="{C5192176-9554-4F2A-9AC3-F8B46117BE22}" destId="{71775304-1B56-4B79-81AA-C9DEA268D92D}" srcOrd="0" destOrd="0" presId="urn:microsoft.com/office/officeart/2008/layout/VerticalAccentList"/>
    <dgm:cxn modelId="{5F3F3F5B-4A6C-406C-9526-DF4C981053FF}" type="presParOf" srcId="{FA82843F-3BA9-49C4-B3E3-0FF0AE29BA0B}" destId="{27157264-9296-4ECE-A1DD-12B30179F097}" srcOrd="1" destOrd="0" presId="urn:microsoft.com/office/officeart/2008/layout/VerticalAccentList"/>
    <dgm:cxn modelId="{80499AC1-0841-4F36-8FA7-319407D4DC68}" type="presParOf" srcId="{27157264-9296-4ECE-A1DD-12B30179F097}" destId="{7D7835EF-AB32-4775-9F3C-86242B1F5FB5}" srcOrd="0" destOrd="0" presId="urn:microsoft.com/office/officeart/2008/layout/VerticalAccentList"/>
    <dgm:cxn modelId="{69A91DC0-13A3-4207-9C1F-0F4E8EE74754}" type="presParOf" srcId="{27157264-9296-4ECE-A1DD-12B30179F097}" destId="{2568BFFD-E6A1-402B-8D21-0181A7CA72FA}" srcOrd="1" destOrd="0" presId="urn:microsoft.com/office/officeart/2008/layout/VerticalAccentList"/>
    <dgm:cxn modelId="{4E4A6B25-C848-429A-863C-191828BE96A9}" type="presParOf" srcId="{27157264-9296-4ECE-A1DD-12B30179F097}" destId="{23876D45-8CE3-4A4A-91C4-0137C628F3C9}" srcOrd="2" destOrd="0" presId="urn:microsoft.com/office/officeart/2008/layout/VerticalAccentList"/>
    <dgm:cxn modelId="{AFE374C7-68D4-448F-9E95-7DE67192671B}" type="presParOf" srcId="{27157264-9296-4ECE-A1DD-12B30179F097}" destId="{D65DD776-8B94-4C96-B962-6E0613D1DA0E}" srcOrd="3" destOrd="0" presId="urn:microsoft.com/office/officeart/2008/layout/VerticalAccentList"/>
    <dgm:cxn modelId="{503E2BED-6A1A-4C30-9EF2-57B6AE4423BB}" type="presParOf" srcId="{27157264-9296-4ECE-A1DD-12B30179F097}" destId="{185C5FE5-77E3-496A-A0ED-C2CB15864131}" srcOrd="4" destOrd="0" presId="urn:microsoft.com/office/officeart/2008/layout/VerticalAccentList"/>
    <dgm:cxn modelId="{F670FCA4-E0D4-4AC7-80E9-230D03BB42BE}" type="presParOf" srcId="{27157264-9296-4ECE-A1DD-12B30179F097}" destId="{C3D8BB27-F18D-45ED-9667-67055D3E6DCD}" srcOrd="5" destOrd="0" presId="urn:microsoft.com/office/officeart/2008/layout/VerticalAccentList"/>
    <dgm:cxn modelId="{8776449F-1601-467F-B4CC-B9D30D703BFC}" type="presParOf" srcId="{27157264-9296-4ECE-A1DD-12B30179F097}" destId="{75B6C67D-65DD-4632-8019-8149B752ADCF}" srcOrd="6" destOrd="0" presId="urn:microsoft.com/office/officeart/2008/layout/VerticalAccentList"/>
    <dgm:cxn modelId="{302AC04D-84F9-4760-9242-5B20427A847B}" type="presParOf" srcId="{FA82843F-3BA9-49C4-B3E3-0FF0AE29BA0B}" destId="{BAA11E41-F941-4162-8151-ED8EECD1813F}" srcOrd="2" destOrd="0" presId="urn:microsoft.com/office/officeart/2008/layout/VerticalAccentList"/>
    <dgm:cxn modelId="{C2A75B4B-621D-46F7-A705-F82B3D6E3243}" type="presParOf" srcId="{FA82843F-3BA9-49C4-B3E3-0FF0AE29BA0B}" destId="{2F101765-06D0-48A2-B3E6-EC6FC0FBD7A8}" srcOrd="3" destOrd="0" presId="urn:microsoft.com/office/officeart/2008/layout/VerticalAccentList"/>
    <dgm:cxn modelId="{E81FC398-456B-4A91-910D-A945A9F3357C}" type="presParOf" srcId="{2F101765-06D0-48A2-B3E6-EC6FC0FBD7A8}" destId="{CED0832A-0A62-4E6D-B51A-791516E635D3}" srcOrd="0" destOrd="0" presId="urn:microsoft.com/office/officeart/2008/layout/VerticalAccentList"/>
    <dgm:cxn modelId="{BDFE2CC6-CC7B-4EBA-A11B-B1DC5AD1FA60}" type="presParOf" srcId="{FA82843F-3BA9-49C4-B3E3-0FF0AE29BA0B}" destId="{D34C9196-4A3C-46AF-ABF1-F20A9489E239}" srcOrd="4" destOrd="0" presId="urn:microsoft.com/office/officeart/2008/layout/VerticalAccentList"/>
    <dgm:cxn modelId="{25FC3E3F-159E-4AAD-835B-679C9008F074}" type="presParOf" srcId="{D34C9196-4A3C-46AF-ABF1-F20A9489E239}" destId="{89C30BA2-2AFB-4911-B5BF-15B9EEE6C127}" srcOrd="0" destOrd="0" presId="urn:microsoft.com/office/officeart/2008/layout/VerticalAccentList"/>
    <dgm:cxn modelId="{D6A3D7E1-0B0F-45FB-A4DF-4814BD9BDA3B}" type="presParOf" srcId="{D34C9196-4A3C-46AF-ABF1-F20A9489E239}" destId="{A5E879BE-1959-49E5-983F-B6FC4952A2D6}" srcOrd="1" destOrd="0" presId="urn:microsoft.com/office/officeart/2008/layout/VerticalAccentList"/>
    <dgm:cxn modelId="{963FEC2D-B2AB-41FF-A8F5-28A359E713B7}" type="presParOf" srcId="{D34C9196-4A3C-46AF-ABF1-F20A9489E239}" destId="{A14F1CE3-E921-46DD-9717-37A642C2BAB5}" srcOrd="2" destOrd="0" presId="urn:microsoft.com/office/officeart/2008/layout/VerticalAccentList"/>
    <dgm:cxn modelId="{A14AA7A9-071A-43EC-8C6D-3C6FDB84B488}" type="presParOf" srcId="{D34C9196-4A3C-46AF-ABF1-F20A9489E239}" destId="{04F38C2E-2885-4E45-AEDC-D73096F8802B}" srcOrd="3" destOrd="0" presId="urn:microsoft.com/office/officeart/2008/layout/VerticalAccentList"/>
    <dgm:cxn modelId="{81039A11-6455-4676-9E6D-1311225F9546}" type="presParOf" srcId="{D34C9196-4A3C-46AF-ABF1-F20A9489E239}" destId="{26D939FE-9533-4B51-BBAA-6F282DA33B8C}" srcOrd="4" destOrd="0" presId="urn:microsoft.com/office/officeart/2008/layout/VerticalAccentList"/>
    <dgm:cxn modelId="{8523FBEB-22C7-4A89-B50D-A998DBE29B78}" type="presParOf" srcId="{D34C9196-4A3C-46AF-ABF1-F20A9489E239}" destId="{8771AD99-4FF7-4AB4-A502-DFB35443540A}" srcOrd="5" destOrd="0" presId="urn:microsoft.com/office/officeart/2008/layout/VerticalAccentList"/>
    <dgm:cxn modelId="{E7711269-7EE4-4542-835D-35FA57410155}" type="presParOf" srcId="{D34C9196-4A3C-46AF-ABF1-F20A9489E239}" destId="{A2050301-6D80-4EDC-B707-4C6102F01091}" srcOrd="6" destOrd="0" presId="urn:microsoft.com/office/officeart/2008/layout/VerticalAccentList"/>
    <dgm:cxn modelId="{3D300880-3469-4979-ABB3-03FCD96FD6EE}" type="presParOf" srcId="{FA82843F-3BA9-49C4-B3E3-0FF0AE29BA0B}" destId="{9C33D2BE-6277-492F-B860-7A0B79C9F227}" srcOrd="5" destOrd="0" presId="urn:microsoft.com/office/officeart/2008/layout/VerticalAccentList"/>
    <dgm:cxn modelId="{E25645E3-14D0-4721-B020-4DF97D196907}" type="presParOf" srcId="{FA82843F-3BA9-49C4-B3E3-0FF0AE29BA0B}" destId="{0C62D81F-2CED-477E-84B0-2A85ECCC2101}" srcOrd="6" destOrd="0" presId="urn:microsoft.com/office/officeart/2008/layout/VerticalAccentList"/>
    <dgm:cxn modelId="{97E22792-A70B-4174-BDCE-EDA5CF655FE0}" type="presParOf" srcId="{0C62D81F-2CED-477E-84B0-2A85ECCC2101}" destId="{D06A56DF-9A23-4CA8-9911-6A5C43A8AB1A}" srcOrd="0" destOrd="0" presId="urn:microsoft.com/office/officeart/2008/layout/VerticalAccentList"/>
    <dgm:cxn modelId="{EA23737E-204D-4486-9A94-A88440D93EEE}" type="presParOf" srcId="{FA82843F-3BA9-49C4-B3E3-0FF0AE29BA0B}" destId="{550B6A4F-C2EA-4A81-B75D-B692B1F97A44}" srcOrd="7" destOrd="0" presId="urn:microsoft.com/office/officeart/2008/layout/VerticalAccentList"/>
    <dgm:cxn modelId="{07FFECE5-0B9A-4429-B9D0-86BE81362668}" type="presParOf" srcId="{550B6A4F-C2EA-4A81-B75D-B692B1F97A44}" destId="{31C50A96-DB15-438B-BB84-8F2F6C49E27E}" srcOrd="0" destOrd="0" presId="urn:microsoft.com/office/officeart/2008/layout/VerticalAccentList"/>
    <dgm:cxn modelId="{8E89938A-6AC9-4EB6-9741-AD19C755C90A}" type="presParOf" srcId="{550B6A4F-C2EA-4A81-B75D-B692B1F97A44}" destId="{FE151F30-DBB9-43F5-9D16-40C1493B6189}" srcOrd="1" destOrd="0" presId="urn:microsoft.com/office/officeart/2008/layout/VerticalAccentList"/>
    <dgm:cxn modelId="{8A1561C3-3A8B-4314-9330-09E34EB86D7D}" type="presParOf" srcId="{550B6A4F-C2EA-4A81-B75D-B692B1F97A44}" destId="{E3BA42DB-E9B3-436A-87AF-CF9067090419}" srcOrd="2" destOrd="0" presId="urn:microsoft.com/office/officeart/2008/layout/VerticalAccentList"/>
    <dgm:cxn modelId="{38D707EF-E0CD-409B-8600-302C7E78FCBE}" type="presParOf" srcId="{550B6A4F-C2EA-4A81-B75D-B692B1F97A44}" destId="{329162D2-434C-48BB-8FB4-1121EB0807FE}" srcOrd="3" destOrd="0" presId="urn:microsoft.com/office/officeart/2008/layout/VerticalAccentList"/>
    <dgm:cxn modelId="{DE7CE710-4C3C-4783-8086-4EF1EFB99897}" type="presParOf" srcId="{550B6A4F-C2EA-4A81-B75D-B692B1F97A44}" destId="{04F95C8D-90DF-47A3-A829-FB0CF68028B9}" srcOrd="4" destOrd="0" presId="urn:microsoft.com/office/officeart/2008/layout/VerticalAccentList"/>
    <dgm:cxn modelId="{08748DB7-10BF-41E7-BBBC-DCDEEF9021F0}" type="presParOf" srcId="{550B6A4F-C2EA-4A81-B75D-B692B1F97A44}" destId="{A186F3D9-32BE-4423-A333-4964872C13A5}" srcOrd="5" destOrd="0" presId="urn:microsoft.com/office/officeart/2008/layout/VerticalAccentList"/>
    <dgm:cxn modelId="{10C9E040-97C1-4FBE-BE3A-DF393B03B230}" type="presParOf" srcId="{550B6A4F-C2EA-4A81-B75D-B692B1F97A44}" destId="{2F9721AC-95DA-4B29-B7A5-62C674C520FE}" srcOrd="6" destOrd="0" presId="urn:microsoft.com/office/officeart/2008/layout/VerticalAccentList"/>
    <dgm:cxn modelId="{893B24D6-FFC6-4AA9-AD68-81284C304E2B}" type="presParOf" srcId="{FA82843F-3BA9-49C4-B3E3-0FF0AE29BA0B}" destId="{201E430F-2F6A-47DE-A41C-41A8DF39AA7D}" srcOrd="8" destOrd="0" presId="urn:microsoft.com/office/officeart/2008/layout/VerticalAccentList"/>
    <dgm:cxn modelId="{6F07B828-8AAB-4A1D-ADAA-C1C30E939586}" type="presParOf" srcId="{FA82843F-3BA9-49C4-B3E3-0FF0AE29BA0B}" destId="{5F734CCF-A3A3-4A68-819A-8A32AF2BF654}" srcOrd="9" destOrd="0" presId="urn:microsoft.com/office/officeart/2008/layout/VerticalAccentList"/>
    <dgm:cxn modelId="{934CFD2E-8044-4B37-81FE-883589FA7624}" type="presParOf" srcId="{5F734CCF-A3A3-4A68-819A-8A32AF2BF654}" destId="{64745ACD-4B02-4B66-B506-A3FAA27AC177}" srcOrd="0" destOrd="0" presId="urn:microsoft.com/office/officeart/2008/layout/VerticalAccentList"/>
    <dgm:cxn modelId="{1A326257-C5AA-4C16-A6D3-1D0DE2FDFF00}" type="presParOf" srcId="{FA82843F-3BA9-49C4-B3E3-0FF0AE29BA0B}" destId="{F5E6867D-3F65-4328-B6D3-51279B703DA4}" srcOrd="10" destOrd="0" presId="urn:microsoft.com/office/officeart/2008/layout/VerticalAccentList"/>
    <dgm:cxn modelId="{B350B7C2-F512-40C3-92D3-ACE7102F7B2A}" type="presParOf" srcId="{F5E6867D-3F65-4328-B6D3-51279B703DA4}" destId="{4E5A9EEF-A1D8-444F-AFCD-35CDC004FFB6}" srcOrd="0" destOrd="0" presId="urn:microsoft.com/office/officeart/2008/layout/VerticalAccentList"/>
    <dgm:cxn modelId="{E8CB2BE4-E214-47DF-9CA8-8268A57134C3}" type="presParOf" srcId="{F5E6867D-3F65-4328-B6D3-51279B703DA4}" destId="{93EFD9EF-C7B8-4B57-AB6F-922047FE9876}" srcOrd="1" destOrd="0" presId="urn:microsoft.com/office/officeart/2008/layout/VerticalAccentList"/>
    <dgm:cxn modelId="{34E5FB50-1654-4C00-8938-95194C9ABFF3}" type="presParOf" srcId="{F5E6867D-3F65-4328-B6D3-51279B703DA4}" destId="{FB951023-A805-4CA9-BA13-6A0574F49201}" srcOrd="2" destOrd="0" presId="urn:microsoft.com/office/officeart/2008/layout/VerticalAccentList"/>
    <dgm:cxn modelId="{94E0A6D4-6567-4796-B83F-C67323256C40}" type="presParOf" srcId="{F5E6867D-3F65-4328-B6D3-51279B703DA4}" destId="{980E1C00-2357-4E2E-ADE0-C01BB6879415}" srcOrd="3" destOrd="0" presId="urn:microsoft.com/office/officeart/2008/layout/VerticalAccentList"/>
    <dgm:cxn modelId="{EA0D9537-6B77-4079-BDC2-13698F75FFA1}" type="presParOf" srcId="{F5E6867D-3F65-4328-B6D3-51279B703DA4}" destId="{99CFDDD9-E6E9-44E0-B70F-76BFB6C04967}" srcOrd="4" destOrd="0" presId="urn:microsoft.com/office/officeart/2008/layout/VerticalAccentList"/>
    <dgm:cxn modelId="{03497423-B958-4A3C-A4E9-C158A256EBD0}" type="presParOf" srcId="{F5E6867D-3F65-4328-B6D3-51279B703DA4}" destId="{78F7723D-B11B-45E9-8572-25EF73683E44}" srcOrd="5" destOrd="0" presId="urn:microsoft.com/office/officeart/2008/layout/VerticalAccentList"/>
    <dgm:cxn modelId="{00E5E265-0DCA-4A13-8D48-5A8DC44E50A5}" type="presParOf" srcId="{F5E6867D-3F65-4328-B6D3-51279B703DA4}" destId="{67C29E60-CAFE-40F8-9238-EF7F1555BA9E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DE90AB-8363-4269-85BB-68F7C1263021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O"/>
        </a:p>
      </dgm:t>
    </dgm:pt>
    <dgm:pt modelId="{DA915DAF-17E4-448D-821E-D4925AF911E6}">
      <dgm:prSet phldrT="[Texto]"/>
      <dgm:spPr/>
      <dgm:t>
        <a:bodyPr/>
        <a:lstStyle/>
        <a:p>
          <a:r>
            <a:rPr lang="es-CO" dirty="0" smtClean="0"/>
            <a:t>Adopción de Normas Internacionales</a:t>
          </a:r>
          <a:endParaRPr lang="es-CO" dirty="0"/>
        </a:p>
      </dgm:t>
    </dgm:pt>
    <dgm:pt modelId="{C219B2B4-B476-41DE-A74E-7C983003D6FE}" type="parTrans" cxnId="{92EDA70A-05E0-4829-8589-85E987258EED}">
      <dgm:prSet/>
      <dgm:spPr/>
      <dgm:t>
        <a:bodyPr/>
        <a:lstStyle/>
        <a:p>
          <a:endParaRPr lang="es-CO"/>
        </a:p>
      </dgm:t>
    </dgm:pt>
    <dgm:pt modelId="{04EEDF28-DFDC-477E-9A7D-4ED8BD45147F}" type="sibTrans" cxnId="{92EDA70A-05E0-4829-8589-85E987258EED}">
      <dgm:prSet/>
      <dgm:spPr/>
      <dgm:t>
        <a:bodyPr/>
        <a:lstStyle/>
        <a:p>
          <a:endParaRPr lang="es-CO"/>
        </a:p>
      </dgm:t>
    </dgm:pt>
    <dgm:pt modelId="{0E6AD49E-F935-4F42-B887-1269D7450533}">
      <dgm:prSet phldrT="[Texto]"/>
      <dgm:spPr/>
      <dgm:t>
        <a:bodyPr/>
        <a:lstStyle/>
        <a:p>
          <a:r>
            <a:rPr lang="es-CO" dirty="0" smtClean="0"/>
            <a:t>Generación de la necesidad de implementación</a:t>
          </a:r>
          <a:endParaRPr lang="es-CO" dirty="0"/>
        </a:p>
      </dgm:t>
    </dgm:pt>
    <dgm:pt modelId="{1682C7F4-4AD4-4D9C-A2CF-A25CB93C404E}" type="parTrans" cxnId="{C826C1FE-7642-4B8C-A5E9-3930C666CF1F}">
      <dgm:prSet/>
      <dgm:spPr/>
      <dgm:t>
        <a:bodyPr/>
        <a:lstStyle/>
        <a:p>
          <a:endParaRPr lang="es-CO"/>
        </a:p>
      </dgm:t>
    </dgm:pt>
    <dgm:pt modelId="{026DF15E-EA36-4A0F-9664-0F9294098A7E}" type="sibTrans" cxnId="{C826C1FE-7642-4B8C-A5E9-3930C666CF1F}">
      <dgm:prSet/>
      <dgm:spPr/>
      <dgm:t>
        <a:bodyPr/>
        <a:lstStyle/>
        <a:p>
          <a:endParaRPr lang="es-CO"/>
        </a:p>
      </dgm:t>
    </dgm:pt>
    <dgm:pt modelId="{16AD095D-4E7E-433E-84B1-4ADA0F520FBE}" type="pres">
      <dgm:prSet presAssocID="{34DE90AB-8363-4269-85BB-68F7C126302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3D2ECD70-3313-49F9-BFFC-9337B22EE8D4}" type="pres">
      <dgm:prSet presAssocID="{DA915DAF-17E4-448D-821E-D4925AF911E6}" presName="node" presStyleLbl="node1" presStyleIdx="0" presStyleCnt="2" custLinFactY="70402" custLinFactNeighborX="-16340" custLinFactNeighborY="10000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E409F20-6E50-4720-B538-086AA4CC4243}" type="pres">
      <dgm:prSet presAssocID="{04EEDF28-DFDC-477E-9A7D-4ED8BD45147F}" presName="sibTrans" presStyleLbl="sibTrans2D1" presStyleIdx="0" presStyleCnt="1" custLinFactNeighborX="-6574"/>
      <dgm:spPr/>
      <dgm:t>
        <a:bodyPr/>
        <a:lstStyle/>
        <a:p>
          <a:endParaRPr lang="es-CO"/>
        </a:p>
      </dgm:t>
    </dgm:pt>
    <dgm:pt modelId="{144E70E3-9998-4621-A768-CFBD9E541CCB}" type="pres">
      <dgm:prSet presAssocID="{04EEDF28-DFDC-477E-9A7D-4ED8BD45147F}" presName="connectorText" presStyleLbl="sibTrans2D1" presStyleIdx="0" presStyleCnt="1"/>
      <dgm:spPr/>
      <dgm:t>
        <a:bodyPr/>
        <a:lstStyle/>
        <a:p>
          <a:endParaRPr lang="es-CO"/>
        </a:p>
      </dgm:t>
    </dgm:pt>
    <dgm:pt modelId="{34DE6DC9-230A-4D19-BDFB-5E6CED788C51}" type="pres">
      <dgm:prSet presAssocID="{0E6AD49E-F935-4F42-B887-1269D7450533}" presName="node" presStyleLbl="node1" presStyleIdx="1" presStyleCnt="2" custLinFactNeighborX="-4777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63D526DB-6CD9-4284-834C-ADD510E9DCD4}" type="presOf" srcId="{04EEDF28-DFDC-477E-9A7D-4ED8BD45147F}" destId="{1E409F20-6E50-4720-B538-086AA4CC4243}" srcOrd="0" destOrd="0" presId="urn:microsoft.com/office/officeart/2005/8/layout/process1"/>
    <dgm:cxn modelId="{C826C1FE-7642-4B8C-A5E9-3930C666CF1F}" srcId="{34DE90AB-8363-4269-85BB-68F7C1263021}" destId="{0E6AD49E-F935-4F42-B887-1269D7450533}" srcOrd="1" destOrd="0" parTransId="{1682C7F4-4AD4-4D9C-A2CF-A25CB93C404E}" sibTransId="{026DF15E-EA36-4A0F-9664-0F9294098A7E}"/>
    <dgm:cxn modelId="{92EDA70A-05E0-4829-8589-85E987258EED}" srcId="{34DE90AB-8363-4269-85BB-68F7C1263021}" destId="{DA915DAF-17E4-448D-821E-D4925AF911E6}" srcOrd="0" destOrd="0" parTransId="{C219B2B4-B476-41DE-A74E-7C983003D6FE}" sibTransId="{04EEDF28-DFDC-477E-9A7D-4ED8BD45147F}"/>
    <dgm:cxn modelId="{A4B95F8B-6DCC-4466-801B-CB8B2568B4DA}" type="presOf" srcId="{DA915DAF-17E4-448D-821E-D4925AF911E6}" destId="{3D2ECD70-3313-49F9-BFFC-9337B22EE8D4}" srcOrd="0" destOrd="0" presId="urn:microsoft.com/office/officeart/2005/8/layout/process1"/>
    <dgm:cxn modelId="{6D4A0C69-5C29-4AD6-8AE9-0AE610D7D5BE}" type="presOf" srcId="{0E6AD49E-F935-4F42-B887-1269D7450533}" destId="{34DE6DC9-230A-4D19-BDFB-5E6CED788C51}" srcOrd="0" destOrd="0" presId="urn:microsoft.com/office/officeart/2005/8/layout/process1"/>
    <dgm:cxn modelId="{4045F5CA-1197-43C2-AA94-908D1517BB67}" type="presOf" srcId="{04EEDF28-DFDC-477E-9A7D-4ED8BD45147F}" destId="{144E70E3-9998-4621-A768-CFBD9E541CCB}" srcOrd="1" destOrd="0" presId="urn:microsoft.com/office/officeart/2005/8/layout/process1"/>
    <dgm:cxn modelId="{8E9B60C0-D116-4849-9053-3380594A5E14}" type="presOf" srcId="{34DE90AB-8363-4269-85BB-68F7C1263021}" destId="{16AD095D-4E7E-433E-84B1-4ADA0F520FBE}" srcOrd="0" destOrd="0" presId="urn:microsoft.com/office/officeart/2005/8/layout/process1"/>
    <dgm:cxn modelId="{2D064582-5392-420F-8778-31C9C73CB9DB}" type="presParOf" srcId="{16AD095D-4E7E-433E-84B1-4ADA0F520FBE}" destId="{3D2ECD70-3313-49F9-BFFC-9337B22EE8D4}" srcOrd="0" destOrd="0" presId="urn:microsoft.com/office/officeart/2005/8/layout/process1"/>
    <dgm:cxn modelId="{02499424-10B8-4D92-B24D-A03938E9B294}" type="presParOf" srcId="{16AD095D-4E7E-433E-84B1-4ADA0F520FBE}" destId="{1E409F20-6E50-4720-B538-086AA4CC4243}" srcOrd="1" destOrd="0" presId="urn:microsoft.com/office/officeart/2005/8/layout/process1"/>
    <dgm:cxn modelId="{A802E738-CD2B-4BF1-8613-DCD0778F28FD}" type="presParOf" srcId="{1E409F20-6E50-4720-B538-086AA4CC4243}" destId="{144E70E3-9998-4621-A768-CFBD9E541CCB}" srcOrd="0" destOrd="0" presId="urn:microsoft.com/office/officeart/2005/8/layout/process1"/>
    <dgm:cxn modelId="{20F4411E-03C7-4FBD-A346-6D0FB3262141}" type="presParOf" srcId="{16AD095D-4E7E-433E-84B1-4ADA0F520FBE}" destId="{34DE6DC9-230A-4D19-BDFB-5E6CED788C51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4DE90AB-8363-4269-85BB-68F7C1263021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O"/>
        </a:p>
      </dgm:t>
    </dgm:pt>
    <dgm:pt modelId="{DA915DAF-17E4-448D-821E-D4925AF911E6}">
      <dgm:prSet phldrT="[Texto]"/>
      <dgm:spPr/>
      <dgm:t>
        <a:bodyPr/>
        <a:lstStyle/>
        <a:p>
          <a:r>
            <a:rPr lang="es-CO" dirty="0" smtClean="0"/>
            <a:t>Tratados de libre Comercio</a:t>
          </a:r>
          <a:endParaRPr lang="es-CO" dirty="0"/>
        </a:p>
      </dgm:t>
    </dgm:pt>
    <dgm:pt modelId="{C219B2B4-B476-41DE-A74E-7C983003D6FE}" type="parTrans" cxnId="{92EDA70A-05E0-4829-8589-85E987258EED}">
      <dgm:prSet/>
      <dgm:spPr/>
      <dgm:t>
        <a:bodyPr/>
        <a:lstStyle/>
        <a:p>
          <a:endParaRPr lang="es-CO"/>
        </a:p>
      </dgm:t>
    </dgm:pt>
    <dgm:pt modelId="{04EEDF28-DFDC-477E-9A7D-4ED8BD45147F}" type="sibTrans" cxnId="{92EDA70A-05E0-4829-8589-85E987258EED}">
      <dgm:prSet/>
      <dgm:spPr/>
      <dgm:t>
        <a:bodyPr/>
        <a:lstStyle/>
        <a:p>
          <a:endParaRPr lang="es-CO"/>
        </a:p>
      </dgm:t>
    </dgm:pt>
    <dgm:pt modelId="{0E6AD49E-F935-4F42-B887-1269D7450533}">
      <dgm:prSet phldrT="[Texto]"/>
      <dgm:spPr/>
      <dgm:t>
        <a:bodyPr/>
        <a:lstStyle/>
        <a:p>
          <a:r>
            <a:rPr lang="es-ES" dirty="0" smtClean="0"/>
            <a:t>Creación de Nuevos Espacios laborales</a:t>
          </a:r>
          <a:endParaRPr lang="es-CO" dirty="0"/>
        </a:p>
      </dgm:t>
    </dgm:pt>
    <dgm:pt modelId="{1682C7F4-4AD4-4D9C-A2CF-A25CB93C404E}" type="parTrans" cxnId="{C826C1FE-7642-4B8C-A5E9-3930C666CF1F}">
      <dgm:prSet/>
      <dgm:spPr/>
      <dgm:t>
        <a:bodyPr/>
        <a:lstStyle/>
        <a:p>
          <a:endParaRPr lang="es-CO"/>
        </a:p>
      </dgm:t>
    </dgm:pt>
    <dgm:pt modelId="{026DF15E-EA36-4A0F-9664-0F9294098A7E}" type="sibTrans" cxnId="{C826C1FE-7642-4B8C-A5E9-3930C666CF1F}">
      <dgm:prSet/>
      <dgm:spPr/>
      <dgm:t>
        <a:bodyPr/>
        <a:lstStyle/>
        <a:p>
          <a:endParaRPr lang="es-CO"/>
        </a:p>
      </dgm:t>
    </dgm:pt>
    <dgm:pt modelId="{16AD095D-4E7E-433E-84B1-4ADA0F520FBE}" type="pres">
      <dgm:prSet presAssocID="{34DE90AB-8363-4269-85BB-68F7C126302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3D2ECD70-3313-49F9-BFFC-9337B22EE8D4}" type="pres">
      <dgm:prSet presAssocID="{DA915DAF-17E4-448D-821E-D4925AF911E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E409F20-6E50-4720-B538-086AA4CC4243}" type="pres">
      <dgm:prSet presAssocID="{04EEDF28-DFDC-477E-9A7D-4ED8BD45147F}" presName="sibTrans" presStyleLbl="sibTrans2D1" presStyleIdx="0" presStyleCnt="1" custLinFactNeighborX="-15345"/>
      <dgm:spPr/>
      <dgm:t>
        <a:bodyPr/>
        <a:lstStyle/>
        <a:p>
          <a:endParaRPr lang="es-CO"/>
        </a:p>
      </dgm:t>
    </dgm:pt>
    <dgm:pt modelId="{144E70E3-9998-4621-A768-CFBD9E541CCB}" type="pres">
      <dgm:prSet presAssocID="{04EEDF28-DFDC-477E-9A7D-4ED8BD45147F}" presName="connectorText" presStyleLbl="sibTrans2D1" presStyleIdx="0" presStyleCnt="1"/>
      <dgm:spPr/>
      <dgm:t>
        <a:bodyPr/>
        <a:lstStyle/>
        <a:p>
          <a:endParaRPr lang="es-CO"/>
        </a:p>
      </dgm:t>
    </dgm:pt>
    <dgm:pt modelId="{34DE6DC9-230A-4D19-BDFB-5E6CED788C51}" type="pres">
      <dgm:prSet presAssocID="{0E6AD49E-F935-4F42-B887-1269D7450533}" presName="node" presStyleLbl="node1" presStyleIdx="1" presStyleCnt="2" custLinFactNeighborX="-4434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C826C1FE-7642-4B8C-A5E9-3930C666CF1F}" srcId="{34DE90AB-8363-4269-85BB-68F7C1263021}" destId="{0E6AD49E-F935-4F42-B887-1269D7450533}" srcOrd="1" destOrd="0" parTransId="{1682C7F4-4AD4-4D9C-A2CF-A25CB93C404E}" sibTransId="{026DF15E-EA36-4A0F-9664-0F9294098A7E}"/>
    <dgm:cxn modelId="{BE57CAF9-6C37-450C-8499-6B5D06B135C7}" type="presOf" srcId="{04EEDF28-DFDC-477E-9A7D-4ED8BD45147F}" destId="{144E70E3-9998-4621-A768-CFBD9E541CCB}" srcOrd="1" destOrd="0" presId="urn:microsoft.com/office/officeart/2005/8/layout/process1"/>
    <dgm:cxn modelId="{CB039475-CC15-401B-9434-581413CD5FA1}" type="presOf" srcId="{04EEDF28-DFDC-477E-9A7D-4ED8BD45147F}" destId="{1E409F20-6E50-4720-B538-086AA4CC4243}" srcOrd="0" destOrd="0" presId="urn:microsoft.com/office/officeart/2005/8/layout/process1"/>
    <dgm:cxn modelId="{FBB673E5-605D-45E5-9831-26CE245347B5}" type="presOf" srcId="{0E6AD49E-F935-4F42-B887-1269D7450533}" destId="{34DE6DC9-230A-4D19-BDFB-5E6CED788C51}" srcOrd="0" destOrd="0" presId="urn:microsoft.com/office/officeart/2005/8/layout/process1"/>
    <dgm:cxn modelId="{02DA7B43-FA1F-4F12-B529-9CE937948EAB}" type="presOf" srcId="{34DE90AB-8363-4269-85BB-68F7C1263021}" destId="{16AD095D-4E7E-433E-84B1-4ADA0F520FBE}" srcOrd="0" destOrd="0" presId="urn:microsoft.com/office/officeart/2005/8/layout/process1"/>
    <dgm:cxn modelId="{7560E3BA-82F7-4CED-A56E-704A7F7C5428}" type="presOf" srcId="{DA915DAF-17E4-448D-821E-D4925AF911E6}" destId="{3D2ECD70-3313-49F9-BFFC-9337B22EE8D4}" srcOrd="0" destOrd="0" presId="urn:microsoft.com/office/officeart/2005/8/layout/process1"/>
    <dgm:cxn modelId="{92EDA70A-05E0-4829-8589-85E987258EED}" srcId="{34DE90AB-8363-4269-85BB-68F7C1263021}" destId="{DA915DAF-17E4-448D-821E-D4925AF911E6}" srcOrd="0" destOrd="0" parTransId="{C219B2B4-B476-41DE-A74E-7C983003D6FE}" sibTransId="{04EEDF28-DFDC-477E-9A7D-4ED8BD45147F}"/>
    <dgm:cxn modelId="{70158168-14CB-4E0A-B334-8473C8F3D49F}" type="presParOf" srcId="{16AD095D-4E7E-433E-84B1-4ADA0F520FBE}" destId="{3D2ECD70-3313-49F9-BFFC-9337B22EE8D4}" srcOrd="0" destOrd="0" presId="urn:microsoft.com/office/officeart/2005/8/layout/process1"/>
    <dgm:cxn modelId="{D1FD3B6F-B45D-4339-9A30-4DCBC7FD0872}" type="presParOf" srcId="{16AD095D-4E7E-433E-84B1-4ADA0F520FBE}" destId="{1E409F20-6E50-4720-B538-086AA4CC4243}" srcOrd="1" destOrd="0" presId="urn:microsoft.com/office/officeart/2005/8/layout/process1"/>
    <dgm:cxn modelId="{5047181B-15E1-4840-B289-E862D0E2EC40}" type="presParOf" srcId="{1E409F20-6E50-4720-B538-086AA4CC4243}" destId="{144E70E3-9998-4621-A768-CFBD9E541CCB}" srcOrd="0" destOrd="0" presId="urn:microsoft.com/office/officeart/2005/8/layout/process1"/>
    <dgm:cxn modelId="{B6AC41DB-2E53-42EA-B906-944CB9DB7F3C}" type="presParOf" srcId="{16AD095D-4E7E-433E-84B1-4ADA0F520FBE}" destId="{34DE6DC9-230A-4D19-BDFB-5E6CED788C51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4DE90AB-8363-4269-85BB-68F7C1263021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O"/>
        </a:p>
      </dgm:t>
    </dgm:pt>
    <dgm:pt modelId="{DA915DAF-17E4-448D-821E-D4925AF911E6}">
      <dgm:prSet phldrT="[Texto]"/>
      <dgm:spPr/>
      <dgm:t>
        <a:bodyPr/>
        <a:lstStyle/>
        <a:p>
          <a:pPr algn="ctr"/>
          <a:r>
            <a:rPr lang="es-CO" dirty="0" smtClean="0"/>
            <a:t>Crecimiento Económico</a:t>
          </a:r>
        </a:p>
      </dgm:t>
    </dgm:pt>
    <dgm:pt modelId="{C219B2B4-B476-41DE-A74E-7C983003D6FE}" type="parTrans" cxnId="{92EDA70A-05E0-4829-8589-85E987258EED}">
      <dgm:prSet/>
      <dgm:spPr/>
      <dgm:t>
        <a:bodyPr/>
        <a:lstStyle/>
        <a:p>
          <a:endParaRPr lang="es-CO"/>
        </a:p>
      </dgm:t>
    </dgm:pt>
    <dgm:pt modelId="{04EEDF28-DFDC-477E-9A7D-4ED8BD45147F}" type="sibTrans" cxnId="{92EDA70A-05E0-4829-8589-85E987258EED}">
      <dgm:prSet/>
      <dgm:spPr/>
      <dgm:t>
        <a:bodyPr/>
        <a:lstStyle/>
        <a:p>
          <a:endParaRPr lang="es-CO"/>
        </a:p>
      </dgm:t>
    </dgm:pt>
    <dgm:pt modelId="{0E6AD49E-F935-4F42-B887-1269D7450533}">
      <dgm:prSet phldrT="[Texto]"/>
      <dgm:spPr/>
      <dgm:t>
        <a:bodyPr/>
        <a:lstStyle/>
        <a:p>
          <a:r>
            <a:rPr lang="es-CO" dirty="0" smtClean="0"/>
            <a:t>Dinamismo en función del Contador Público</a:t>
          </a:r>
          <a:endParaRPr lang="es-CO" dirty="0"/>
        </a:p>
      </dgm:t>
    </dgm:pt>
    <dgm:pt modelId="{1682C7F4-4AD4-4D9C-A2CF-A25CB93C404E}" type="parTrans" cxnId="{C826C1FE-7642-4B8C-A5E9-3930C666CF1F}">
      <dgm:prSet/>
      <dgm:spPr/>
      <dgm:t>
        <a:bodyPr/>
        <a:lstStyle/>
        <a:p>
          <a:endParaRPr lang="es-CO"/>
        </a:p>
      </dgm:t>
    </dgm:pt>
    <dgm:pt modelId="{026DF15E-EA36-4A0F-9664-0F9294098A7E}" type="sibTrans" cxnId="{C826C1FE-7642-4B8C-A5E9-3930C666CF1F}">
      <dgm:prSet/>
      <dgm:spPr/>
      <dgm:t>
        <a:bodyPr/>
        <a:lstStyle/>
        <a:p>
          <a:endParaRPr lang="es-CO"/>
        </a:p>
      </dgm:t>
    </dgm:pt>
    <dgm:pt modelId="{16AD095D-4E7E-433E-84B1-4ADA0F520FBE}" type="pres">
      <dgm:prSet presAssocID="{34DE90AB-8363-4269-85BB-68F7C126302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3D2ECD70-3313-49F9-BFFC-9337B22EE8D4}" type="pres">
      <dgm:prSet presAssocID="{DA915DAF-17E4-448D-821E-D4925AF911E6}" presName="node" presStyleLbl="node1" presStyleIdx="0" presStyleCnt="2" custLinFactNeighborX="-117" custLinFactNeighborY="-896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E409F20-6E50-4720-B538-086AA4CC4243}" type="pres">
      <dgm:prSet presAssocID="{04EEDF28-DFDC-477E-9A7D-4ED8BD45147F}" presName="sibTrans" presStyleLbl="sibTrans2D1" presStyleIdx="0" presStyleCnt="1" custLinFactNeighborX="-10240"/>
      <dgm:spPr/>
      <dgm:t>
        <a:bodyPr/>
        <a:lstStyle/>
        <a:p>
          <a:endParaRPr lang="es-CO"/>
        </a:p>
      </dgm:t>
    </dgm:pt>
    <dgm:pt modelId="{144E70E3-9998-4621-A768-CFBD9E541CCB}" type="pres">
      <dgm:prSet presAssocID="{04EEDF28-DFDC-477E-9A7D-4ED8BD45147F}" presName="connectorText" presStyleLbl="sibTrans2D1" presStyleIdx="0" presStyleCnt="1"/>
      <dgm:spPr/>
      <dgm:t>
        <a:bodyPr/>
        <a:lstStyle/>
        <a:p>
          <a:endParaRPr lang="es-CO"/>
        </a:p>
      </dgm:t>
    </dgm:pt>
    <dgm:pt modelId="{34DE6DC9-230A-4D19-BDFB-5E6CED788C51}" type="pres">
      <dgm:prSet presAssocID="{0E6AD49E-F935-4F42-B887-1269D7450533}" presName="node" presStyleLbl="node1" presStyleIdx="1" presStyleCnt="2" custLinFactNeighborX="-5218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C826C1FE-7642-4B8C-A5E9-3930C666CF1F}" srcId="{34DE90AB-8363-4269-85BB-68F7C1263021}" destId="{0E6AD49E-F935-4F42-B887-1269D7450533}" srcOrd="1" destOrd="0" parTransId="{1682C7F4-4AD4-4D9C-A2CF-A25CB93C404E}" sibTransId="{026DF15E-EA36-4A0F-9664-0F9294098A7E}"/>
    <dgm:cxn modelId="{D3FE74AF-6577-4BC5-8749-1C26C081461F}" type="presOf" srcId="{04EEDF28-DFDC-477E-9A7D-4ED8BD45147F}" destId="{1E409F20-6E50-4720-B538-086AA4CC4243}" srcOrd="0" destOrd="0" presId="urn:microsoft.com/office/officeart/2005/8/layout/process1"/>
    <dgm:cxn modelId="{417A9B57-AA99-433A-8FBD-32F8E6F7987C}" type="presOf" srcId="{DA915DAF-17E4-448D-821E-D4925AF911E6}" destId="{3D2ECD70-3313-49F9-BFFC-9337B22EE8D4}" srcOrd="0" destOrd="0" presId="urn:microsoft.com/office/officeart/2005/8/layout/process1"/>
    <dgm:cxn modelId="{BCB4B56C-D523-4917-B980-BEBBC08BF997}" type="presOf" srcId="{34DE90AB-8363-4269-85BB-68F7C1263021}" destId="{16AD095D-4E7E-433E-84B1-4ADA0F520FBE}" srcOrd="0" destOrd="0" presId="urn:microsoft.com/office/officeart/2005/8/layout/process1"/>
    <dgm:cxn modelId="{234B0179-806A-4C8F-9B9B-5CECC32383AB}" type="presOf" srcId="{0E6AD49E-F935-4F42-B887-1269D7450533}" destId="{34DE6DC9-230A-4D19-BDFB-5E6CED788C51}" srcOrd="0" destOrd="0" presId="urn:microsoft.com/office/officeart/2005/8/layout/process1"/>
    <dgm:cxn modelId="{92EDA70A-05E0-4829-8589-85E987258EED}" srcId="{34DE90AB-8363-4269-85BB-68F7C1263021}" destId="{DA915DAF-17E4-448D-821E-D4925AF911E6}" srcOrd="0" destOrd="0" parTransId="{C219B2B4-B476-41DE-A74E-7C983003D6FE}" sibTransId="{04EEDF28-DFDC-477E-9A7D-4ED8BD45147F}"/>
    <dgm:cxn modelId="{3D3E5BCE-8BE9-471C-9543-302CD761416D}" type="presOf" srcId="{04EEDF28-DFDC-477E-9A7D-4ED8BD45147F}" destId="{144E70E3-9998-4621-A768-CFBD9E541CCB}" srcOrd="1" destOrd="0" presId="urn:microsoft.com/office/officeart/2005/8/layout/process1"/>
    <dgm:cxn modelId="{0424AB7B-711B-4635-9881-C3FE9C44AA38}" type="presParOf" srcId="{16AD095D-4E7E-433E-84B1-4ADA0F520FBE}" destId="{3D2ECD70-3313-49F9-BFFC-9337B22EE8D4}" srcOrd="0" destOrd="0" presId="urn:microsoft.com/office/officeart/2005/8/layout/process1"/>
    <dgm:cxn modelId="{51AE31BC-4CE6-44D1-8C78-AC4C0405E970}" type="presParOf" srcId="{16AD095D-4E7E-433E-84B1-4ADA0F520FBE}" destId="{1E409F20-6E50-4720-B538-086AA4CC4243}" srcOrd="1" destOrd="0" presId="urn:microsoft.com/office/officeart/2005/8/layout/process1"/>
    <dgm:cxn modelId="{36EB1574-C594-4BD7-B372-F5C7920CC22B}" type="presParOf" srcId="{1E409F20-6E50-4720-B538-086AA4CC4243}" destId="{144E70E3-9998-4621-A768-CFBD9E541CCB}" srcOrd="0" destOrd="0" presId="urn:microsoft.com/office/officeart/2005/8/layout/process1"/>
    <dgm:cxn modelId="{FEAE92B8-B88F-4D48-B68B-689843E7B483}" type="presParOf" srcId="{16AD095D-4E7E-433E-84B1-4ADA0F520FBE}" destId="{34DE6DC9-230A-4D19-BDFB-5E6CED788C51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4DE90AB-8363-4269-85BB-68F7C1263021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O"/>
        </a:p>
      </dgm:t>
    </dgm:pt>
    <dgm:pt modelId="{DA915DAF-17E4-448D-821E-D4925AF911E6}">
      <dgm:prSet phldrT="[Texto]" custT="1"/>
      <dgm:spPr/>
      <dgm:t>
        <a:bodyPr/>
        <a:lstStyle/>
        <a:p>
          <a:pPr algn="ctr"/>
          <a:r>
            <a:rPr lang="es-CO" sz="2100" dirty="0" smtClean="0"/>
            <a:t>Colombia País Competente</a:t>
          </a:r>
        </a:p>
      </dgm:t>
    </dgm:pt>
    <dgm:pt modelId="{C219B2B4-B476-41DE-A74E-7C983003D6FE}" type="parTrans" cxnId="{92EDA70A-05E0-4829-8589-85E987258EED}">
      <dgm:prSet/>
      <dgm:spPr/>
      <dgm:t>
        <a:bodyPr/>
        <a:lstStyle/>
        <a:p>
          <a:endParaRPr lang="es-CO"/>
        </a:p>
      </dgm:t>
    </dgm:pt>
    <dgm:pt modelId="{04EEDF28-DFDC-477E-9A7D-4ED8BD45147F}" type="sibTrans" cxnId="{92EDA70A-05E0-4829-8589-85E987258EED}">
      <dgm:prSet/>
      <dgm:spPr/>
      <dgm:t>
        <a:bodyPr/>
        <a:lstStyle/>
        <a:p>
          <a:endParaRPr lang="es-CO"/>
        </a:p>
      </dgm:t>
    </dgm:pt>
    <dgm:pt modelId="{0E6AD49E-F935-4F42-B887-1269D7450533}">
      <dgm:prSet phldrT="[Texto]" custT="1"/>
      <dgm:spPr/>
      <dgm:t>
        <a:bodyPr/>
        <a:lstStyle/>
        <a:p>
          <a:pPr algn="ctr"/>
          <a:r>
            <a:rPr lang="es-CO" sz="2100" dirty="0" smtClean="0"/>
            <a:t>Necesidad de Perfil Dinámico</a:t>
          </a:r>
          <a:endParaRPr lang="es-CO" sz="2100" dirty="0"/>
        </a:p>
      </dgm:t>
    </dgm:pt>
    <dgm:pt modelId="{1682C7F4-4AD4-4D9C-A2CF-A25CB93C404E}" type="parTrans" cxnId="{C826C1FE-7642-4B8C-A5E9-3930C666CF1F}">
      <dgm:prSet/>
      <dgm:spPr/>
      <dgm:t>
        <a:bodyPr/>
        <a:lstStyle/>
        <a:p>
          <a:endParaRPr lang="es-CO"/>
        </a:p>
      </dgm:t>
    </dgm:pt>
    <dgm:pt modelId="{026DF15E-EA36-4A0F-9664-0F9294098A7E}" type="sibTrans" cxnId="{C826C1FE-7642-4B8C-A5E9-3930C666CF1F}">
      <dgm:prSet/>
      <dgm:spPr/>
      <dgm:t>
        <a:bodyPr/>
        <a:lstStyle/>
        <a:p>
          <a:endParaRPr lang="es-CO"/>
        </a:p>
      </dgm:t>
    </dgm:pt>
    <dgm:pt modelId="{16AD095D-4E7E-433E-84B1-4ADA0F520FBE}" type="pres">
      <dgm:prSet presAssocID="{34DE90AB-8363-4269-85BB-68F7C126302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3D2ECD70-3313-49F9-BFFC-9337B22EE8D4}" type="pres">
      <dgm:prSet presAssocID="{DA915DAF-17E4-448D-821E-D4925AF911E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E409F20-6E50-4720-B538-086AA4CC4243}" type="pres">
      <dgm:prSet presAssocID="{04EEDF28-DFDC-477E-9A7D-4ED8BD45147F}" presName="sibTrans" presStyleLbl="sibTrans2D1" presStyleIdx="0" presStyleCnt="1" custLinFactNeighborX="-6525"/>
      <dgm:spPr/>
      <dgm:t>
        <a:bodyPr/>
        <a:lstStyle/>
        <a:p>
          <a:endParaRPr lang="es-CO"/>
        </a:p>
      </dgm:t>
    </dgm:pt>
    <dgm:pt modelId="{144E70E3-9998-4621-A768-CFBD9E541CCB}" type="pres">
      <dgm:prSet presAssocID="{04EEDF28-DFDC-477E-9A7D-4ED8BD45147F}" presName="connectorText" presStyleLbl="sibTrans2D1" presStyleIdx="0" presStyleCnt="1"/>
      <dgm:spPr/>
      <dgm:t>
        <a:bodyPr/>
        <a:lstStyle/>
        <a:p>
          <a:endParaRPr lang="es-CO"/>
        </a:p>
      </dgm:t>
    </dgm:pt>
    <dgm:pt modelId="{34DE6DC9-230A-4D19-BDFB-5E6CED788C51}" type="pres">
      <dgm:prSet presAssocID="{0E6AD49E-F935-4F42-B887-1269D7450533}" presName="node" presStyleLbl="node1" presStyleIdx="1" presStyleCnt="2" custLinFactNeighborX="-4333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C826C1FE-7642-4B8C-A5E9-3930C666CF1F}" srcId="{34DE90AB-8363-4269-85BB-68F7C1263021}" destId="{0E6AD49E-F935-4F42-B887-1269D7450533}" srcOrd="1" destOrd="0" parTransId="{1682C7F4-4AD4-4D9C-A2CF-A25CB93C404E}" sibTransId="{026DF15E-EA36-4A0F-9664-0F9294098A7E}"/>
    <dgm:cxn modelId="{54BA2404-A6A4-40B7-872D-2AAB612C708B}" type="presOf" srcId="{04EEDF28-DFDC-477E-9A7D-4ED8BD45147F}" destId="{144E70E3-9998-4621-A768-CFBD9E541CCB}" srcOrd="1" destOrd="0" presId="urn:microsoft.com/office/officeart/2005/8/layout/process1"/>
    <dgm:cxn modelId="{92EDA70A-05E0-4829-8589-85E987258EED}" srcId="{34DE90AB-8363-4269-85BB-68F7C1263021}" destId="{DA915DAF-17E4-448D-821E-D4925AF911E6}" srcOrd="0" destOrd="0" parTransId="{C219B2B4-B476-41DE-A74E-7C983003D6FE}" sibTransId="{04EEDF28-DFDC-477E-9A7D-4ED8BD45147F}"/>
    <dgm:cxn modelId="{F8BBD32A-FDD7-45BE-A9D8-8DC21D029B26}" type="presOf" srcId="{DA915DAF-17E4-448D-821E-D4925AF911E6}" destId="{3D2ECD70-3313-49F9-BFFC-9337B22EE8D4}" srcOrd="0" destOrd="0" presId="urn:microsoft.com/office/officeart/2005/8/layout/process1"/>
    <dgm:cxn modelId="{33C4507A-82F1-461F-B180-ECBB99EB520A}" type="presOf" srcId="{34DE90AB-8363-4269-85BB-68F7C1263021}" destId="{16AD095D-4E7E-433E-84B1-4ADA0F520FBE}" srcOrd="0" destOrd="0" presId="urn:microsoft.com/office/officeart/2005/8/layout/process1"/>
    <dgm:cxn modelId="{8FEFD1D7-C18A-4BB0-B1B1-34109359DAA7}" type="presOf" srcId="{04EEDF28-DFDC-477E-9A7D-4ED8BD45147F}" destId="{1E409F20-6E50-4720-B538-086AA4CC4243}" srcOrd="0" destOrd="0" presId="urn:microsoft.com/office/officeart/2005/8/layout/process1"/>
    <dgm:cxn modelId="{5327D150-FF34-4A1A-96F4-AD15A4C14F8B}" type="presOf" srcId="{0E6AD49E-F935-4F42-B887-1269D7450533}" destId="{34DE6DC9-230A-4D19-BDFB-5E6CED788C51}" srcOrd="0" destOrd="0" presId="urn:microsoft.com/office/officeart/2005/8/layout/process1"/>
    <dgm:cxn modelId="{63068BF7-98F9-49A4-98F2-FF1D23ED3AFA}" type="presParOf" srcId="{16AD095D-4E7E-433E-84B1-4ADA0F520FBE}" destId="{3D2ECD70-3313-49F9-BFFC-9337B22EE8D4}" srcOrd="0" destOrd="0" presId="urn:microsoft.com/office/officeart/2005/8/layout/process1"/>
    <dgm:cxn modelId="{31A51152-4410-48F1-B7C7-1465922FF3B7}" type="presParOf" srcId="{16AD095D-4E7E-433E-84B1-4ADA0F520FBE}" destId="{1E409F20-6E50-4720-B538-086AA4CC4243}" srcOrd="1" destOrd="0" presId="urn:microsoft.com/office/officeart/2005/8/layout/process1"/>
    <dgm:cxn modelId="{8158F4BA-4C09-4B21-8E05-E4CA31852DD0}" type="presParOf" srcId="{1E409F20-6E50-4720-B538-086AA4CC4243}" destId="{144E70E3-9998-4621-A768-CFBD9E541CCB}" srcOrd="0" destOrd="0" presId="urn:microsoft.com/office/officeart/2005/8/layout/process1"/>
    <dgm:cxn modelId="{59497350-2E9D-4732-A4FC-1C485CBEE54F}" type="presParOf" srcId="{16AD095D-4E7E-433E-84B1-4ADA0F520FBE}" destId="{34DE6DC9-230A-4D19-BDFB-5E6CED788C51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78C7C82-E55E-46D3-A9A8-6D3E386C1038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0223DB19-7F80-462A-A7A7-17441132C3ED}">
      <dgm:prSet phldrT="[Texto]"/>
      <dgm:spPr/>
      <dgm:t>
        <a:bodyPr/>
        <a:lstStyle/>
        <a:p>
          <a:r>
            <a:rPr lang="es-CO" dirty="0" smtClean="0"/>
            <a:t>Periodos de la Contabilidad (Montesinos 1978)</a:t>
          </a:r>
          <a:endParaRPr lang="es-CO" dirty="0"/>
        </a:p>
      </dgm:t>
    </dgm:pt>
    <dgm:pt modelId="{CBB22B3A-43E8-430D-8D50-C33FA7A55EC9}" type="parTrans" cxnId="{837F24BA-1A45-4DC5-A233-06A1F2AF84DF}">
      <dgm:prSet/>
      <dgm:spPr/>
      <dgm:t>
        <a:bodyPr/>
        <a:lstStyle/>
        <a:p>
          <a:endParaRPr lang="es-CO"/>
        </a:p>
      </dgm:t>
    </dgm:pt>
    <dgm:pt modelId="{18ECC0D9-BD51-481B-98D7-1888CC891BA8}" type="sibTrans" cxnId="{837F24BA-1A45-4DC5-A233-06A1F2AF84DF}">
      <dgm:prSet/>
      <dgm:spPr/>
      <dgm:t>
        <a:bodyPr/>
        <a:lstStyle/>
        <a:p>
          <a:endParaRPr lang="es-CO"/>
        </a:p>
      </dgm:t>
    </dgm:pt>
    <dgm:pt modelId="{C56D7DF2-668C-4A2B-BB15-2CE954DEF86D}">
      <dgm:prSet phldrT="[Texto]"/>
      <dgm:spPr/>
      <dgm:t>
        <a:bodyPr/>
        <a:lstStyle/>
        <a:p>
          <a:r>
            <a:rPr lang="es-ES" dirty="0" smtClean="0"/>
            <a:t>Período empírico</a:t>
          </a:r>
          <a:endParaRPr lang="es-CO" dirty="0"/>
        </a:p>
      </dgm:t>
    </dgm:pt>
    <dgm:pt modelId="{270F024A-EB15-4B16-8BAD-A6207D493EC5}" type="parTrans" cxnId="{54F3F5BD-4A49-4CA4-B355-764EA5AAAA47}">
      <dgm:prSet/>
      <dgm:spPr/>
      <dgm:t>
        <a:bodyPr/>
        <a:lstStyle/>
        <a:p>
          <a:endParaRPr lang="es-CO"/>
        </a:p>
      </dgm:t>
    </dgm:pt>
    <dgm:pt modelId="{596FB472-213D-4EF7-8BD8-83089775C8F4}" type="sibTrans" cxnId="{54F3F5BD-4A49-4CA4-B355-764EA5AAAA47}">
      <dgm:prSet/>
      <dgm:spPr/>
      <dgm:t>
        <a:bodyPr/>
        <a:lstStyle/>
        <a:p>
          <a:endParaRPr lang="es-CO"/>
        </a:p>
      </dgm:t>
    </dgm:pt>
    <dgm:pt modelId="{C624B739-3A90-4B4F-9258-1B18E916F7C3}">
      <dgm:prSet phldrT="[Texto]"/>
      <dgm:spPr/>
      <dgm:t>
        <a:bodyPr/>
        <a:lstStyle/>
        <a:p>
          <a:r>
            <a:rPr lang="es-CO" smtClean="0"/>
            <a:t>Aparición de </a:t>
          </a:r>
          <a:r>
            <a:rPr lang="es-CO" dirty="0" smtClean="0"/>
            <a:t>Doctrinas Contables (</a:t>
          </a:r>
          <a:r>
            <a:rPr lang="es-CO" b="0" i="0" dirty="0" smtClean="0"/>
            <a:t>Mier Menes, Manuel. (1983)</a:t>
          </a:r>
          <a:r>
            <a:rPr lang="es-CO" dirty="0" smtClean="0"/>
            <a:t>)</a:t>
          </a:r>
          <a:endParaRPr lang="es-CO" dirty="0"/>
        </a:p>
      </dgm:t>
    </dgm:pt>
    <dgm:pt modelId="{67720CBD-AE44-4F49-8111-AD9F30285A9F}" type="parTrans" cxnId="{5C8F937E-2B88-4B50-94ED-9A4A8C46CCF1}">
      <dgm:prSet/>
      <dgm:spPr/>
      <dgm:t>
        <a:bodyPr/>
        <a:lstStyle/>
        <a:p>
          <a:endParaRPr lang="es-CO"/>
        </a:p>
      </dgm:t>
    </dgm:pt>
    <dgm:pt modelId="{73112E1A-BE8C-4192-AD4F-C2B126A4B74C}" type="sibTrans" cxnId="{5C8F937E-2B88-4B50-94ED-9A4A8C46CCF1}">
      <dgm:prSet/>
      <dgm:spPr/>
      <dgm:t>
        <a:bodyPr/>
        <a:lstStyle/>
        <a:p>
          <a:endParaRPr lang="es-CO"/>
        </a:p>
      </dgm:t>
    </dgm:pt>
    <dgm:pt modelId="{70FD74C3-0EBA-4B86-AAE6-E3F3A91C7F9B}">
      <dgm:prSet phldrT="[Texto]"/>
      <dgm:spPr/>
      <dgm:t>
        <a:bodyPr/>
        <a:lstStyle/>
        <a:p>
          <a:r>
            <a:rPr lang="es-CO" dirty="0" smtClean="0"/>
            <a:t>Aparición de escuelas (1850-1920/30)</a:t>
          </a:r>
          <a:endParaRPr lang="es-CO" dirty="0"/>
        </a:p>
      </dgm:t>
    </dgm:pt>
    <dgm:pt modelId="{0E61736A-8A19-4B32-9897-36CE2806045D}" type="parTrans" cxnId="{CB350440-CA48-4316-9399-A419EDE9C175}">
      <dgm:prSet/>
      <dgm:spPr/>
      <dgm:t>
        <a:bodyPr/>
        <a:lstStyle/>
        <a:p>
          <a:endParaRPr lang="es-CO"/>
        </a:p>
      </dgm:t>
    </dgm:pt>
    <dgm:pt modelId="{7C5904B5-D7C6-46D1-A405-C459929251C0}" type="sibTrans" cxnId="{CB350440-CA48-4316-9399-A419EDE9C175}">
      <dgm:prSet/>
      <dgm:spPr/>
      <dgm:t>
        <a:bodyPr/>
        <a:lstStyle/>
        <a:p>
          <a:endParaRPr lang="es-CO"/>
        </a:p>
      </dgm:t>
    </dgm:pt>
    <dgm:pt modelId="{46003CF8-D086-4200-B977-07E0AA36EAA2}">
      <dgm:prSet/>
      <dgm:spPr/>
      <dgm:t>
        <a:bodyPr/>
        <a:lstStyle/>
        <a:p>
          <a:r>
            <a:rPr lang="es-ES" dirty="0" smtClean="0"/>
            <a:t>Período de génesis y aparición de la Partida Doble </a:t>
          </a:r>
          <a:endParaRPr lang="es-CO" dirty="0"/>
        </a:p>
      </dgm:t>
    </dgm:pt>
    <dgm:pt modelId="{4F4C22BE-BC4A-4755-B8CD-E1D19FBCA477}" type="parTrans" cxnId="{295A6DEB-169F-46B7-AE6D-E053232329EF}">
      <dgm:prSet/>
      <dgm:spPr/>
      <dgm:t>
        <a:bodyPr/>
        <a:lstStyle/>
        <a:p>
          <a:endParaRPr lang="es-CO"/>
        </a:p>
      </dgm:t>
    </dgm:pt>
    <dgm:pt modelId="{E533473D-227C-42B5-90AF-10EDB386FE44}" type="sibTrans" cxnId="{295A6DEB-169F-46B7-AE6D-E053232329EF}">
      <dgm:prSet/>
      <dgm:spPr/>
      <dgm:t>
        <a:bodyPr/>
        <a:lstStyle/>
        <a:p>
          <a:endParaRPr lang="es-CO"/>
        </a:p>
      </dgm:t>
    </dgm:pt>
    <dgm:pt modelId="{FF54BBC4-8E5F-4BA2-97A8-9EEF74436277}">
      <dgm:prSet/>
      <dgm:spPr/>
      <dgm:t>
        <a:bodyPr/>
        <a:lstStyle/>
        <a:p>
          <a:r>
            <a:rPr lang="es-ES" dirty="0" smtClean="0"/>
            <a:t>Período de expansión y consolidación de la Partida Doble</a:t>
          </a:r>
          <a:endParaRPr lang="es-CO" dirty="0"/>
        </a:p>
      </dgm:t>
    </dgm:pt>
    <dgm:pt modelId="{310A8F82-9FBC-402C-BFDD-4DD132DF08E9}" type="parTrans" cxnId="{93B8CDE3-6EA6-44F6-A8E6-12BAD5BFC418}">
      <dgm:prSet/>
      <dgm:spPr/>
      <dgm:t>
        <a:bodyPr/>
        <a:lstStyle/>
        <a:p>
          <a:endParaRPr lang="es-CO"/>
        </a:p>
      </dgm:t>
    </dgm:pt>
    <dgm:pt modelId="{3F5FF38E-04CA-4C20-AE9C-2FA33F42764B}" type="sibTrans" cxnId="{93B8CDE3-6EA6-44F6-A8E6-12BAD5BFC418}">
      <dgm:prSet/>
      <dgm:spPr/>
      <dgm:t>
        <a:bodyPr/>
        <a:lstStyle/>
        <a:p>
          <a:endParaRPr lang="es-CO"/>
        </a:p>
      </dgm:t>
    </dgm:pt>
    <dgm:pt modelId="{F98C4E4E-01BF-4AE7-884C-707D736A572C}">
      <dgm:prSet/>
      <dgm:spPr/>
      <dgm:t>
        <a:bodyPr/>
        <a:lstStyle/>
        <a:p>
          <a:r>
            <a:rPr lang="es-ES" dirty="0" smtClean="0"/>
            <a:t>Período científico</a:t>
          </a:r>
          <a:endParaRPr lang="es-CO" dirty="0"/>
        </a:p>
      </dgm:t>
    </dgm:pt>
    <dgm:pt modelId="{414ACD3D-8CE2-4006-A88A-4664B4D58B36}" type="parTrans" cxnId="{781C1EDD-51D7-4731-8E45-807D9AB0FBF8}">
      <dgm:prSet/>
      <dgm:spPr/>
      <dgm:t>
        <a:bodyPr/>
        <a:lstStyle/>
        <a:p>
          <a:endParaRPr lang="es-CO"/>
        </a:p>
      </dgm:t>
    </dgm:pt>
    <dgm:pt modelId="{E1C1863B-7359-4349-840E-80A241D0DB29}" type="sibTrans" cxnId="{781C1EDD-51D7-4731-8E45-807D9AB0FBF8}">
      <dgm:prSet/>
      <dgm:spPr/>
      <dgm:t>
        <a:bodyPr/>
        <a:lstStyle/>
        <a:p>
          <a:endParaRPr lang="es-CO"/>
        </a:p>
      </dgm:t>
    </dgm:pt>
    <dgm:pt modelId="{F4A632EF-A268-4F83-847D-1ABF170CE3AF}">
      <dgm:prSet phldrT="[Texto]"/>
      <dgm:spPr/>
      <dgm:t>
        <a:bodyPr/>
        <a:lstStyle/>
        <a:p>
          <a:r>
            <a:rPr lang="es-CO" dirty="0" smtClean="0"/>
            <a:t>Orígenes del principio contable (1920-1960)</a:t>
          </a:r>
          <a:endParaRPr lang="es-CO" dirty="0"/>
        </a:p>
      </dgm:t>
    </dgm:pt>
    <dgm:pt modelId="{EC7AEE1F-2505-497D-A29E-38438148BB35}" type="parTrans" cxnId="{ABCFB221-E5C6-4607-AC80-0F11B53A7872}">
      <dgm:prSet/>
      <dgm:spPr/>
      <dgm:t>
        <a:bodyPr/>
        <a:lstStyle/>
        <a:p>
          <a:endParaRPr lang="es-CO"/>
        </a:p>
      </dgm:t>
    </dgm:pt>
    <dgm:pt modelId="{B92950D9-6D1C-4FBA-88DC-0E9B3EE01C3B}" type="sibTrans" cxnId="{ABCFB221-E5C6-4607-AC80-0F11B53A7872}">
      <dgm:prSet/>
      <dgm:spPr/>
      <dgm:t>
        <a:bodyPr/>
        <a:lstStyle/>
        <a:p>
          <a:endParaRPr lang="es-CO"/>
        </a:p>
      </dgm:t>
    </dgm:pt>
    <dgm:pt modelId="{4837EF87-B1FD-45A0-BE40-86322CBB5DAC}">
      <dgm:prSet phldrT="[Texto]"/>
      <dgm:spPr/>
      <dgm:t>
        <a:bodyPr/>
        <a:lstStyle/>
        <a:p>
          <a:r>
            <a:rPr lang="es-CO" dirty="0" smtClean="0"/>
            <a:t>Declaraciones de Principios Contables (1960-1973)</a:t>
          </a:r>
          <a:endParaRPr lang="es-CO" dirty="0"/>
        </a:p>
      </dgm:t>
    </dgm:pt>
    <dgm:pt modelId="{0756B6E2-1A96-4953-90D7-9C42AD7037AB}" type="parTrans" cxnId="{D82DB20E-86B4-4DE6-90DE-E805F2082CE6}">
      <dgm:prSet/>
      <dgm:spPr/>
      <dgm:t>
        <a:bodyPr/>
        <a:lstStyle/>
        <a:p>
          <a:endParaRPr lang="es-CO"/>
        </a:p>
      </dgm:t>
    </dgm:pt>
    <dgm:pt modelId="{90ADBB72-6351-4222-A46D-251591F8FB4A}" type="sibTrans" cxnId="{D82DB20E-86B4-4DE6-90DE-E805F2082CE6}">
      <dgm:prSet/>
      <dgm:spPr/>
      <dgm:t>
        <a:bodyPr/>
        <a:lstStyle/>
        <a:p>
          <a:endParaRPr lang="es-CO"/>
        </a:p>
      </dgm:t>
    </dgm:pt>
    <dgm:pt modelId="{5FDFA745-3797-41F6-9DD8-C40E65E53685}">
      <dgm:prSet phldrT="[Texto]"/>
      <dgm:spPr/>
      <dgm:t>
        <a:bodyPr/>
        <a:lstStyle/>
        <a:p>
          <a:r>
            <a:rPr lang="es-CO" dirty="0" smtClean="0"/>
            <a:t>Paradigmas contables y marcos conceptuales (desde 1973)</a:t>
          </a:r>
          <a:endParaRPr lang="es-CO" dirty="0"/>
        </a:p>
      </dgm:t>
    </dgm:pt>
    <dgm:pt modelId="{C661DA11-E7CA-42ED-8313-C7B9C5E5C8ED}" type="parTrans" cxnId="{4C6D9D99-DFA5-417A-8194-BAB27E74D2D3}">
      <dgm:prSet/>
      <dgm:spPr/>
      <dgm:t>
        <a:bodyPr/>
        <a:lstStyle/>
        <a:p>
          <a:endParaRPr lang="es-CO"/>
        </a:p>
      </dgm:t>
    </dgm:pt>
    <dgm:pt modelId="{CF8892F9-1B75-442C-ADE7-0A3655B28944}" type="sibTrans" cxnId="{4C6D9D99-DFA5-417A-8194-BAB27E74D2D3}">
      <dgm:prSet/>
      <dgm:spPr/>
      <dgm:t>
        <a:bodyPr/>
        <a:lstStyle/>
        <a:p>
          <a:endParaRPr lang="es-CO"/>
        </a:p>
      </dgm:t>
    </dgm:pt>
    <dgm:pt modelId="{1A4B8339-464D-4452-BB3B-841F0737CC48}" type="pres">
      <dgm:prSet presAssocID="{378C7C82-E55E-46D3-A9A8-6D3E386C103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2CF15C5C-37EF-4843-BDA0-A73BF8964A52}" type="pres">
      <dgm:prSet presAssocID="{0223DB19-7F80-462A-A7A7-17441132C3ED}" presName="composite" presStyleCnt="0"/>
      <dgm:spPr/>
    </dgm:pt>
    <dgm:pt modelId="{8E824B71-ADB4-4262-A8DD-3764BEAFCF9E}" type="pres">
      <dgm:prSet presAssocID="{0223DB19-7F80-462A-A7A7-17441132C3ED}" presName="bentUpArrow1" presStyleLbl="alignImgPlace1" presStyleIdx="0" presStyleCnt="1" custScaleX="64320" custScaleY="88162" custLinFactNeighborX="-15763" custLinFactNeighborY="-5903"/>
      <dgm:spPr/>
    </dgm:pt>
    <dgm:pt modelId="{6C1E0B8A-9112-4462-A972-EB087D3D6497}" type="pres">
      <dgm:prSet presAssocID="{0223DB19-7F80-462A-A7A7-17441132C3ED}" presName="ParentText" presStyleLbl="node1" presStyleIdx="0" presStyleCnt="2" custScaleY="7460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C1B4884-EEAC-407F-85AF-5AB5F8548139}" type="pres">
      <dgm:prSet presAssocID="{0223DB19-7F80-462A-A7A7-17441132C3ED}" presName="ChildText" presStyleLbl="revTx" presStyleIdx="0" presStyleCnt="2" custScaleX="221130" custScaleY="115567" custLinFactNeighborX="63598" custLinFactNeighborY="74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C3B2060-F1ED-4630-820B-E88F43BD47EA}" type="pres">
      <dgm:prSet presAssocID="{18ECC0D9-BD51-481B-98D7-1888CC891BA8}" presName="sibTrans" presStyleCnt="0"/>
      <dgm:spPr/>
    </dgm:pt>
    <dgm:pt modelId="{40DC0043-6BF9-4273-92B9-E732EE0EA9C0}" type="pres">
      <dgm:prSet presAssocID="{C624B739-3A90-4B4F-9258-1B18E916F7C3}" presName="composite" presStyleCnt="0"/>
      <dgm:spPr/>
    </dgm:pt>
    <dgm:pt modelId="{7F10C43E-61F6-453E-91AC-42609B01733B}" type="pres">
      <dgm:prSet presAssocID="{C624B739-3A90-4B4F-9258-1B18E916F7C3}" presName="ParentText" presStyleLbl="node1" presStyleIdx="1" presStyleCnt="2" custScaleY="76350" custLinFactNeighborX="-41521" custLinFactNeighborY="736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1EEE739-5DDC-46A4-8CA5-928CEBB75280}" type="pres">
      <dgm:prSet presAssocID="{C624B739-3A90-4B4F-9258-1B18E916F7C3}" presName="FinalChildText" presStyleLbl="revTx" presStyleIdx="1" presStyleCnt="2" custScaleX="207387" custLinFactNeighborX="-2740" custLinFactNeighborY="124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781C1EDD-51D7-4731-8E45-807D9AB0FBF8}" srcId="{0223DB19-7F80-462A-A7A7-17441132C3ED}" destId="{F98C4E4E-01BF-4AE7-884C-707D736A572C}" srcOrd="3" destOrd="0" parTransId="{414ACD3D-8CE2-4006-A88A-4664B4D58B36}" sibTransId="{E1C1863B-7359-4349-840E-80A241D0DB29}"/>
    <dgm:cxn modelId="{D82DB20E-86B4-4DE6-90DE-E805F2082CE6}" srcId="{C624B739-3A90-4B4F-9258-1B18E916F7C3}" destId="{4837EF87-B1FD-45A0-BE40-86322CBB5DAC}" srcOrd="2" destOrd="0" parTransId="{0756B6E2-1A96-4953-90D7-9C42AD7037AB}" sibTransId="{90ADBB72-6351-4222-A46D-251591F8FB4A}"/>
    <dgm:cxn modelId="{837F24BA-1A45-4DC5-A233-06A1F2AF84DF}" srcId="{378C7C82-E55E-46D3-A9A8-6D3E386C1038}" destId="{0223DB19-7F80-462A-A7A7-17441132C3ED}" srcOrd="0" destOrd="0" parTransId="{CBB22B3A-43E8-430D-8D50-C33FA7A55EC9}" sibTransId="{18ECC0D9-BD51-481B-98D7-1888CC891BA8}"/>
    <dgm:cxn modelId="{9D565B44-FD42-4C47-B130-4750347BFA0A}" type="presOf" srcId="{F4A632EF-A268-4F83-847D-1ABF170CE3AF}" destId="{A1EEE739-5DDC-46A4-8CA5-928CEBB75280}" srcOrd="0" destOrd="1" presId="urn:microsoft.com/office/officeart/2005/8/layout/StepDownProcess"/>
    <dgm:cxn modelId="{295A6DEB-169F-46B7-AE6D-E053232329EF}" srcId="{0223DB19-7F80-462A-A7A7-17441132C3ED}" destId="{46003CF8-D086-4200-B977-07E0AA36EAA2}" srcOrd="1" destOrd="0" parTransId="{4F4C22BE-BC4A-4755-B8CD-E1D19FBCA477}" sibTransId="{E533473D-227C-42B5-90AF-10EDB386FE44}"/>
    <dgm:cxn modelId="{D6BCACC1-6D96-4E10-B1DD-81388977241A}" type="presOf" srcId="{378C7C82-E55E-46D3-A9A8-6D3E386C1038}" destId="{1A4B8339-464D-4452-BB3B-841F0737CC48}" srcOrd="0" destOrd="0" presId="urn:microsoft.com/office/officeart/2005/8/layout/StepDownProcess"/>
    <dgm:cxn modelId="{A90017A0-53B7-4E6C-9C2D-1BEAC3CE138F}" type="presOf" srcId="{FF54BBC4-8E5F-4BA2-97A8-9EEF74436277}" destId="{0C1B4884-EEAC-407F-85AF-5AB5F8548139}" srcOrd="0" destOrd="2" presId="urn:microsoft.com/office/officeart/2005/8/layout/StepDownProcess"/>
    <dgm:cxn modelId="{4C6D9D99-DFA5-417A-8194-BAB27E74D2D3}" srcId="{C624B739-3A90-4B4F-9258-1B18E916F7C3}" destId="{5FDFA745-3797-41F6-9DD8-C40E65E53685}" srcOrd="3" destOrd="0" parTransId="{C661DA11-E7CA-42ED-8313-C7B9C5E5C8ED}" sibTransId="{CF8892F9-1B75-442C-ADE7-0A3655B28944}"/>
    <dgm:cxn modelId="{5C8F937E-2B88-4B50-94ED-9A4A8C46CCF1}" srcId="{378C7C82-E55E-46D3-A9A8-6D3E386C1038}" destId="{C624B739-3A90-4B4F-9258-1B18E916F7C3}" srcOrd="1" destOrd="0" parTransId="{67720CBD-AE44-4F49-8111-AD9F30285A9F}" sibTransId="{73112E1A-BE8C-4192-AD4F-C2B126A4B74C}"/>
    <dgm:cxn modelId="{DB3FEAAF-AA02-4314-8A78-89637AC4D7BA}" type="presOf" srcId="{0223DB19-7F80-462A-A7A7-17441132C3ED}" destId="{6C1E0B8A-9112-4462-A972-EB087D3D6497}" srcOrd="0" destOrd="0" presId="urn:microsoft.com/office/officeart/2005/8/layout/StepDownProcess"/>
    <dgm:cxn modelId="{D19833EE-54DB-45DB-9A78-663DD29C4B23}" type="presOf" srcId="{C624B739-3A90-4B4F-9258-1B18E916F7C3}" destId="{7F10C43E-61F6-453E-91AC-42609B01733B}" srcOrd="0" destOrd="0" presId="urn:microsoft.com/office/officeart/2005/8/layout/StepDownProcess"/>
    <dgm:cxn modelId="{CB350440-CA48-4316-9399-A419EDE9C175}" srcId="{C624B739-3A90-4B4F-9258-1B18E916F7C3}" destId="{70FD74C3-0EBA-4B86-AAE6-E3F3A91C7F9B}" srcOrd="0" destOrd="0" parTransId="{0E61736A-8A19-4B32-9897-36CE2806045D}" sibTransId="{7C5904B5-D7C6-46D1-A405-C459929251C0}"/>
    <dgm:cxn modelId="{177A719E-1576-4CD0-A649-4195BB744ACD}" type="presOf" srcId="{C56D7DF2-668C-4A2B-BB15-2CE954DEF86D}" destId="{0C1B4884-EEAC-407F-85AF-5AB5F8548139}" srcOrd="0" destOrd="0" presId="urn:microsoft.com/office/officeart/2005/8/layout/StepDownProcess"/>
    <dgm:cxn modelId="{E58AE048-514A-4CE7-BC65-ACD7CE0C4455}" type="presOf" srcId="{70FD74C3-0EBA-4B86-AAE6-E3F3A91C7F9B}" destId="{A1EEE739-5DDC-46A4-8CA5-928CEBB75280}" srcOrd="0" destOrd="0" presId="urn:microsoft.com/office/officeart/2005/8/layout/StepDownProcess"/>
    <dgm:cxn modelId="{93B8CDE3-6EA6-44F6-A8E6-12BAD5BFC418}" srcId="{0223DB19-7F80-462A-A7A7-17441132C3ED}" destId="{FF54BBC4-8E5F-4BA2-97A8-9EEF74436277}" srcOrd="2" destOrd="0" parTransId="{310A8F82-9FBC-402C-BFDD-4DD132DF08E9}" sibTransId="{3F5FF38E-04CA-4C20-AE9C-2FA33F42764B}"/>
    <dgm:cxn modelId="{CF355206-124E-4D06-B96A-F2F5ED3BEEE9}" type="presOf" srcId="{F98C4E4E-01BF-4AE7-884C-707D736A572C}" destId="{0C1B4884-EEAC-407F-85AF-5AB5F8548139}" srcOrd="0" destOrd="3" presId="urn:microsoft.com/office/officeart/2005/8/layout/StepDownProcess"/>
    <dgm:cxn modelId="{57AAECB1-34B7-426D-94D5-B3A4FFBD697D}" type="presOf" srcId="{46003CF8-D086-4200-B977-07E0AA36EAA2}" destId="{0C1B4884-EEAC-407F-85AF-5AB5F8548139}" srcOrd="0" destOrd="1" presId="urn:microsoft.com/office/officeart/2005/8/layout/StepDownProcess"/>
    <dgm:cxn modelId="{755851B7-1919-4038-9D67-38DA735F54E7}" type="presOf" srcId="{4837EF87-B1FD-45A0-BE40-86322CBB5DAC}" destId="{A1EEE739-5DDC-46A4-8CA5-928CEBB75280}" srcOrd="0" destOrd="2" presId="urn:microsoft.com/office/officeart/2005/8/layout/StepDownProcess"/>
    <dgm:cxn modelId="{ABCFB221-E5C6-4607-AC80-0F11B53A7872}" srcId="{C624B739-3A90-4B4F-9258-1B18E916F7C3}" destId="{F4A632EF-A268-4F83-847D-1ABF170CE3AF}" srcOrd="1" destOrd="0" parTransId="{EC7AEE1F-2505-497D-A29E-38438148BB35}" sibTransId="{B92950D9-6D1C-4FBA-88DC-0E9B3EE01C3B}"/>
    <dgm:cxn modelId="{1ADA16EF-F015-4623-94E7-AD6274F4B177}" type="presOf" srcId="{5FDFA745-3797-41F6-9DD8-C40E65E53685}" destId="{A1EEE739-5DDC-46A4-8CA5-928CEBB75280}" srcOrd="0" destOrd="3" presId="urn:microsoft.com/office/officeart/2005/8/layout/StepDownProcess"/>
    <dgm:cxn modelId="{54F3F5BD-4A49-4CA4-B355-764EA5AAAA47}" srcId="{0223DB19-7F80-462A-A7A7-17441132C3ED}" destId="{C56D7DF2-668C-4A2B-BB15-2CE954DEF86D}" srcOrd="0" destOrd="0" parTransId="{270F024A-EB15-4B16-8BAD-A6207D493EC5}" sibTransId="{596FB472-213D-4EF7-8BD8-83089775C8F4}"/>
    <dgm:cxn modelId="{420316D8-99DE-4EC6-84CD-19D717A40711}" type="presParOf" srcId="{1A4B8339-464D-4452-BB3B-841F0737CC48}" destId="{2CF15C5C-37EF-4843-BDA0-A73BF8964A52}" srcOrd="0" destOrd="0" presId="urn:microsoft.com/office/officeart/2005/8/layout/StepDownProcess"/>
    <dgm:cxn modelId="{0F4E7B37-53C6-48EB-8BD4-8B6BB7D51470}" type="presParOf" srcId="{2CF15C5C-37EF-4843-BDA0-A73BF8964A52}" destId="{8E824B71-ADB4-4262-A8DD-3764BEAFCF9E}" srcOrd="0" destOrd="0" presId="urn:microsoft.com/office/officeart/2005/8/layout/StepDownProcess"/>
    <dgm:cxn modelId="{82107DA6-4585-496D-9DCE-1063CC26D1B2}" type="presParOf" srcId="{2CF15C5C-37EF-4843-BDA0-A73BF8964A52}" destId="{6C1E0B8A-9112-4462-A972-EB087D3D6497}" srcOrd="1" destOrd="0" presId="urn:microsoft.com/office/officeart/2005/8/layout/StepDownProcess"/>
    <dgm:cxn modelId="{73AAADF3-1726-4913-99FF-3AC77B02DCE6}" type="presParOf" srcId="{2CF15C5C-37EF-4843-BDA0-A73BF8964A52}" destId="{0C1B4884-EEAC-407F-85AF-5AB5F8548139}" srcOrd="2" destOrd="0" presId="urn:microsoft.com/office/officeart/2005/8/layout/StepDownProcess"/>
    <dgm:cxn modelId="{D877B9C3-E82C-4B25-89F0-EE8475E1149F}" type="presParOf" srcId="{1A4B8339-464D-4452-BB3B-841F0737CC48}" destId="{4C3B2060-F1ED-4630-820B-E88F43BD47EA}" srcOrd="1" destOrd="0" presId="urn:microsoft.com/office/officeart/2005/8/layout/StepDownProcess"/>
    <dgm:cxn modelId="{EFCE28A2-E9D3-45DC-8F12-ECB225CB205A}" type="presParOf" srcId="{1A4B8339-464D-4452-BB3B-841F0737CC48}" destId="{40DC0043-6BF9-4273-92B9-E732EE0EA9C0}" srcOrd="2" destOrd="0" presId="urn:microsoft.com/office/officeart/2005/8/layout/StepDownProcess"/>
    <dgm:cxn modelId="{DFA60890-B6C2-4402-AECB-7F9C7609B1F8}" type="presParOf" srcId="{40DC0043-6BF9-4273-92B9-E732EE0EA9C0}" destId="{7F10C43E-61F6-453E-91AC-42609B01733B}" srcOrd="0" destOrd="0" presId="urn:microsoft.com/office/officeart/2005/8/layout/StepDownProcess"/>
    <dgm:cxn modelId="{36A38954-A7A7-4CB8-83E5-0C84A4A42991}" type="presParOf" srcId="{40DC0043-6BF9-4273-92B9-E732EE0EA9C0}" destId="{A1EEE739-5DDC-46A4-8CA5-928CEBB75280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F296624-3096-4CE4-8794-11E2263B9E97}" type="doc">
      <dgm:prSet loTypeId="urn:microsoft.com/office/officeart/2009/3/layout/PieProcess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9930D8C1-E69B-49FD-9E71-7EF164C41D6B}">
      <dgm:prSet phldrT="[Texto]"/>
      <dgm:spPr/>
      <dgm:t>
        <a:bodyPr/>
        <a:lstStyle/>
        <a:p>
          <a:r>
            <a:rPr lang="es-CO" dirty="0" smtClean="0"/>
            <a:t>Legalista</a:t>
          </a:r>
          <a:endParaRPr lang="es-CO" dirty="0"/>
        </a:p>
      </dgm:t>
    </dgm:pt>
    <dgm:pt modelId="{E57D1120-082F-4A47-9193-8119A5CA1E0E}" type="parTrans" cxnId="{CB9E9699-7E4F-4204-A355-788E2B48D51A}">
      <dgm:prSet/>
      <dgm:spPr/>
      <dgm:t>
        <a:bodyPr/>
        <a:lstStyle/>
        <a:p>
          <a:endParaRPr lang="es-CO"/>
        </a:p>
      </dgm:t>
    </dgm:pt>
    <dgm:pt modelId="{2FA0EDEC-00AD-437C-A8B6-77D7423AC127}" type="sibTrans" cxnId="{CB9E9699-7E4F-4204-A355-788E2B48D51A}">
      <dgm:prSet/>
      <dgm:spPr/>
      <dgm:t>
        <a:bodyPr/>
        <a:lstStyle/>
        <a:p>
          <a:endParaRPr lang="es-CO"/>
        </a:p>
      </dgm:t>
    </dgm:pt>
    <dgm:pt modelId="{23409447-0562-4FE0-9656-F151F6FA92AA}">
      <dgm:prSet phldrT="[Texto]"/>
      <dgm:spPr/>
      <dgm:t>
        <a:bodyPr/>
        <a:lstStyle/>
        <a:p>
          <a:r>
            <a:rPr lang="es-CO" dirty="0" smtClean="0"/>
            <a:t>Enfocada al aspecto Jurídico Personal</a:t>
          </a:r>
          <a:endParaRPr lang="es-CO" dirty="0"/>
        </a:p>
      </dgm:t>
    </dgm:pt>
    <dgm:pt modelId="{7707D665-7EAF-49C9-9FBB-8F56170376C7}" type="parTrans" cxnId="{782C2446-5591-4616-BEFD-32853CB15CB7}">
      <dgm:prSet/>
      <dgm:spPr/>
      <dgm:t>
        <a:bodyPr/>
        <a:lstStyle/>
        <a:p>
          <a:endParaRPr lang="es-CO"/>
        </a:p>
      </dgm:t>
    </dgm:pt>
    <dgm:pt modelId="{FB14653F-DD2D-418E-9B5C-3C2AB25EB1FB}" type="sibTrans" cxnId="{782C2446-5591-4616-BEFD-32853CB15CB7}">
      <dgm:prSet/>
      <dgm:spPr/>
      <dgm:t>
        <a:bodyPr/>
        <a:lstStyle/>
        <a:p>
          <a:endParaRPr lang="es-CO"/>
        </a:p>
      </dgm:t>
    </dgm:pt>
    <dgm:pt modelId="{13C83ED7-069B-4E1D-AEDA-57076A39BD5A}">
      <dgm:prSet phldrT="[Texto]"/>
      <dgm:spPr/>
      <dgm:t>
        <a:bodyPr/>
        <a:lstStyle/>
        <a:p>
          <a:r>
            <a:rPr lang="es-CO" dirty="0" err="1" smtClean="0"/>
            <a:t>Economico</a:t>
          </a:r>
          <a:endParaRPr lang="es-CO" dirty="0"/>
        </a:p>
      </dgm:t>
    </dgm:pt>
    <dgm:pt modelId="{91EDC6A8-C11F-462A-8624-56165B14BB6C}" type="parTrans" cxnId="{DEA62C49-C622-49AA-B0E5-9AC8A5C5F166}">
      <dgm:prSet/>
      <dgm:spPr/>
      <dgm:t>
        <a:bodyPr/>
        <a:lstStyle/>
        <a:p>
          <a:endParaRPr lang="es-CO"/>
        </a:p>
      </dgm:t>
    </dgm:pt>
    <dgm:pt modelId="{7FDD6047-EE12-473F-9CC1-499C51B78929}" type="sibTrans" cxnId="{DEA62C49-C622-49AA-B0E5-9AC8A5C5F166}">
      <dgm:prSet/>
      <dgm:spPr/>
      <dgm:t>
        <a:bodyPr/>
        <a:lstStyle/>
        <a:p>
          <a:endParaRPr lang="es-CO"/>
        </a:p>
      </dgm:t>
    </dgm:pt>
    <dgm:pt modelId="{5E7DAF76-FB28-4557-BEDE-4BB5F829616A}">
      <dgm:prSet phldrT="[Texto]"/>
      <dgm:spPr/>
      <dgm:t>
        <a:bodyPr/>
        <a:lstStyle/>
        <a:p>
          <a:r>
            <a:rPr lang="es-CO" dirty="0" smtClean="0"/>
            <a:t>Enfocado a la noción del Valor</a:t>
          </a:r>
          <a:endParaRPr lang="es-CO" dirty="0"/>
        </a:p>
      </dgm:t>
    </dgm:pt>
    <dgm:pt modelId="{F162D011-1127-467C-B98C-9074429D069C}" type="parTrans" cxnId="{FACF216D-1F74-49DB-AC92-B7B4105DCC9A}">
      <dgm:prSet/>
      <dgm:spPr/>
      <dgm:t>
        <a:bodyPr/>
        <a:lstStyle/>
        <a:p>
          <a:endParaRPr lang="es-CO"/>
        </a:p>
      </dgm:t>
    </dgm:pt>
    <dgm:pt modelId="{D13B5122-3A7C-4E2F-AA16-C466B4FE515F}" type="sibTrans" cxnId="{FACF216D-1F74-49DB-AC92-B7B4105DCC9A}">
      <dgm:prSet/>
      <dgm:spPr/>
      <dgm:t>
        <a:bodyPr/>
        <a:lstStyle/>
        <a:p>
          <a:endParaRPr lang="es-CO"/>
        </a:p>
      </dgm:t>
    </dgm:pt>
    <dgm:pt modelId="{C5B7E56D-A197-469B-B112-9DED0BC6E55B}">
      <dgm:prSet phldrT="[Texto]"/>
      <dgm:spPr/>
      <dgm:t>
        <a:bodyPr/>
        <a:lstStyle/>
        <a:p>
          <a:r>
            <a:rPr lang="es-CO" dirty="0" smtClean="0"/>
            <a:t>Formal</a:t>
          </a:r>
          <a:endParaRPr lang="es-CO" dirty="0"/>
        </a:p>
      </dgm:t>
    </dgm:pt>
    <dgm:pt modelId="{7838E07E-D3DB-495D-8379-86C50F41FCE5}" type="parTrans" cxnId="{F8F84144-7F95-4B68-A9DA-C9C4A5CA6C56}">
      <dgm:prSet/>
      <dgm:spPr/>
      <dgm:t>
        <a:bodyPr/>
        <a:lstStyle/>
        <a:p>
          <a:endParaRPr lang="es-CO"/>
        </a:p>
      </dgm:t>
    </dgm:pt>
    <dgm:pt modelId="{1E7BC0C6-74E7-45AC-84B4-68B8FC12C93A}" type="sibTrans" cxnId="{F8F84144-7F95-4B68-A9DA-C9C4A5CA6C56}">
      <dgm:prSet/>
      <dgm:spPr/>
      <dgm:t>
        <a:bodyPr/>
        <a:lstStyle/>
        <a:p>
          <a:endParaRPr lang="es-CO"/>
        </a:p>
      </dgm:t>
    </dgm:pt>
    <dgm:pt modelId="{D7821125-C49F-4791-AA16-518C3C961136}">
      <dgm:prSet phldrT="[Texto]"/>
      <dgm:spPr/>
      <dgm:t>
        <a:bodyPr/>
        <a:lstStyle/>
        <a:p>
          <a:r>
            <a:rPr lang="es-CO" dirty="0" smtClean="0"/>
            <a:t>Enfoque Matemático orientado a la responsabilidad social</a:t>
          </a:r>
          <a:endParaRPr lang="es-CO" dirty="0"/>
        </a:p>
      </dgm:t>
    </dgm:pt>
    <dgm:pt modelId="{99181D3C-F728-40B1-8166-B81A10A644D7}" type="parTrans" cxnId="{4A906EDD-C364-4E3E-8B5E-F0CEA87FF9F2}">
      <dgm:prSet/>
      <dgm:spPr/>
      <dgm:t>
        <a:bodyPr/>
        <a:lstStyle/>
        <a:p>
          <a:endParaRPr lang="es-CO"/>
        </a:p>
      </dgm:t>
    </dgm:pt>
    <dgm:pt modelId="{8B6BB779-72CC-424B-BF47-53A20F3AE42F}" type="sibTrans" cxnId="{4A906EDD-C364-4E3E-8B5E-F0CEA87FF9F2}">
      <dgm:prSet/>
      <dgm:spPr/>
      <dgm:t>
        <a:bodyPr/>
        <a:lstStyle/>
        <a:p>
          <a:endParaRPr lang="es-CO"/>
        </a:p>
      </dgm:t>
    </dgm:pt>
    <dgm:pt modelId="{DEA6E8D7-F117-4502-B307-BC72E7F6B0FE}" type="pres">
      <dgm:prSet presAssocID="{EF296624-3096-4CE4-8794-11E2263B9E97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4F2F475C-96DE-4F70-939A-CF2380E285DE}" type="pres">
      <dgm:prSet presAssocID="{9930D8C1-E69B-49FD-9E71-7EF164C41D6B}" presName="ParentComposite" presStyleCnt="0"/>
      <dgm:spPr/>
    </dgm:pt>
    <dgm:pt modelId="{E7C1382B-281A-4D02-A71B-FDDC5DCB3EC1}" type="pres">
      <dgm:prSet presAssocID="{9930D8C1-E69B-49FD-9E71-7EF164C41D6B}" presName="Chord" presStyleLbl="bgShp" presStyleIdx="0" presStyleCnt="3"/>
      <dgm:spPr/>
    </dgm:pt>
    <dgm:pt modelId="{BB128EA7-2C43-4CA1-A8F3-587B2BD151CA}" type="pres">
      <dgm:prSet presAssocID="{9930D8C1-E69B-49FD-9E71-7EF164C41D6B}" presName="Pie" presStyleLbl="alignNode1" presStyleIdx="0" presStyleCnt="3"/>
      <dgm:spPr/>
    </dgm:pt>
    <dgm:pt modelId="{FBD6A2B9-1C33-46CA-9C33-3B7A67F0BD3A}" type="pres">
      <dgm:prSet presAssocID="{9930D8C1-E69B-49FD-9E71-7EF164C41D6B}" presName="Parent" presStyleLbl="revTx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7E16F09-04A7-472A-9BF9-8E868058E62B}" type="pres">
      <dgm:prSet presAssocID="{FB14653F-DD2D-418E-9B5C-3C2AB25EB1FB}" presName="negSibTrans" presStyleCnt="0"/>
      <dgm:spPr/>
    </dgm:pt>
    <dgm:pt modelId="{D49CE66C-2998-4A9E-96D9-EF7A17765EFA}" type="pres">
      <dgm:prSet presAssocID="{9930D8C1-E69B-49FD-9E71-7EF164C41D6B}" presName="composite" presStyleCnt="0"/>
      <dgm:spPr/>
    </dgm:pt>
    <dgm:pt modelId="{CC8BC757-0987-4A31-ADB2-7B62C9DA7A20}" type="pres">
      <dgm:prSet presAssocID="{9930D8C1-E69B-49FD-9E71-7EF164C41D6B}" presName="Child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2053D31-EEBE-4573-84D0-34DFD18E736C}" type="pres">
      <dgm:prSet presAssocID="{2FA0EDEC-00AD-437C-A8B6-77D7423AC127}" presName="sibTrans" presStyleCnt="0"/>
      <dgm:spPr/>
    </dgm:pt>
    <dgm:pt modelId="{8ADE0C67-3AD9-4482-B541-188F3888C486}" type="pres">
      <dgm:prSet presAssocID="{13C83ED7-069B-4E1D-AEDA-57076A39BD5A}" presName="ParentComposite" presStyleCnt="0"/>
      <dgm:spPr/>
    </dgm:pt>
    <dgm:pt modelId="{4D27CDAF-A34A-425C-9546-F2FB64290B30}" type="pres">
      <dgm:prSet presAssocID="{13C83ED7-069B-4E1D-AEDA-57076A39BD5A}" presName="Chord" presStyleLbl="bgShp" presStyleIdx="1" presStyleCnt="3"/>
      <dgm:spPr/>
    </dgm:pt>
    <dgm:pt modelId="{EAF9F8CB-D006-4E43-8463-EDE9504B443E}" type="pres">
      <dgm:prSet presAssocID="{13C83ED7-069B-4E1D-AEDA-57076A39BD5A}" presName="Pie" presStyleLbl="alignNode1" presStyleIdx="1" presStyleCnt="3"/>
      <dgm:spPr/>
    </dgm:pt>
    <dgm:pt modelId="{8BD50F64-EF95-4523-8544-4CF9D90DEB71}" type="pres">
      <dgm:prSet presAssocID="{13C83ED7-069B-4E1D-AEDA-57076A39BD5A}" presName="Parent" presStyleLbl="revTx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E8EB6FE-3F27-41DD-BE0B-F910260519B8}" type="pres">
      <dgm:prSet presAssocID="{D13B5122-3A7C-4E2F-AA16-C466B4FE515F}" presName="negSibTrans" presStyleCnt="0"/>
      <dgm:spPr/>
    </dgm:pt>
    <dgm:pt modelId="{9A79D0B4-4661-4644-8540-F7DA562429C8}" type="pres">
      <dgm:prSet presAssocID="{13C83ED7-069B-4E1D-AEDA-57076A39BD5A}" presName="composite" presStyleCnt="0"/>
      <dgm:spPr/>
    </dgm:pt>
    <dgm:pt modelId="{845F656D-F904-4D2B-B706-97DDAA9BFAAB}" type="pres">
      <dgm:prSet presAssocID="{13C83ED7-069B-4E1D-AEDA-57076A39BD5A}" presName="Child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4946BD3-02B7-4F03-A309-A4FFDC5AA3C3}" type="pres">
      <dgm:prSet presAssocID="{7FDD6047-EE12-473F-9CC1-499C51B78929}" presName="sibTrans" presStyleCnt="0"/>
      <dgm:spPr/>
    </dgm:pt>
    <dgm:pt modelId="{FE161A0A-84CD-4143-AE00-1BE3ADEC662D}" type="pres">
      <dgm:prSet presAssocID="{C5B7E56D-A197-469B-B112-9DED0BC6E55B}" presName="ParentComposite" presStyleCnt="0"/>
      <dgm:spPr/>
    </dgm:pt>
    <dgm:pt modelId="{64769D29-8D0D-48D5-ACCA-6A15D630099B}" type="pres">
      <dgm:prSet presAssocID="{C5B7E56D-A197-469B-B112-9DED0BC6E55B}" presName="Chord" presStyleLbl="bgShp" presStyleIdx="2" presStyleCnt="3"/>
      <dgm:spPr/>
    </dgm:pt>
    <dgm:pt modelId="{C1212259-F14E-4B46-8B21-E12EE36D759F}" type="pres">
      <dgm:prSet presAssocID="{C5B7E56D-A197-469B-B112-9DED0BC6E55B}" presName="Pie" presStyleLbl="alignNode1" presStyleIdx="2" presStyleCnt="3"/>
      <dgm:spPr/>
    </dgm:pt>
    <dgm:pt modelId="{3E12A400-708D-48C2-8366-23039B90A84E}" type="pres">
      <dgm:prSet presAssocID="{C5B7E56D-A197-469B-B112-9DED0BC6E55B}" presName="Parent" presStyleLbl="revTx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674B504-F112-418E-BFE9-CE70C1FD3333}" type="pres">
      <dgm:prSet presAssocID="{8B6BB779-72CC-424B-BF47-53A20F3AE42F}" presName="negSibTrans" presStyleCnt="0"/>
      <dgm:spPr/>
    </dgm:pt>
    <dgm:pt modelId="{32F09A75-E2A5-42F2-AFAB-FEBC93F6324E}" type="pres">
      <dgm:prSet presAssocID="{C5B7E56D-A197-469B-B112-9DED0BC6E55B}" presName="composite" presStyleCnt="0"/>
      <dgm:spPr/>
    </dgm:pt>
    <dgm:pt modelId="{52BD0C74-5D76-4C83-9DAB-6D4DC6E7F7A7}" type="pres">
      <dgm:prSet presAssocID="{C5B7E56D-A197-469B-B112-9DED0BC6E55B}" presName="Child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1489616B-AF20-46FE-83F7-B6DE1C344086}" type="presOf" srcId="{23409447-0562-4FE0-9656-F151F6FA92AA}" destId="{CC8BC757-0987-4A31-ADB2-7B62C9DA7A20}" srcOrd="0" destOrd="0" presId="urn:microsoft.com/office/officeart/2009/3/layout/PieProcess"/>
    <dgm:cxn modelId="{1D5A8AC1-6D4A-4522-9E61-3048D53D1A7F}" type="presOf" srcId="{C5B7E56D-A197-469B-B112-9DED0BC6E55B}" destId="{3E12A400-708D-48C2-8366-23039B90A84E}" srcOrd="0" destOrd="0" presId="urn:microsoft.com/office/officeart/2009/3/layout/PieProcess"/>
    <dgm:cxn modelId="{16F7F956-0532-4A33-9D0F-C6AE6BA67B3F}" type="presOf" srcId="{D7821125-C49F-4791-AA16-518C3C961136}" destId="{52BD0C74-5D76-4C83-9DAB-6D4DC6E7F7A7}" srcOrd="0" destOrd="0" presId="urn:microsoft.com/office/officeart/2009/3/layout/PieProcess"/>
    <dgm:cxn modelId="{056A7D8D-FCAA-4470-828F-4B23CBABABA8}" type="presOf" srcId="{5E7DAF76-FB28-4557-BEDE-4BB5F829616A}" destId="{845F656D-F904-4D2B-B706-97DDAA9BFAAB}" srcOrd="0" destOrd="0" presId="urn:microsoft.com/office/officeart/2009/3/layout/PieProcess"/>
    <dgm:cxn modelId="{DF417A6C-B66B-4D09-B00E-2E528EBE70B5}" type="presOf" srcId="{13C83ED7-069B-4E1D-AEDA-57076A39BD5A}" destId="{8BD50F64-EF95-4523-8544-4CF9D90DEB71}" srcOrd="0" destOrd="0" presId="urn:microsoft.com/office/officeart/2009/3/layout/PieProcess"/>
    <dgm:cxn modelId="{F8F84144-7F95-4B68-A9DA-C9C4A5CA6C56}" srcId="{EF296624-3096-4CE4-8794-11E2263B9E97}" destId="{C5B7E56D-A197-469B-B112-9DED0BC6E55B}" srcOrd="2" destOrd="0" parTransId="{7838E07E-D3DB-495D-8379-86C50F41FCE5}" sibTransId="{1E7BC0C6-74E7-45AC-84B4-68B8FC12C93A}"/>
    <dgm:cxn modelId="{CB9E9699-7E4F-4204-A355-788E2B48D51A}" srcId="{EF296624-3096-4CE4-8794-11E2263B9E97}" destId="{9930D8C1-E69B-49FD-9E71-7EF164C41D6B}" srcOrd="0" destOrd="0" parTransId="{E57D1120-082F-4A47-9193-8119A5CA1E0E}" sibTransId="{2FA0EDEC-00AD-437C-A8B6-77D7423AC127}"/>
    <dgm:cxn modelId="{8DF6705A-52A6-4F38-9F12-656026D3D060}" type="presOf" srcId="{9930D8C1-E69B-49FD-9E71-7EF164C41D6B}" destId="{FBD6A2B9-1C33-46CA-9C33-3B7A67F0BD3A}" srcOrd="0" destOrd="0" presId="urn:microsoft.com/office/officeart/2009/3/layout/PieProcess"/>
    <dgm:cxn modelId="{4A906EDD-C364-4E3E-8B5E-F0CEA87FF9F2}" srcId="{C5B7E56D-A197-469B-B112-9DED0BC6E55B}" destId="{D7821125-C49F-4791-AA16-518C3C961136}" srcOrd="0" destOrd="0" parTransId="{99181D3C-F728-40B1-8166-B81A10A644D7}" sibTransId="{8B6BB779-72CC-424B-BF47-53A20F3AE42F}"/>
    <dgm:cxn modelId="{782C2446-5591-4616-BEFD-32853CB15CB7}" srcId="{9930D8C1-E69B-49FD-9E71-7EF164C41D6B}" destId="{23409447-0562-4FE0-9656-F151F6FA92AA}" srcOrd="0" destOrd="0" parTransId="{7707D665-7EAF-49C9-9FBB-8F56170376C7}" sibTransId="{FB14653F-DD2D-418E-9B5C-3C2AB25EB1FB}"/>
    <dgm:cxn modelId="{FACF216D-1F74-49DB-AC92-B7B4105DCC9A}" srcId="{13C83ED7-069B-4E1D-AEDA-57076A39BD5A}" destId="{5E7DAF76-FB28-4557-BEDE-4BB5F829616A}" srcOrd="0" destOrd="0" parTransId="{F162D011-1127-467C-B98C-9074429D069C}" sibTransId="{D13B5122-3A7C-4E2F-AA16-C466B4FE515F}"/>
    <dgm:cxn modelId="{DEA62C49-C622-49AA-B0E5-9AC8A5C5F166}" srcId="{EF296624-3096-4CE4-8794-11E2263B9E97}" destId="{13C83ED7-069B-4E1D-AEDA-57076A39BD5A}" srcOrd="1" destOrd="0" parTransId="{91EDC6A8-C11F-462A-8624-56165B14BB6C}" sibTransId="{7FDD6047-EE12-473F-9CC1-499C51B78929}"/>
    <dgm:cxn modelId="{FCA6DCC4-5850-4DE4-9A83-E727EFE407EC}" type="presOf" srcId="{EF296624-3096-4CE4-8794-11E2263B9E97}" destId="{DEA6E8D7-F117-4502-B307-BC72E7F6B0FE}" srcOrd="0" destOrd="0" presId="urn:microsoft.com/office/officeart/2009/3/layout/PieProcess"/>
    <dgm:cxn modelId="{FA5498AD-0705-4CA0-A870-F51EDC49BDB2}" type="presParOf" srcId="{DEA6E8D7-F117-4502-B307-BC72E7F6B0FE}" destId="{4F2F475C-96DE-4F70-939A-CF2380E285DE}" srcOrd="0" destOrd="0" presId="urn:microsoft.com/office/officeart/2009/3/layout/PieProcess"/>
    <dgm:cxn modelId="{285AAFC9-80FF-476A-91D7-6DDCFBD13F2B}" type="presParOf" srcId="{4F2F475C-96DE-4F70-939A-CF2380E285DE}" destId="{E7C1382B-281A-4D02-A71B-FDDC5DCB3EC1}" srcOrd="0" destOrd="0" presId="urn:microsoft.com/office/officeart/2009/3/layout/PieProcess"/>
    <dgm:cxn modelId="{687F0E00-24D2-4584-A699-AE98E9897591}" type="presParOf" srcId="{4F2F475C-96DE-4F70-939A-CF2380E285DE}" destId="{BB128EA7-2C43-4CA1-A8F3-587B2BD151CA}" srcOrd="1" destOrd="0" presId="urn:microsoft.com/office/officeart/2009/3/layout/PieProcess"/>
    <dgm:cxn modelId="{87623B5F-4F04-4759-930F-0ED1A8222F37}" type="presParOf" srcId="{4F2F475C-96DE-4F70-939A-CF2380E285DE}" destId="{FBD6A2B9-1C33-46CA-9C33-3B7A67F0BD3A}" srcOrd="2" destOrd="0" presId="urn:microsoft.com/office/officeart/2009/3/layout/PieProcess"/>
    <dgm:cxn modelId="{5BBD3728-00CD-46A1-970C-0D607330D5E1}" type="presParOf" srcId="{DEA6E8D7-F117-4502-B307-BC72E7F6B0FE}" destId="{B7E16F09-04A7-472A-9BF9-8E868058E62B}" srcOrd="1" destOrd="0" presId="urn:microsoft.com/office/officeart/2009/3/layout/PieProcess"/>
    <dgm:cxn modelId="{9DC98C2A-2501-4CE1-86C5-66538B91CA5F}" type="presParOf" srcId="{DEA6E8D7-F117-4502-B307-BC72E7F6B0FE}" destId="{D49CE66C-2998-4A9E-96D9-EF7A17765EFA}" srcOrd="2" destOrd="0" presId="urn:microsoft.com/office/officeart/2009/3/layout/PieProcess"/>
    <dgm:cxn modelId="{7BB8C06F-C1AE-4156-BBFB-6D0E071AA668}" type="presParOf" srcId="{D49CE66C-2998-4A9E-96D9-EF7A17765EFA}" destId="{CC8BC757-0987-4A31-ADB2-7B62C9DA7A20}" srcOrd="0" destOrd="0" presId="urn:microsoft.com/office/officeart/2009/3/layout/PieProcess"/>
    <dgm:cxn modelId="{A031AA42-FD01-4ACB-8A5E-3ACC9F55565B}" type="presParOf" srcId="{DEA6E8D7-F117-4502-B307-BC72E7F6B0FE}" destId="{A2053D31-EEBE-4573-84D0-34DFD18E736C}" srcOrd="3" destOrd="0" presId="urn:microsoft.com/office/officeart/2009/3/layout/PieProcess"/>
    <dgm:cxn modelId="{FE302001-B02E-4E04-BEE1-4E2903E5C512}" type="presParOf" srcId="{DEA6E8D7-F117-4502-B307-BC72E7F6B0FE}" destId="{8ADE0C67-3AD9-4482-B541-188F3888C486}" srcOrd="4" destOrd="0" presId="urn:microsoft.com/office/officeart/2009/3/layout/PieProcess"/>
    <dgm:cxn modelId="{F099B4BD-521F-43BE-9C7B-CCC4D649D8E1}" type="presParOf" srcId="{8ADE0C67-3AD9-4482-B541-188F3888C486}" destId="{4D27CDAF-A34A-425C-9546-F2FB64290B30}" srcOrd="0" destOrd="0" presId="urn:microsoft.com/office/officeart/2009/3/layout/PieProcess"/>
    <dgm:cxn modelId="{1A5B524E-4100-4CF3-B0F4-22426DC6BB12}" type="presParOf" srcId="{8ADE0C67-3AD9-4482-B541-188F3888C486}" destId="{EAF9F8CB-D006-4E43-8463-EDE9504B443E}" srcOrd="1" destOrd="0" presId="urn:microsoft.com/office/officeart/2009/3/layout/PieProcess"/>
    <dgm:cxn modelId="{50851E8B-B98D-4A00-8EF2-B06915CEFB6B}" type="presParOf" srcId="{8ADE0C67-3AD9-4482-B541-188F3888C486}" destId="{8BD50F64-EF95-4523-8544-4CF9D90DEB71}" srcOrd="2" destOrd="0" presId="urn:microsoft.com/office/officeart/2009/3/layout/PieProcess"/>
    <dgm:cxn modelId="{F3AC8D25-D8E9-4BA6-96FF-2B7C4D2706D1}" type="presParOf" srcId="{DEA6E8D7-F117-4502-B307-BC72E7F6B0FE}" destId="{AE8EB6FE-3F27-41DD-BE0B-F910260519B8}" srcOrd="5" destOrd="0" presId="urn:microsoft.com/office/officeart/2009/3/layout/PieProcess"/>
    <dgm:cxn modelId="{23158AE5-8587-48AD-84D2-E8C504B237E8}" type="presParOf" srcId="{DEA6E8D7-F117-4502-B307-BC72E7F6B0FE}" destId="{9A79D0B4-4661-4644-8540-F7DA562429C8}" srcOrd="6" destOrd="0" presId="urn:microsoft.com/office/officeart/2009/3/layout/PieProcess"/>
    <dgm:cxn modelId="{015A6858-618D-4ED0-96CE-2B17763DEF17}" type="presParOf" srcId="{9A79D0B4-4661-4644-8540-F7DA562429C8}" destId="{845F656D-F904-4D2B-B706-97DDAA9BFAAB}" srcOrd="0" destOrd="0" presId="urn:microsoft.com/office/officeart/2009/3/layout/PieProcess"/>
    <dgm:cxn modelId="{32BC85A9-50D5-483B-9D91-E8BFAF1A4FD6}" type="presParOf" srcId="{DEA6E8D7-F117-4502-B307-BC72E7F6B0FE}" destId="{34946BD3-02B7-4F03-A309-A4FFDC5AA3C3}" srcOrd="7" destOrd="0" presId="urn:microsoft.com/office/officeart/2009/3/layout/PieProcess"/>
    <dgm:cxn modelId="{95C9D2FE-9488-46AF-83D0-7F852DFB6C00}" type="presParOf" srcId="{DEA6E8D7-F117-4502-B307-BC72E7F6B0FE}" destId="{FE161A0A-84CD-4143-AE00-1BE3ADEC662D}" srcOrd="8" destOrd="0" presId="urn:microsoft.com/office/officeart/2009/3/layout/PieProcess"/>
    <dgm:cxn modelId="{DE4BC323-46C0-4879-8A99-A7DA2FADBCE4}" type="presParOf" srcId="{FE161A0A-84CD-4143-AE00-1BE3ADEC662D}" destId="{64769D29-8D0D-48D5-ACCA-6A15D630099B}" srcOrd="0" destOrd="0" presId="urn:microsoft.com/office/officeart/2009/3/layout/PieProcess"/>
    <dgm:cxn modelId="{EF70165D-6D26-4544-A6A5-7340C88EDE25}" type="presParOf" srcId="{FE161A0A-84CD-4143-AE00-1BE3ADEC662D}" destId="{C1212259-F14E-4B46-8B21-E12EE36D759F}" srcOrd="1" destOrd="0" presId="urn:microsoft.com/office/officeart/2009/3/layout/PieProcess"/>
    <dgm:cxn modelId="{7895D61B-D051-49BD-9955-D7DD8A17AFDE}" type="presParOf" srcId="{FE161A0A-84CD-4143-AE00-1BE3ADEC662D}" destId="{3E12A400-708D-48C2-8366-23039B90A84E}" srcOrd="2" destOrd="0" presId="urn:microsoft.com/office/officeart/2009/3/layout/PieProcess"/>
    <dgm:cxn modelId="{B8F5B146-5579-40D5-BCC0-5F8D9F7CF9D7}" type="presParOf" srcId="{DEA6E8D7-F117-4502-B307-BC72E7F6B0FE}" destId="{2674B504-F112-418E-BFE9-CE70C1FD3333}" srcOrd="9" destOrd="0" presId="urn:microsoft.com/office/officeart/2009/3/layout/PieProcess"/>
    <dgm:cxn modelId="{A24B5F6A-E2E5-4F61-AC8D-76903EF5AA05}" type="presParOf" srcId="{DEA6E8D7-F117-4502-B307-BC72E7F6B0FE}" destId="{32F09A75-E2A5-42F2-AFAB-FEBC93F6324E}" srcOrd="10" destOrd="0" presId="urn:microsoft.com/office/officeart/2009/3/layout/PieProcess"/>
    <dgm:cxn modelId="{6C31FF89-4DAB-4367-A5C3-7CD978E53584}" type="presParOf" srcId="{32F09A75-E2A5-42F2-AFAB-FEBC93F6324E}" destId="{52BD0C74-5D76-4C83-9DAB-6D4DC6E7F7A7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ágonos radiales"/>
  <dgm:desc val="Se usa para mostrar un proceso secuencial  relacionado con un tema o una idea centrales. Limitado a seis formas de Nivel 2. Funciona mejor con poco texto No aparece el texto sin utilizar, pero queda disponible si cambia entre diseño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11/layout/TabList">
  <dgm:title val="Lista de fichas"/>
  <dgm:desc val="Se usa para mostrar bloques de información no secuencial o agrupados. Funciona bien con listas con una cantidad pequeña de texto de Nivel 1. El primer elemento de Nivel 2 se muestra junto al texto de Nivel 1. El resto de texto de Nivel 2 aparece debajo del texto de Nivel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3C433B-509E-4DC7-B214-CED01993DB01}" type="datetimeFigureOut">
              <a:rPr lang="es-CO" smtClean="0"/>
              <a:pPr/>
              <a:t>05/12/2014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F4FFE-A5FB-476F-8AA4-D9554FCA263E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0924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28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32303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37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127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128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129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130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131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132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133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134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135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136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38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137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138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139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140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141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142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143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144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145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146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39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147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148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149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150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151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152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153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40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41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42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43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44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45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46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29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47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48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49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50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51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52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53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54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55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56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30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57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58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59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60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61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62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63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64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65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66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31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67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68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69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70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71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72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73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74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75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76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32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77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78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79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80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81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82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83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84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85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86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33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87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88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89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90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91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92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93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94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95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96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34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97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98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99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100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101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102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103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104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105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106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35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107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108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109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110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111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112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113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114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115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116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36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117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118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119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120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121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122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123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124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125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126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66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2733" y="2130426"/>
            <a:ext cx="10344309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5466" y="3886200"/>
            <a:ext cx="851884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B5C2-953C-48F4-8036-8149E321EBE7}" type="datetime1">
              <a:rPr lang="es-CO" smtClean="0"/>
              <a:t>05/12/2014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CBFE-1502-4A9C-9A3C-7E6287A75A8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6276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667AA-A0F9-4CEA-9C89-7CC4B96EFBBB}" type="datetime1">
              <a:rPr lang="es-CO" smtClean="0"/>
              <a:t>05/12/2014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CBFE-1502-4A9C-9A3C-7E6287A75A8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9240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23087" y="274639"/>
            <a:ext cx="2738199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8489" y="274639"/>
            <a:ext cx="8011769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80D9D-8886-438C-B3AC-C0C6499B7D8C}" type="datetime1">
              <a:rPr lang="es-CO" smtClean="0"/>
              <a:t>05/12/2014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CBFE-1502-4A9C-9A3C-7E6287A75A8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01997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F400-3EDD-4B93-B1D4-3B4E907EC021}" type="datetime1">
              <a:rPr lang="es-CO" smtClean="0"/>
              <a:t>05/12/2014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CBFE-1502-4A9C-9A3C-7E6287A75A8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41869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1328" y="4406901"/>
            <a:ext cx="1034430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1328" y="2906713"/>
            <a:ext cx="1034430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E3B09-D336-4CF7-91D4-B6E9115CB8A4}" type="datetime1">
              <a:rPr lang="es-CO" smtClean="0"/>
              <a:t>05/12/2014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CBFE-1502-4A9C-9A3C-7E6287A75A8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53324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8489" y="1600201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86302" y="1600201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138E-880C-4059-8E27-FF876D100CAF}" type="datetime1">
              <a:rPr lang="es-CO" smtClean="0"/>
              <a:t>05/12/2014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CBFE-1502-4A9C-9A3C-7E6287A75A8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16490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8489" y="1535113"/>
            <a:ext cx="53770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8489" y="2174875"/>
            <a:ext cx="53770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82077" y="1535113"/>
            <a:ext cx="537921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82077" y="2174875"/>
            <a:ext cx="537921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E6577-1C7A-4DFE-9700-2D8DFB3472D1}" type="datetime1">
              <a:rPr lang="es-CO" smtClean="0"/>
              <a:t>05/12/2014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CBFE-1502-4A9C-9A3C-7E6287A75A8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62953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63B6-7456-4C8A-AEAF-570166D79A4F}" type="datetime1">
              <a:rPr lang="es-CO" smtClean="0"/>
              <a:t>05/12/2014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CBFE-1502-4A9C-9A3C-7E6287A75A8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555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94E56-31C3-428C-906D-B3E9E4B8DBAD}" type="datetime1">
              <a:rPr lang="es-CO" smtClean="0"/>
              <a:t>05/12/2014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CBFE-1502-4A9C-9A3C-7E6287A75A8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2617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8489" y="273050"/>
            <a:ext cx="400377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58044" y="273051"/>
            <a:ext cx="68032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8489" y="1435101"/>
            <a:ext cx="400377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7FB20-0F53-4606-9515-75A418ADA495}" type="datetime1">
              <a:rPr lang="es-CO" smtClean="0"/>
              <a:t>05/12/2014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CBFE-1502-4A9C-9A3C-7E6287A75A8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605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5361" y="4800600"/>
            <a:ext cx="730186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5361" y="612775"/>
            <a:ext cx="730186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5361" y="5367338"/>
            <a:ext cx="730186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B92AE-B2EB-4F10-B119-B863F70790DC}" type="datetime1">
              <a:rPr lang="es-CO" smtClean="0"/>
              <a:t>05/12/2014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CBFE-1502-4A9C-9A3C-7E6287A75A8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69415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8489" y="274638"/>
            <a:ext cx="1095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8489" y="1600201"/>
            <a:ext cx="1095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8489" y="6356351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30FAE-141A-4BFF-887C-E995FE81429D}" type="datetime1">
              <a:rPr lang="es-CO" smtClean="0"/>
              <a:t>05/12/2014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58007" y="6356351"/>
            <a:ext cx="3853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21672" y="6356351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BCBFE-1502-4A9C-9A3C-7E6287A75A8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92745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10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4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24.xm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4.xml"/><Relationship Id="rId5" Type="http://schemas.openxmlformats.org/officeDocument/2006/relationships/diagramLayout" Target="../diagrams/layout24.xml"/><Relationship Id="rId4" Type="http://schemas.openxmlformats.org/officeDocument/2006/relationships/diagramData" Target="../diagrams/data24.xml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notesSlide" Target="../notesSlides/notesSlide76.xml"/><Relationship Id="rId7" Type="http://schemas.openxmlformats.org/officeDocument/2006/relationships/image" Target="../media/image8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6.png"/><Relationship Id="rId11" Type="http://schemas.openxmlformats.org/officeDocument/2006/relationships/image" Target="../media/image84.png"/><Relationship Id="rId5" Type="http://schemas.openxmlformats.org/officeDocument/2006/relationships/image" Target="../media/image85.pn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3.jpg"/><Relationship Id="rId9" Type="http://schemas.openxmlformats.org/officeDocument/2006/relationships/image" Target="../media/image89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5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25.xm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5.xml"/><Relationship Id="rId5" Type="http://schemas.openxmlformats.org/officeDocument/2006/relationships/diagramLayout" Target="../diagrams/layout25.xml"/><Relationship Id="rId4" Type="http://schemas.openxmlformats.org/officeDocument/2006/relationships/diagramData" Target="../diagrams/data25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5.xml"/><Relationship Id="rId5" Type="http://schemas.openxmlformats.org/officeDocument/2006/relationships/image" Target="../media/image90.jpeg"/><Relationship Id="rId4" Type="http://schemas.openxmlformats.org/officeDocument/2006/relationships/slide" Target="slide114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3.jp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slide" Target="slide107.xml"/><Relationship Id="rId5" Type="http://schemas.openxmlformats.org/officeDocument/2006/relationships/image" Target="../media/image98.jpeg"/><Relationship Id="rId10" Type="http://schemas.openxmlformats.org/officeDocument/2006/relationships/image" Target="../media/image101.png"/><Relationship Id="rId4" Type="http://schemas.openxmlformats.org/officeDocument/2006/relationships/image" Target="../media/image94.png"/><Relationship Id="rId9" Type="http://schemas.openxmlformats.org/officeDocument/2006/relationships/image" Target="../media/image97.jpe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slide" Target="slide107.xml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1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6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26.xml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6.xml"/><Relationship Id="rId5" Type="http://schemas.openxmlformats.org/officeDocument/2006/relationships/diagramLayout" Target="../diagrams/layout26.xml"/><Relationship Id="rId4" Type="http://schemas.openxmlformats.org/officeDocument/2006/relationships/diagramData" Target="../diagrams/data26.xml"/></Relationships>
</file>

<file path=ppt/slides/_rels/slide1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7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27.xml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7.xml"/><Relationship Id="rId5" Type="http://schemas.openxmlformats.org/officeDocument/2006/relationships/diagramLayout" Target="../diagrams/layout27.xml"/><Relationship Id="rId4" Type="http://schemas.openxmlformats.org/officeDocument/2006/relationships/diagramData" Target="../diagrams/data27.xml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slide" Target="slide123.xml"/><Relationship Id="rId3" Type="http://schemas.openxmlformats.org/officeDocument/2006/relationships/image" Target="../media/image63.png"/><Relationship Id="rId7" Type="http://schemas.openxmlformats.org/officeDocument/2006/relationships/slide" Target="slide122.xml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1.xml"/><Relationship Id="rId5" Type="http://schemas.openxmlformats.org/officeDocument/2006/relationships/slide" Target="slide120.xml"/><Relationship Id="rId4" Type="http://schemas.openxmlformats.org/officeDocument/2006/relationships/slide" Target="slide119.xml"/><Relationship Id="rId9" Type="http://schemas.openxmlformats.org/officeDocument/2006/relationships/slide" Target="slide124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slide" Target="slide118.xml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slide" Target="slide118.xml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18.xml"/></Relationships>
</file>

<file path=ppt/slides/_rels/slide122.xml.rels><?xml version="1.0" encoding="UTF-8" standalone="yes"?>
<Relationships xmlns="http://schemas.openxmlformats.org/package/2006/relationships"><Relationship Id="rId8" Type="http://schemas.openxmlformats.org/officeDocument/2006/relationships/slide" Target="slide118.xml"/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18.xml"/></Relationships>
</file>

<file path=ppt/slides/_rels/slide124.xml.rels><?xml version="1.0" encoding="UTF-8" standalone="yes"?>
<Relationships xmlns="http://schemas.openxmlformats.org/package/2006/relationships"><Relationship Id="rId8" Type="http://schemas.openxmlformats.org/officeDocument/2006/relationships/slide" Target="slide118.xml"/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6.xml"/><Relationship Id="rId5" Type="http://schemas.openxmlformats.org/officeDocument/2006/relationships/slide" Target="slide137.xml"/><Relationship Id="rId4" Type="http://schemas.openxmlformats.org/officeDocument/2006/relationships/slide" Target="slide135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34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34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34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34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3.png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46.xml"/><Relationship Id="rId4" Type="http://schemas.openxmlformats.org/officeDocument/2006/relationships/image" Target="../media/image114.emf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45.xml"/><Relationship Id="rId4" Type="http://schemas.openxmlformats.org/officeDocument/2006/relationships/image" Target="../media/image115.png"/></Relationships>
</file>

<file path=ppt/slides/_rels/slide1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3.jpg"/><Relationship Id="rId7" Type="http://schemas.openxmlformats.org/officeDocument/2006/relationships/image" Target="../media/image117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9.xml"/><Relationship Id="rId5" Type="http://schemas.openxmlformats.org/officeDocument/2006/relationships/image" Target="../media/image116.png"/><Relationship Id="rId4" Type="http://schemas.openxmlformats.org/officeDocument/2006/relationships/slide" Target="slide148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slide" Target="slide147.xml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14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0.xml"/><Relationship Id="rId3" Type="http://schemas.openxmlformats.org/officeDocument/2006/relationships/image" Target="../media/image3.jpg"/><Relationship Id="rId7" Type="http://schemas.openxmlformats.org/officeDocument/2006/relationships/diagramQuickStyle" Target="../diagrams/quickStyle30.xml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0.xml"/><Relationship Id="rId5" Type="http://schemas.openxmlformats.org/officeDocument/2006/relationships/diagramData" Target="../diagrams/data30.xml"/><Relationship Id="rId10" Type="http://schemas.openxmlformats.org/officeDocument/2006/relationships/slide" Target="slide147.xml"/><Relationship Id="rId4" Type="http://schemas.openxmlformats.org/officeDocument/2006/relationships/image" Target="../media/image117.png"/><Relationship Id="rId9" Type="http://schemas.microsoft.com/office/2007/relationships/diagramDrawing" Target="../diagrams/drawing3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emf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emf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4.emf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0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slide" Target="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slide" Target="slide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slide" Target="slid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slide" Target="slide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slide" Target="slide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slide" Target="slid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9.xml"/><Relationship Id="rId4" Type="http://schemas.openxmlformats.org/officeDocument/2006/relationships/image" Target="../media/image29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8.xml"/><Relationship Id="rId4" Type="http://schemas.openxmlformats.org/officeDocument/2006/relationships/image" Target="../media/image3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diagramColors" Target="../diagrams/colors4.xml"/><Relationship Id="rId18" Type="http://schemas.openxmlformats.org/officeDocument/2006/relationships/diagramColors" Target="../diagrams/colors5.xml"/><Relationship Id="rId26" Type="http://schemas.openxmlformats.org/officeDocument/2006/relationships/diagramLayout" Target="../diagrams/layout7.xml"/><Relationship Id="rId3" Type="http://schemas.openxmlformats.org/officeDocument/2006/relationships/image" Target="../media/image3.jpg"/><Relationship Id="rId21" Type="http://schemas.openxmlformats.org/officeDocument/2006/relationships/diagramLayout" Target="../diagrams/layout6.xml"/><Relationship Id="rId7" Type="http://schemas.openxmlformats.org/officeDocument/2006/relationships/diagramQuickStyle" Target="../diagrams/quickStyle3.xml"/><Relationship Id="rId12" Type="http://schemas.openxmlformats.org/officeDocument/2006/relationships/diagramQuickStyle" Target="../diagrams/quickStyle4.xml"/><Relationship Id="rId17" Type="http://schemas.openxmlformats.org/officeDocument/2006/relationships/diagramQuickStyle" Target="../diagrams/quickStyle5.xml"/><Relationship Id="rId25" Type="http://schemas.openxmlformats.org/officeDocument/2006/relationships/diagramData" Target="../diagrams/data7.xml"/><Relationship Id="rId2" Type="http://schemas.openxmlformats.org/officeDocument/2006/relationships/notesSlide" Target="../notesSlides/notesSlide4.xml"/><Relationship Id="rId16" Type="http://schemas.openxmlformats.org/officeDocument/2006/relationships/diagramLayout" Target="../diagrams/layout5.xml"/><Relationship Id="rId20" Type="http://schemas.openxmlformats.org/officeDocument/2006/relationships/diagramData" Target="../diagrams/data6.xml"/><Relationship Id="rId29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11" Type="http://schemas.openxmlformats.org/officeDocument/2006/relationships/diagramLayout" Target="../diagrams/layout4.xml"/><Relationship Id="rId24" Type="http://schemas.microsoft.com/office/2007/relationships/diagramDrawing" Target="../diagrams/drawing6.xml"/><Relationship Id="rId5" Type="http://schemas.openxmlformats.org/officeDocument/2006/relationships/diagramData" Target="../diagrams/data3.xml"/><Relationship Id="rId15" Type="http://schemas.openxmlformats.org/officeDocument/2006/relationships/diagramData" Target="../diagrams/data5.xml"/><Relationship Id="rId23" Type="http://schemas.openxmlformats.org/officeDocument/2006/relationships/diagramColors" Target="../diagrams/colors6.xml"/><Relationship Id="rId28" Type="http://schemas.openxmlformats.org/officeDocument/2006/relationships/diagramColors" Target="../diagrams/colors7.xml"/><Relationship Id="rId10" Type="http://schemas.openxmlformats.org/officeDocument/2006/relationships/diagramData" Target="../diagrams/data4.xml"/><Relationship Id="rId19" Type="http://schemas.microsoft.com/office/2007/relationships/diagramDrawing" Target="../diagrams/drawing5.xml"/><Relationship Id="rId4" Type="http://schemas.openxmlformats.org/officeDocument/2006/relationships/image" Target="../media/image32.png"/><Relationship Id="rId9" Type="http://schemas.microsoft.com/office/2007/relationships/diagramDrawing" Target="../diagrams/drawing3.xml"/><Relationship Id="rId14" Type="http://schemas.microsoft.com/office/2007/relationships/diagramDrawing" Target="../diagrams/drawing4.xml"/><Relationship Id="rId22" Type="http://schemas.openxmlformats.org/officeDocument/2006/relationships/diagramQuickStyle" Target="../diagrams/quickStyle6.xml"/><Relationship Id="rId27" Type="http://schemas.openxmlformats.org/officeDocument/2006/relationships/diagramQuickStyle" Target="../diagrams/quickStyle7.xml"/><Relationship Id="rId30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0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9.xml"/><Relationship Id="rId4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4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13" Type="http://schemas.openxmlformats.org/officeDocument/2006/relationships/slide" Target="slide49.xml"/><Relationship Id="rId18" Type="http://schemas.openxmlformats.org/officeDocument/2006/relationships/image" Target="../media/image45.jpeg"/><Relationship Id="rId3" Type="http://schemas.openxmlformats.org/officeDocument/2006/relationships/image" Target="../media/image3.jpg"/><Relationship Id="rId7" Type="http://schemas.openxmlformats.org/officeDocument/2006/relationships/diagramColors" Target="../diagrams/colors10.xml"/><Relationship Id="rId12" Type="http://schemas.openxmlformats.org/officeDocument/2006/relationships/image" Target="../media/image42.png"/><Relationship Id="rId17" Type="http://schemas.openxmlformats.org/officeDocument/2006/relationships/slide" Target="slide51.xml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11" Type="http://schemas.openxmlformats.org/officeDocument/2006/relationships/slide" Target="slide48.xml"/><Relationship Id="rId5" Type="http://schemas.openxmlformats.org/officeDocument/2006/relationships/diagramLayout" Target="../diagrams/layout10.xml"/><Relationship Id="rId15" Type="http://schemas.openxmlformats.org/officeDocument/2006/relationships/slide" Target="slide50.xml"/><Relationship Id="rId10" Type="http://schemas.openxmlformats.org/officeDocument/2006/relationships/image" Target="../media/image41.png"/><Relationship Id="rId4" Type="http://schemas.openxmlformats.org/officeDocument/2006/relationships/diagramData" Target="../diagrams/data10.xml"/><Relationship Id="rId9" Type="http://schemas.openxmlformats.org/officeDocument/2006/relationships/slide" Target="slide47.xml"/><Relationship Id="rId14" Type="http://schemas.openxmlformats.org/officeDocument/2006/relationships/image" Target="../media/image4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5.xml"/><Relationship Id="rId4" Type="http://schemas.openxmlformats.org/officeDocument/2006/relationships/image" Target="../media/image46.png"/></Relationships>
</file>

<file path=ppt/slides/_rels/slide4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10" Type="http://schemas.openxmlformats.org/officeDocument/2006/relationships/slide" Target="slide45.xml"/><Relationship Id="rId4" Type="http://schemas.openxmlformats.org/officeDocument/2006/relationships/diagramData" Target="../diagrams/data11.xml"/><Relationship Id="rId9" Type="http://schemas.openxmlformats.org/officeDocument/2006/relationships/image" Target="../media/image4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5.xml"/><Relationship Id="rId4" Type="http://schemas.openxmlformats.org/officeDocument/2006/relationships/image" Target="../media/image4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5.xml"/><Relationship Id="rId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13" Type="http://schemas.microsoft.com/office/2007/relationships/diagramDrawing" Target="../diagrams/drawing13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2.xml"/><Relationship Id="rId12" Type="http://schemas.openxmlformats.org/officeDocument/2006/relationships/diagramColors" Target="../diagrams/colors1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11" Type="http://schemas.openxmlformats.org/officeDocument/2006/relationships/diagramQuickStyle" Target="../diagrams/quickStyle13.xml"/><Relationship Id="rId5" Type="http://schemas.openxmlformats.org/officeDocument/2006/relationships/diagramLayout" Target="../diagrams/layout12.xml"/><Relationship Id="rId10" Type="http://schemas.openxmlformats.org/officeDocument/2006/relationships/diagramLayout" Target="../diagrams/layout13.xml"/><Relationship Id="rId4" Type="http://schemas.openxmlformats.org/officeDocument/2006/relationships/diagramData" Target="../diagrams/data12.xml"/><Relationship Id="rId9" Type="http://schemas.openxmlformats.org/officeDocument/2006/relationships/diagramData" Target="../diagrams/data13.xml"/><Relationship Id="rId14" Type="http://schemas.openxmlformats.org/officeDocument/2006/relationships/slide" Target="slide4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5.xml"/><Relationship Id="rId4" Type="http://schemas.openxmlformats.org/officeDocument/2006/relationships/image" Target="../media/image45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5.xml"/><Relationship Id="rId4" Type="http://schemas.openxmlformats.org/officeDocument/2006/relationships/image" Target="../media/image45.jpeg"/></Relationships>
</file>

<file path=ppt/slides/_rels/slide5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13" Type="http://schemas.microsoft.com/office/2007/relationships/diagramDrawing" Target="../diagrams/drawing15.xml"/><Relationship Id="rId18" Type="http://schemas.openxmlformats.org/officeDocument/2006/relationships/slide" Target="slide56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4.xml"/><Relationship Id="rId12" Type="http://schemas.openxmlformats.org/officeDocument/2006/relationships/diagramColors" Target="../diagrams/colors15.xml"/><Relationship Id="rId17" Type="http://schemas.openxmlformats.org/officeDocument/2006/relationships/slide" Target="slide57.xml"/><Relationship Id="rId2" Type="http://schemas.openxmlformats.org/officeDocument/2006/relationships/notesSlide" Target="../notesSlides/notesSlide26.xml"/><Relationship Id="rId16" Type="http://schemas.openxmlformats.org/officeDocument/2006/relationships/slide" Target="slide5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4.xml"/><Relationship Id="rId11" Type="http://schemas.openxmlformats.org/officeDocument/2006/relationships/diagramQuickStyle" Target="../diagrams/quickStyle15.xml"/><Relationship Id="rId5" Type="http://schemas.openxmlformats.org/officeDocument/2006/relationships/diagramLayout" Target="../diagrams/layout14.xml"/><Relationship Id="rId15" Type="http://schemas.openxmlformats.org/officeDocument/2006/relationships/slide" Target="slide55.xml"/><Relationship Id="rId10" Type="http://schemas.openxmlformats.org/officeDocument/2006/relationships/diagramLayout" Target="../diagrams/layout15.xml"/><Relationship Id="rId19" Type="http://schemas.openxmlformats.org/officeDocument/2006/relationships/slide" Target="slide59.xml"/><Relationship Id="rId4" Type="http://schemas.openxmlformats.org/officeDocument/2006/relationships/diagramData" Target="../diagrams/data14.xml"/><Relationship Id="rId9" Type="http://schemas.openxmlformats.org/officeDocument/2006/relationships/diagramData" Target="../diagrams/data15.xml"/><Relationship Id="rId14" Type="http://schemas.openxmlformats.org/officeDocument/2006/relationships/slide" Target="slide5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slide" Target="slide5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slide" Target="slide5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slide" Target="slide5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slide" Target="slide5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slide" Target="slide5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slide" Target="slide5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13" Type="http://schemas.microsoft.com/office/2007/relationships/diagramDrawing" Target="../diagrams/drawing17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6.xml"/><Relationship Id="rId12" Type="http://schemas.openxmlformats.org/officeDocument/2006/relationships/diagramColors" Target="../diagrams/colors17.xml"/><Relationship Id="rId17" Type="http://schemas.openxmlformats.org/officeDocument/2006/relationships/slide" Target="slide64.xml"/><Relationship Id="rId2" Type="http://schemas.openxmlformats.org/officeDocument/2006/relationships/notesSlide" Target="../notesSlides/notesSlide33.xml"/><Relationship Id="rId16" Type="http://schemas.openxmlformats.org/officeDocument/2006/relationships/slide" Target="slide6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6.xml"/><Relationship Id="rId11" Type="http://schemas.openxmlformats.org/officeDocument/2006/relationships/diagramQuickStyle" Target="../diagrams/quickStyle17.xml"/><Relationship Id="rId5" Type="http://schemas.openxmlformats.org/officeDocument/2006/relationships/diagramLayout" Target="../diagrams/layout16.xml"/><Relationship Id="rId15" Type="http://schemas.openxmlformats.org/officeDocument/2006/relationships/slide" Target="slide62.xml"/><Relationship Id="rId10" Type="http://schemas.openxmlformats.org/officeDocument/2006/relationships/diagramLayout" Target="../diagrams/layout17.xml"/><Relationship Id="rId4" Type="http://schemas.openxmlformats.org/officeDocument/2006/relationships/diagramData" Target="../diagrams/data16.xml"/><Relationship Id="rId9" Type="http://schemas.openxmlformats.org/officeDocument/2006/relationships/diagramData" Target="../diagrams/data17.xml"/><Relationship Id="rId14" Type="http://schemas.openxmlformats.org/officeDocument/2006/relationships/slide" Target="slide6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emf"/><Relationship Id="rId4" Type="http://schemas.openxmlformats.org/officeDocument/2006/relationships/slide" Target="slide6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emf"/><Relationship Id="rId4" Type="http://schemas.openxmlformats.org/officeDocument/2006/relationships/slide" Target="slide6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emf"/><Relationship Id="rId4" Type="http://schemas.openxmlformats.org/officeDocument/2006/relationships/slide" Target="slide60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emf"/><Relationship Id="rId4" Type="http://schemas.openxmlformats.org/officeDocument/2006/relationships/slide" Target="slide60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8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slide" Target="slide80.xml"/><Relationship Id="rId3" Type="http://schemas.openxmlformats.org/officeDocument/2006/relationships/image" Target="../media/image63.png"/><Relationship Id="rId7" Type="http://schemas.openxmlformats.org/officeDocument/2006/relationships/slide" Target="slide79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8.xml"/><Relationship Id="rId5" Type="http://schemas.openxmlformats.org/officeDocument/2006/relationships/slide" Target="slide77.xml"/><Relationship Id="rId4" Type="http://schemas.openxmlformats.org/officeDocument/2006/relationships/slide" Target="slide76.xml"/><Relationship Id="rId9" Type="http://schemas.openxmlformats.org/officeDocument/2006/relationships/slide" Target="slide8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5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slide" Target="slide75.xml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5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slide" Target="slide75.xml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10" Type="http://schemas.openxmlformats.org/officeDocument/2006/relationships/image" Target="../media/image67.png"/><Relationship Id="rId4" Type="http://schemas.openxmlformats.org/officeDocument/2006/relationships/diagramLayout" Target="../diagrams/layout21.xml"/><Relationship Id="rId9" Type="http://schemas.openxmlformats.org/officeDocument/2006/relationships/image" Target="../media/image63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2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22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2.xml"/><Relationship Id="rId5" Type="http://schemas.openxmlformats.org/officeDocument/2006/relationships/diagramLayout" Target="../diagrams/layout22.xml"/><Relationship Id="rId4" Type="http://schemas.openxmlformats.org/officeDocument/2006/relationships/diagramData" Target="../diagrams/data2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cienti.colciencias.gov.co:8083/ciencia-war/busquedaGruposGeneral.do;jsessionid=1D73CC5D38D413EF69F60A24E441BCC9?buscar=buscar" TargetMode="External"/><Relationship Id="rId4" Type="http://schemas.openxmlformats.org/officeDocument/2006/relationships/image" Target="../media/image74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96.xml"/><Relationship Id="rId4" Type="http://schemas.openxmlformats.org/officeDocument/2006/relationships/slide" Target="slide9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95.xml"/><Relationship Id="rId4" Type="http://schemas.openxmlformats.org/officeDocument/2006/relationships/hyperlink" Target="http://noticias.unad.edu.co/images/JCM/2014/04_Abril/Resultados_finales_convocatoria_reconocimiento_semilleros2013.pdf" TargetMode="Externa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95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texto"/>
          <p:cNvSpPr txBox="1">
            <a:spLocks/>
          </p:cNvSpPr>
          <p:nvPr/>
        </p:nvSpPr>
        <p:spPr>
          <a:xfrm>
            <a:off x="174203" y="2060848"/>
            <a:ext cx="11599317" cy="8572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36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marL="0" indent="0" algn="ctr">
              <a:buNone/>
            </a:pPr>
            <a:r>
              <a:rPr lang="es-CO" sz="48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Programa Contaduría Pública</a:t>
            </a:r>
            <a:endParaRPr lang="es-ES" sz="4800" b="1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2 Marcador de texto"/>
          <p:cNvSpPr txBox="1">
            <a:spLocks/>
          </p:cNvSpPr>
          <p:nvPr/>
        </p:nvSpPr>
        <p:spPr bwMode="auto">
          <a:xfrm>
            <a:off x="2985529" y="4005064"/>
            <a:ext cx="597666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s-CO" sz="3600" b="1" dirty="0" smtClean="0">
                <a:solidFill>
                  <a:schemeClr val="accent6">
                    <a:lumMod val="75000"/>
                  </a:schemeClr>
                </a:solidFill>
              </a:rPr>
              <a:t>Robinson Moreno B.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s-CO" sz="3600" b="1" dirty="0" smtClean="0">
                <a:solidFill>
                  <a:schemeClr val="accent6">
                    <a:lumMod val="75000"/>
                  </a:schemeClr>
                </a:solidFill>
              </a:rPr>
              <a:t>(Líder Nacional)</a:t>
            </a:r>
            <a:endParaRPr lang="es-E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2 Marcador de texto"/>
          <p:cNvSpPr txBox="1">
            <a:spLocks/>
          </p:cNvSpPr>
          <p:nvPr/>
        </p:nvSpPr>
        <p:spPr bwMode="auto">
          <a:xfrm>
            <a:off x="7741072" y="5517232"/>
            <a:ext cx="4032448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s-CO" sz="1400" b="1" dirty="0" smtClean="0"/>
              <a:t>Bogotá, 21 de Octubre de 2014</a:t>
            </a:r>
            <a:endParaRPr lang="es-CO" sz="1400" b="1" dirty="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396255" y="188640"/>
            <a:ext cx="4871667" cy="11114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CO" sz="1200" b="1" i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Escuela de Ciencias Administrativas,</a:t>
            </a:r>
          </a:p>
          <a:p>
            <a:pPr>
              <a:defRPr/>
            </a:pPr>
            <a:r>
              <a:rPr lang="es-CO" sz="1200" b="1" i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 Contables Económicas y de Negocios - ECACEN</a:t>
            </a:r>
            <a:endParaRPr lang="es-ES" sz="1200" b="1" i="1" dirty="0" smtClean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-25921" y="255588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2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2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2" name="1 Rectángulo"/>
          <p:cNvSpPr/>
          <p:nvPr/>
        </p:nvSpPr>
        <p:spPr>
          <a:xfrm>
            <a:off x="2730640" y="1700808"/>
            <a:ext cx="74751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2 CuadroTexto"/>
          <p:cNvSpPr txBox="1"/>
          <p:nvPr/>
        </p:nvSpPr>
        <p:spPr>
          <a:xfrm>
            <a:off x="4212679" y="6381328"/>
            <a:ext cx="453650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s-CO" sz="1100" dirty="0">
                <a:latin typeface="+mn-lt"/>
              </a:rPr>
              <a:t>* Fuente: </a:t>
            </a:r>
            <a:r>
              <a:rPr lang="es-CO" sz="1100" dirty="0" smtClean="0">
                <a:latin typeface="+mn-lt"/>
              </a:rPr>
              <a:t>Paginas institucionales . Agoto 2014. Elaboración Propia</a:t>
            </a:r>
            <a:endParaRPr lang="es-CO" sz="1100" dirty="0">
              <a:latin typeface="+mn-lt"/>
            </a:endParaRPr>
          </a:p>
        </p:txBody>
      </p:sp>
      <p:sp>
        <p:nvSpPr>
          <p:cNvPr id="39" name="48 CuadroTexto"/>
          <p:cNvSpPr txBox="1"/>
          <p:nvPr/>
        </p:nvSpPr>
        <p:spPr>
          <a:xfrm>
            <a:off x="3675249" y="1124744"/>
            <a:ext cx="4606925" cy="8318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1" u="sng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s-ES" i="0" u="none" dirty="0"/>
              <a:t>Estado actual de la formación</a:t>
            </a:r>
          </a:p>
          <a:p>
            <a:pPr>
              <a:defRPr/>
            </a:pPr>
            <a:r>
              <a:rPr lang="es-ES" b="0" u="none" dirty="0"/>
              <a:t>-Referente </a:t>
            </a:r>
            <a:r>
              <a:rPr lang="es-ES" b="0" u="none" dirty="0" smtClean="0"/>
              <a:t>Internacional-</a:t>
            </a:r>
            <a:endParaRPr lang="es-CO" b="0" u="non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4" y="2132856"/>
            <a:ext cx="10493443" cy="4119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40 CuadroTexto"/>
          <p:cNvSpPr txBox="1"/>
          <p:nvPr/>
        </p:nvSpPr>
        <p:spPr>
          <a:xfrm>
            <a:off x="0" y="1142207"/>
            <a:ext cx="1728788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2. Justificación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300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8" name="18 CuadroTexto"/>
          <p:cNvSpPr txBox="1"/>
          <p:nvPr/>
        </p:nvSpPr>
        <p:spPr>
          <a:xfrm>
            <a:off x="131822" y="999009"/>
            <a:ext cx="31447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</a:rPr>
              <a:t>5</a:t>
            </a: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</a:rPr>
              <a:t>. Investigación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9 CuadroTexto"/>
          <p:cNvSpPr txBox="1">
            <a:spLocks noChangeArrowheads="1"/>
          </p:cNvSpPr>
          <p:nvPr/>
        </p:nvSpPr>
        <p:spPr bwMode="auto">
          <a:xfrm>
            <a:off x="8269783" y="3846513"/>
            <a:ext cx="17272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1800">
                <a:solidFill>
                  <a:schemeClr val="bg1"/>
                </a:solidFill>
                <a:latin typeface="Arial" pitchFamily="34" charset="0"/>
              </a:rPr>
              <a:t>Pensamiento Prospectivo y Estratégico</a:t>
            </a:r>
          </a:p>
        </p:txBody>
      </p:sp>
      <p:sp>
        <p:nvSpPr>
          <p:cNvPr id="14" name="11 CuadroTexto"/>
          <p:cNvSpPr txBox="1">
            <a:spLocks noChangeArrowheads="1"/>
          </p:cNvSpPr>
          <p:nvPr/>
        </p:nvSpPr>
        <p:spPr bwMode="auto">
          <a:xfrm>
            <a:off x="8269783" y="4035425"/>
            <a:ext cx="1847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1800">
                <a:solidFill>
                  <a:schemeClr val="bg1"/>
                </a:solidFill>
                <a:latin typeface="Arial" pitchFamily="34" charset="0"/>
              </a:rPr>
              <a:t>Gestión de las Organizaciones</a:t>
            </a:r>
          </a:p>
        </p:txBody>
      </p:sp>
      <p:sp>
        <p:nvSpPr>
          <p:cNvPr id="10" name="3 CuadroTexto"/>
          <p:cNvSpPr txBox="1"/>
          <p:nvPr/>
        </p:nvSpPr>
        <p:spPr>
          <a:xfrm>
            <a:off x="3098800" y="776288"/>
            <a:ext cx="5975350" cy="4603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CO" u="none" dirty="0"/>
              <a:t>Vinculación docentes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631" y="1255095"/>
            <a:ext cx="5030118" cy="5182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55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8" name="18 CuadroTexto"/>
          <p:cNvSpPr txBox="1"/>
          <p:nvPr/>
        </p:nvSpPr>
        <p:spPr>
          <a:xfrm>
            <a:off x="131822" y="999009"/>
            <a:ext cx="31447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</a:rPr>
              <a:t>5</a:t>
            </a: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</a:rPr>
              <a:t>. Investigación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3 CuadroTexto"/>
          <p:cNvSpPr txBox="1"/>
          <p:nvPr/>
        </p:nvSpPr>
        <p:spPr>
          <a:xfrm>
            <a:off x="3242890" y="776288"/>
            <a:ext cx="6514479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ES" u="none" dirty="0" smtClean="0"/>
              <a:t>Desarrollo y ambiente de Investigación</a:t>
            </a:r>
          </a:p>
          <a:p>
            <a:pPr>
              <a:defRPr/>
            </a:pPr>
            <a:r>
              <a:rPr lang="es-CO" sz="1800" u="none" dirty="0" smtClean="0"/>
              <a:t>Red Académica </a:t>
            </a:r>
            <a:r>
              <a:rPr lang="es-CO" sz="1800" u="none" dirty="0"/>
              <a:t>I</a:t>
            </a:r>
            <a:r>
              <a:rPr lang="es-CO" sz="1800" u="none" dirty="0" smtClean="0"/>
              <a:t>nvestigación y Gestión del conocimiento</a:t>
            </a:r>
            <a:endParaRPr lang="es-ES" sz="1800" u="none" dirty="0" smtClean="0"/>
          </a:p>
        </p:txBody>
      </p:sp>
      <p:sp>
        <p:nvSpPr>
          <p:cNvPr id="13" name="9 CuadroTexto"/>
          <p:cNvSpPr txBox="1">
            <a:spLocks noChangeArrowheads="1"/>
          </p:cNvSpPr>
          <p:nvPr/>
        </p:nvSpPr>
        <p:spPr bwMode="auto">
          <a:xfrm>
            <a:off x="8269783" y="3846513"/>
            <a:ext cx="17272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1800">
                <a:solidFill>
                  <a:schemeClr val="bg1"/>
                </a:solidFill>
                <a:latin typeface="Arial" pitchFamily="34" charset="0"/>
              </a:rPr>
              <a:t>Pensamiento Prospectivo y Estratégico</a:t>
            </a:r>
          </a:p>
        </p:txBody>
      </p:sp>
      <p:sp>
        <p:nvSpPr>
          <p:cNvPr id="14" name="11 CuadroTexto"/>
          <p:cNvSpPr txBox="1">
            <a:spLocks noChangeArrowheads="1"/>
          </p:cNvSpPr>
          <p:nvPr/>
        </p:nvSpPr>
        <p:spPr bwMode="auto">
          <a:xfrm>
            <a:off x="8898052" y="4035424"/>
            <a:ext cx="1847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1800">
                <a:solidFill>
                  <a:schemeClr val="bg1"/>
                </a:solidFill>
                <a:latin typeface="Arial" pitchFamily="34" charset="0"/>
              </a:rPr>
              <a:t>Gestión de las Organizaciones</a:t>
            </a:r>
          </a:p>
        </p:txBody>
      </p:sp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val="4079675952"/>
              </p:ext>
            </p:extLst>
          </p:nvPr>
        </p:nvGraphicFramePr>
        <p:xfrm>
          <a:off x="4356696" y="1664803"/>
          <a:ext cx="6829052" cy="3938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Pentágono"/>
          <p:cNvSpPr/>
          <p:nvPr/>
        </p:nvSpPr>
        <p:spPr>
          <a:xfrm>
            <a:off x="2268463" y="1886248"/>
            <a:ext cx="3270465" cy="3578931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COMPONENTE </a:t>
            </a:r>
          </a:p>
          <a:p>
            <a:pPr algn="ctr"/>
            <a:r>
              <a:rPr lang="es-CO" dirty="0" smtClean="0"/>
              <a:t>DISCIPLINAR</a:t>
            </a:r>
            <a:endParaRPr lang="es-CO" dirty="0"/>
          </a:p>
        </p:txBody>
      </p:sp>
      <p:sp>
        <p:nvSpPr>
          <p:cNvPr id="6" name="5 CuadroTexto"/>
          <p:cNvSpPr txBox="1"/>
          <p:nvPr/>
        </p:nvSpPr>
        <p:spPr>
          <a:xfrm>
            <a:off x="3242890" y="5989930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Práctica </a:t>
            </a:r>
            <a:r>
              <a:rPr lang="es-CO" dirty="0"/>
              <a:t>del pensamiento crítico sobre la praxis contable</a:t>
            </a:r>
          </a:p>
        </p:txBody>
      </p:sp>
    </p:spTree>
    <p:extLst>
      <p:ext uri="{BB962C8B-B14F-4D97-AF65-F5344CB8AC3E}">
        <p14:creationId xmlns:p14="http://schemas.microsoft.com/office/powerpoint/2010/main" val="108593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8" name="18 CuadroTexto"/>
          <p:cNvSpPr txBox="1"/>
          <p:nvPr/>
        </p:nvSpPr>
        <p:spPr>
          <a:xfrm>
            <a:off x="131822" y="999009"/>
            <a:ext cx="31447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</a:rPr>
              <a:t>5</a:t>
            </a: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</a:rPr>
              <a:t>. Investigación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3 CuadroTexto"/>
          <p:cNvSpPr txBox="1"/>
          <p:nvPr/>
        </p:nvSpPr>
        <p:spPr>
          <a:xfrm>
            <a:off x="3098799" y="776288"/>
            <a:ext cx="6514479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ES" u="none" dirty="0" smtClean="0"/>
              <a:t>Desarrollo de la Investigación</a:t>
            </a:r>
          </a:p>
        </p:txBody>
      </p:sp>
      <p:sp>
        <p:nvSpPr>
          <p:cNvPr id="13" name="9 CuadroTexto"/>
          <p:cNvSpPr txBox="1">
            <a:spLocks noChangeArrowheads="1"/>
          </p:cNvSpPr>
          <p:nvPr/>
        </p:nvSpPr>
        <p:spPr bwMode="auto">
          <a:xfrm>
            <a:off x="8269783" y="3846513"/>
            <a:ext cx="17272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1800">
                <a:solidFill>
                  <a:schemeClr val="bg1"/>
                </a:solidFill>
                <a:latin typeface="Arial" pitchFamily="34" charset="0"/>
              </a:rPr>
              <a:t>Pensamiento Prospectivo y Estratégico</a:t>
            </a:r>
          </a:p>
        </p:txBody>
      </p:sp>
      <p:sp>
        <p:nvSpPr>
          <p:cNvPr id="14" name="11 CuadroTexto"/>
          <p:cNvSpPr txBox="1">
            <a:spLocks noChangeArrowheads="1"/>
          </p:cNvSpPr>
          <p:nvPr/>
        </p:nvSpPr>
        <p:spPr bwMode="auto">
          <a:xfrm>
            <a:off x="8269783" y="4035425"/>
            <a:ext cx="1847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1800">
                <a:solidFill>
                  <a:schemeClr val="bg1"/>
                </a:solidFill>
                <a:latin typeface="Arial" pitchFamily="34" charset="0"/>
              </a:rPr>
              <a:t>Gestión de las Organizaciones</a:t>
            </a:r>
          </a:p>
        </p:txBody>
      </p:sp>
      <p:graphicFrame>
        <p:nvGraphicFramePr>
          <p:cNvPr id="15" name="14 Diagrama"/>
          <p:cNvGraphicFramePr/>
          <p:nvPr>
            <p:extLst>
              <p:ext uri="{D42A27DB-BD31-4B8C-83A1-F6EECF244321}">
                <p14:modId xmlns:p14="http://schemas.microsoft.com/office/powerpoint/2010/main" val="1201860450"/>
              </p:ext>
            </p:extLst>
          </p:nvPr>
        </p:nvGraphicFramePr>
        <p:xfrm>
          <a:off x="3037383" y="188528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15 Rectángulo"/>
          <p:cNvSpPr/>
          <p:nvPr/>
        </p:nvSpPr>
        <p:spPr>
          <a:xfrm>
            <a:off x="8269783" y="2189163"/>
            <a:ext cx="1847850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dirty="0"/>
              <a:t>ECACEN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2340471" y="2773363"/>
            <a:ext cx="1847850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dirty="0"/>
              <a:t>ILAMA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7264896" y="4141788"/>
            <a:ext cx="1847850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dirty="0"/>
              <a:t>Navegantes</a:t>
            </a:r>
          </a:p>
        </p:txBody>
      </p:sp>
    </p:spTree>
    <p:extLst>
      <p:ext uri="{BB962C8B-B14F-4D97-AF65-F5344CB8AC3E}">
        <p14:creationId xmlns:p14="http://schemas.microsoft.com/office/powerpoint/2010/main" val="121482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8" name="18 CuadroTexto"/>
          <p:cNvSpPr txBox="1"/>
          <p:nvPr/>
        </p:nvSpPr>
        <p:spPr>
          <a:xfrm>
            <a:off x="131822" y="999009"/>
            <a:ext cx="31447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</a:rPr>
              <a:t>5. Investigación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9 CuadroTexto"/>
          <p:cNvSpPr txBox="1">
            <a:spLocks noChangeArrowheads="1"/>
          </p:cNvSpPr>
          <p:nvPr/>
        </p:nvSpPr>
        <p:spPr bwMode="auto">
          <a:xfrm>
            <a:off x="8269783" y="3846513"/>
            <a:ext cx="17272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1800">
                <a:solidFill>
                  <a:schemeClr val="bg1"/>
                </a:solidFill>
                <a:latin typeface="Arial" pitchFamily="34" charset="0"/>
              </a:rPr>
              <a:t>Pensamiento Prospectivo y Estratégico</a:t>
            </a:r>
          </a:p>
        </p:txBody>
      </p:sp>
      <p:sp>
        <p:nvSpPr>
          <p:cNvPr id="14" name="11 CuadroTexto"/>
          <p:cNvSpPr txBox="1">
            <a:spLocks noChangeArrowheads="1"/>
          </p:cNvSpPr>
          <p:nvPr/>
        </p:nvSpPr>
        <p:spPr bwMode="auto">
          <a:xfrm>
            <a:off x="8269783" y="4035425"/>
            <a:ext cx="1847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1800">
                <a:solidFill>
                  <a:schemeClr val="bg1"/>
                </a:solidFill>
                <a:latin typeface="Arial" pitchFamily="34" charset="0"/>
              </a:rPr>
              <a:t>Gestión de las Organizaciones</a:t>
            </a:r>
          </a:p>
        </p:txBody>
      </p:sp>
      <p:sp>
        <p:nvSpPr>
          <p:cNvPr id="10" name="3 CuadroTexto"/>
          <p:cNvSpPr txBox="1"/>
          <p:nvPr/>
        </p:nvSpPr>
        <p:spPr>
          <a:xfrm>
            <a:off x="3098800" y="776288"/>
            <a:ext cx="5975350" cy="4603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CO" u="none" dirty="0"/>
              <a:t>Medios para la difusión resultados</a:t>
            </a: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6959600" y="242728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CO" altLang="es-CO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3792538" y="1528763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CO" altLang="es-CO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455" y="2321893"/>
            <a:ext cx="7564526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Imagen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7964" y="3618037"/>
            <a:ext cx="1073150" cy="107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n 3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449" y="5157192"/>
            <a:ext cx="1382713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Imagen 53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6255" y="2144713"/>
            <a:ext cx="1641475" cy="93345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1" name="Imagen 37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405367" y="1235076"/>
            <a:ext cx="1293813" cy="10572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32" name="Objeto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6271203"/>
              </p:ext>
            </p:extLst>
          </p:nvPr>
        </p:nvGraphicFramePr>
        <p:xfrm>
          <a:off x="791542" y="4760194"/>
          <a:ext cx="1287463" cy="136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8" name="Imagen de mapa de bits" r:id="rId10" imgW="2238687" imgH="2457143" progId="Paint.Picture">
                  <p:embed/>
                </p:oleObj>
              </mc:Choice>
              <mc:Fallback>
                <p:oleObj name="Imagen de mapa de bits" r:id="rId10" imgW="2238687" imgH="245714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542" y="4760194"/>
                        <a:ext cx="1287463" cy="136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529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13" name="9 CuadroTexto"/>
          <p:cNvSpPr txBox="1">
            <a:spLocks noChangeArrowheads="1"/>
          </p:cNvSpPr>
          <p:nvPr/>
        </p:nvSpPr>
        <p:spPr bwMode="auto">
          <a:xfrm>
            <a:off x="8269783" y="3846513"/>
            <a:ext cx="17272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1800">
                <a:solidFill>
                  <a:schemeClr val="bg1"/>
                </a:solidFill>
                <a:latin typeface="Arial" pitchFamily="34" charset="0"/>
              </a:rPr>
              <a:t>Pensamiento Prospectivo y Estratégico</a:t>
            </a:r>
          </a:p>
        </p:txBody>
      </p:sp>
      <p:sp>
        <p:nvSpPr>
          <p:cNvPr id="14" name="11 CuadroTexto"/>
          <p:cNvSpPr txBox="1">
            <a:spLocks noChangeArrowheads="1"/>
          </p:cNvSpPr>
          <p:nvPr/>
        </p:nvSpPr>
        <p:spPr bwMode="auto">
          <a:xfrm>
            <a:off x="8269783" y="4035425"/>
            <a:ext cx="1847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1800">
                <a:solidFill>
                  <a:schemeClr val="bg1"/>
                </a:solidFill>
                <a:latin typeface="Arial" pitchFamily="34" charset="0"/>
              </a:rPr>
              <a:t>Gestión de las Organizaciones</a:t>
            </a:r>
          </a:p>
        </p:txBody>
      </p:sp>
      <p:sp>
        <p:nvSpPr>
          <p:cNvPr id="9" name="4 CuadroTexto"/>
          <p:cNvSpPr txBox="1"/>
          <p:nvPr/>
        </p:nvSpPr>
        <p:spPr>
          <a:xfrm>
            <a:off x="2782888" y="2784475"/>
            <a:ext cx="6842125" cy="8921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EAEAEA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200" b="1" u="sng" dirty="0">
              <a:solidFill>
                <a:schemeClr val="accent6">
                  <a:lumMod val="75000"/>
                </a:schemeClr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>
                <a:solidFill>
                  <a:schemeClr val="accent6">
                    <a:lumMod val="75000"/>
                  </a:schemeClr>
                </a:solidFill>
              </a:rPr>
              <a:t>Relación con el sector externo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5 Rectángulo"/>
          <p:cNvSpPr/>
          <p:nvPr/>
        </p:nvSpPr>
        <p:spPr>
          <a:xfrm>
            <a:off x="2782888" y="2193925"/>
            <a:ext cx="2089150" cy="5032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chemeClr val="bg1"/>
                </a:solidFill>
              </a:rPr>
              <a:t>CONDICIÓN  6</a:t>
            </a:r>
            <a:endParaRPr lang="es-CO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76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13" name="9 CuadroTexto"/>
          <p:cNvSpPr txBox="1">
            <a:spLocks noChangeArrowheads="1"/>
          </p:cNvSpPr>
          <p:nvPr/>
        </p:nvSpPr>
        <p:spPr bwMode="auto">
          <a:xfrm>
            <a:off x="8269783" y="3846513"/>
            <a:ext cx="17272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1800">
                <a:solidFill>
                  <a:schemeClr val="bg1"/>
                </a:solidFill>
                <a:latin typeface="Arial" pitchFamily="34" charset="0"/>
              </a:rPr>
              <a:t>Pensamiento Prospectivo y Estratégico</a:t>
            </a:r>
          </a:p>
        </p:txBody>
      </p:sp>
      <p:sp>
        <p:nvSpPr>
          <p:cNvPr id="14" name="11 CuadroTexto"/>
          <p:cNvSpPr txBox="1">
            <a:spLocks noChangeArrowheads="1"/>
          </p:cNvSpPr>
          <p:nvPr/>
        </p:nvSpPr>
        <p:spPr bwMode="auto">
          <a:xfrm>
            <a:off x="8269783" y="4035425"/>
            <a:ext cx="1847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1800">
                <a:solidFill>
                  <a:schemeClr val="bg1"/>
                </a:solidFill>
                <a:latin typeface="Arial" pitchFamily="34" charset="0"/>
              </a:rPr>
              <a:t>Gestión de las Organizaciones</a:t>
            </a:r>
          </a:p>
        </p:txBody>
      </p:sp>
      <p:sp>
        <p:nvSpPr>
          <p:cNvPr id="7" name="18 CuadroTexto"/>
          <p:cNvSpPr txBox="1"/>
          <p:nvPr/>
        </p:nvSpPr>
        <p:spPr>
          <a:xfrm>
            <a:off x="131822" y="999009"/>
            <a:ext cx="31447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</a:rPr>
              <a:t>6. Relación con el Sector Externo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836415" y="2238815"/>
            <a:ext cx="928903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CO" i="1" dirty="0">
                <a:solidFill>
                  <a:schemeClr val="bg2">
                    <a:lumMod val="50000"/>
                  </a:schemeClr>
                </a:solidFill>
              </a:rPr>
              <a:t>“La mejor metodología para el desarrollo de la comunidad es aquella que surge del proceso de problematización, conceptualización, reflexión y evaluación de las experiencias, que las personas y los grupos realizan en la vida comunitaria y de los conocimientos que adquieren, a través de la </a:t>
            </a:r>
            <a:r>
              <a:rPr lang="es-CO" b="1" i="1" dirty="0">
                <a:solidFill>
                  <a:schemeClr val="bg2">
                    <a:lumMod val="50000"/>
                  </a:schemeClr>
                </a:solidFill>
              </a:rPr>
              <a:t>interacción social y de la comunicación humana</a:t>
            </a:r>
            <a:r>
              <a:rPr lang="es-CO" i="1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s-CO" b="1" i="1" dirty="0">
                <a:solidFill>
                  <a:schemeClr val="bg2">
                    <a:lumMod val="50000"/>
                  </a:schemeClr>
                </a:solidFill>
              </a:rPr>
              <a:t>con otras comunidades y personas especializadas</a:t>
            </a:r>
            <a:r>
              <a:rPr lang="es-CO" i="1" dirty="0">
                <a:solidFill>
                  <a:schemeClr val="bg2">
                    <a:lumMod val="50000"/>
                  </a:schemeClr>
                </a:solidFill>
              </a:rPr>
              <a:t>”</a:t>
            </a:r>
          </a:p>
          <a:p>
            <a:pPr>
              <a:lnSpc>
                <a:spcPct val="150000"/>
              </a:lnSpc>
            </a:pPr>
            <a:r>
              <a:rPr lang="es-CO" i="1" dirty="0">
                <a:solidFill>
                  <a:schemeClr val="bg2">
                    <a:lumMod val="50000"/>
                  </a:schemeClr>
                </a:solidFill>
              </a:rPr>
              <a:t>                                                             Miguel A. Ramón M.</a:t>
            </a:r>
          </a:p>
        </p:txBody>
      </p:sp>
    </p:spTree>
    <p:extLst>
      <p:ext uri="{BB962C8B-B14F-4D97-AF65-F5344CB8AC3E}">
        <p14:creationId xmlns:p14="http://schemas.microsoft.com/office/powerpoint/2010/main" val="223299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13" name="9 CuadroTexto"/>
          <p:cNvSpPr txBox="1">
            <a:spLocks noChangeArrowheads="1"/>
          </p:cNvSpPr>
          <p:nvPr/>
        </p:nvSpPr>
        <p:spPr bwMode="auto">
          <a:xfrm>
            <a:off x="8269783" y="3846513"/>
            <a:ext cx="17272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1800">
                <a:solidFill>
                  <a:schemeClr val="bg1"/>
                </a:solidFill>
                <a:latin typeface="Arial" pitchFamily="34" charset="0"/>
              </a:rPr>
              <a:t>Pensamiento Prospectivo y Estratégico</a:t>
            </a:r>
          </a:p>
        </p:txBody>
      </p:sp>
      <p:sp>
        <p:nvSpPr>
          <p:cNvPr id="14" name="11 CuadroTexto"/>
          <p:cNvSpPr txBox="1">
            <a:spLocks noChangeArrowheads="1"/>
          </p:cNvSpPr>
          <p:nvPr/>
        </p:nvSpPr>
        <p:spPr bwMode="auto">
          <a:xfrm>
            <a:off x="8269783" y="4035425"/>
            <a:ext cx="1847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1800">
                <a:solidFill>
                  <a:schemeClr val="bg1"/>
                </a:solidFill>
                <a:latin typeface="Arial" pitchFamily="34" charset="0"/>
              </a:rPr>
              <a:t>Gestión de las Organizaciones</a:t>
            </a:r>
          </a:p>
        </p:txBody>
      </p:sp>
      <p:sp>
        <p:nvSpPr>
          <p:cNvPr id="7" name="18 CuadroTexto"/>
          <p:cNvSpPr txBox="1"/>
          <p:nvPr/>
        </p:nvSpPr>
        <p:spPr>
          <a:xfrm>
            <a:off x="131822" y="999009"/>
            <a:ext cx="31447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</a:rPr>
              <a:t>6. Relación con el Sector Externo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451045648"/>
              </p:ext>
            </p:extLst>
          </p:nvPr>
        </p:nvGraphicFramePr>
        <p:xfrm>
          <a:off x="2073740" y="1142118"/>
          <a:ext cx="8113183" cy="5408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3 CuadroTexto"/>
          <p:cNvSpPr txBox="1"/>
          <p:nvPr/>
        </p:nvSpPr>
        <p:spPr>
          <a:xfrm>
            <a:off x="3492599" y="875599"/>
            <a:ext cx="5975350" cy="4619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CO" u="none" dirty="0" smtClean="0"/>
              <a:t>Proyección Social UNAD</a:t>
            </a:r>
            <a:endParaRPr lang="es-CO" u="none" dirty="0"/>
          </a:p>
        </p:txBody>
      </p:sp>
    </p:spTree>
    <p:extLst>
      <p:ext uri="{BB962C8B-B14F-4D97-AF65-F5344CB8AC3E}">
        <p14:creationId xmlns:p14="http://schemas.microsoft.com/office/powerpoint/2010/main" val="23538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13" name="9 CuadroTexto"/>
          <p:cNvSpPr txBox="1">
            <a:spLocks noChangeArrowheads="1"/>
          </p:cNvSpPr>
          <p:nvPr/>
        </p:nvSpPr>
        <p:spPr bwMode="auto">
          <a:xfrm>
            <a:off x="8269783" y="3846513"/>
            <a:ext cx="17272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1800">
                <a:solidFill>
                  <a:schemeClr val="bg1"/>
                </a:solidFill>
                <a:latin typeface="Arial" pitchFamily="34" charset="0"/>
              </a:rPr>
              <a:t>Pensamiento Prospectivo y Estratégico</a:t>
            </a:r>
          </a:p>
        </p:txBody>
      </p:sp>
      <p:sp>
        <p:nvSpPr>
          <p:cNvPr id="14" name="11 CuadroTexto"/>
          <p:cNvSpPr txBox="1">
            <a:spLocks noChangeArrowheads="1"/>
          </p:cNvSpPr>
          <p:nvPr/>
        </p:nvSpPr>
        <p:spPr bwMode="auto">
          <a:xfrm>
            <a:off x="8269783" y="4035425"/>
            <a:ext cx="1847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1800">
                <a:solidFill>
                  <a:schemeClr val="bg1"/>
                </a:solidFill>
                <a:latin typeface="Arial" pitchFamily="34" charset="0"/>
              </a:rPr>
              <a:t>Gestión de las Organizaciones</a:t>
            </a:r>
          </a:p>
        </p:txBody>
      </p:sp>
      <p:sp>
        <p:nvSpPr>
          <p:cNvPr id="7" name="18 CuadroTexto"/>
          <p:cNvSpPr txBox="1"/>
          <p:nvPr/>
        </p:nvSpPr>
        <p:spPr>
          <a:xfrm>
            <a:off x="131822" y="999009"/>
            <a:ext cx="31447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</a:rPr>
              <a:t>6. Relación con el Sector Externo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3 CuadroTexto"/>
          <p:cNvSpPr txBox="1"/>
          <p:nvPr/>
        </p:nvSpPr>
        <p:spPr>
          <a:xfrm>
            <a:off x="3492599" y="875599"/>
            <a:ext cx="597535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CO" u="none" dirty="0" smtClean="0"/>
              <a:t>Vinculación con el Sector Productivo</a:t>
            </a:r>
          </a:p>
        </p:txBody>
      </p:sp>
      <p:pic>
        <p:nvPicPr>
          <p:cNvPr id="13314" name="Picture 2" descr="https://encrypted-tbn3.gstatic.com/images?q=tbn:ANd9GcRB4xZz8oL9-TUTIgqW79UdPnVh9d1OySsso3a382erFuKZo_8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997" y="2576273"/>
            <a:ext cx="2899156" cy="198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xMTEhQSExMWFBUUFBQQFRIVEhQVFBAWFBUWFhQUFRUYHCggGBomHBQUITEhJSkrLi4uFx8zODMsNygtLisBCgoKDg0OGhAQGywkHB8uLiwsLCwsLCwsLCwsLCwsLCwsLCwsLSwsLCwsLCwsLCwsLCwsLCwsLCwsLCwsLCwsLP/AABEIAIsBbAMBIgACEQEDEQH/xAAcAAACAwEBAQEAAAAAAAAAAAAABQMEBgIHAQj/xABBEAABAwIEAgcECAUDBAMAAAABAAIDBBEFEiExQVEGEyJhcYGRBzKhsRVCUnKCksHRFCMzovBDU+GTssLxFiRj/8QAGQEAAwEBAQAAAAAAAAAAAAAAAAECAwQF/8QALhEAAgIBBAECBQMEAwAAAAAAAAECEQMEEiExQVGhBRMUMmEVIkJScYGxkdHw/9oADAMBAAIRAxEAPwD1Q1t9V02oSuGMq2DZSatIvtcu7FUmPVhhKZJLlVWqw1rwrbQurFAjH4ngRGoWZrAW6FerOivvqleIdGIJb3BB5g2KCWjyt82qGThbKf2cXJy1BHiy/wAiqj/ZxMPdnjPi14/dAqFuEyi10oxN4kl227lro+hdUxpDXROP33D5tSpnRiWOT/7Ba3j2XBxPLw80m65YKDfCOcLpAfqj0C0dPkaNhfnb5KhK5rBlYLC9u86aElK58RykX5rnnkbO/DplHl9m2gmB5FdkN7lmKPEO9MaOZx1KE2i54k+y/wDwLCbuF+7ZMYomjYWSmWpcCDqRy7lZhqgdDok5K+SflccDYSBZbps60DzbgeHcnQlspontkzMcA4W1a4Agg8xxRs+Z+0yktis/NGBdHKmtkc2mhMgzEOfYNjZ96Q6DhpuvUejPsbjbZ9bL1h36mG7WDudIRmd5WXpwIaA1oAA0DQAAPADZRulXZHEkc0sz8FGj6IUEXuUcAtpcxhx9XXKZxU7Ge4xjfusa35BQdeVK2S6020ZbrJjIV8LlC+RchOhWcy1VtFD1pKjqgLoicOYV0S2dELkqRxCrSvTEduK5L1TlqLKq+sVKJLkNeuQapKBPdSB6e0W4YOqrqu6cKlNVgBUnVd1SiLcODVBc9eSlQnXRrQE9pO4adZzVWrqBayXS4hdQddfdNRE5A5hJUrKVDZgF8fWBVTEDoAFEQFyakc1y6sYOKqhHTorqlLSC/BfZsUalkuKapNryVGLb4PUw9Beq7XKQLyz1C1E9W2OVKKytNlCCWSglTMuoGzBStlQSWAV1mUGdfc6KAmzIzKHOl/SDF20tPLUO16tpLW/aedGN83EBD4BK3RWx3pG2JzoWG8jQC88I7i7R962vcLc1i6nES43JuSdSd7pJhFS57HSOdme95e9x+s52p8uCKuY7/wCAjf8ARcjk2z0ceNRQxlrTfXj8UmxeUkHmNf8Amy5fJmG//CpuLpXCNh14u+wOJKX9zWXRN0bxoOlERcMwDjYnU27vVb6gkuNPRYZ2CsjAc33wcwd9YnvKe9GscaHWd4EKo0THlV5NnHhcpbmD233tr6bJdMHA2IsSL/umuH4w0C2Yeqp43XRkNIcM2e1h3g3+Q9EskY1aJg5p1JFeORwG6u4RUHrSDxYfgR+5Sg1Ftl3BVBskbr6Zg0/i7PzISwupoWdXBmvJUTlEJV960L1aPGs6K56yyhlqmjiqclaTsPNUokuQ2bMBuoJa1o43SrIXHtE25Lt7o2nXhsnsQtzPlZVOdrazb2vxN0smcGm4dryupMQrxtcAcuKT1DAdW3J5laqPBm5DSPHcuhRLjwKzEz3A6j4LmOQcU/loW9j19fdfGTpV1oC+fxJ4K1BkOQ9bULl9Wk7ZHFdZu9PYG4vukuvmYBUjJ3r4NeKKCy0+bkq8jnKaGJTuYEDFnWroEnZdVMaqZiEAWDG7mq8sT+akFR3qGassk5BRUljk5qnKH81bkrlXkqLqGyqKT8yiIcr7XBdOLVhknR04I8nq7CpmrjKFw6Sy5DronJXwyKqapfBPdFiovsmVhsyWxuVhpQKi4KhdidUC5fM6YqGYmWE9rtb/ACIIQf6krnkcxEBa/m8HyWqEiwvtXbdlM7k+Vvm5rD/4qMn2l4V+9GRwqocLtv3q++p56g7j/OPzXGB0WZtzrr6q5WYPcXZdp5HY+C5D0lHixU65cGsF3O0A2v48k5oqHqxbdx1cefd4BVcMi6q7ne9sO4chfmmcVY07BFjOpISQkOJUBvmZoVqOvuNlBMwEIshoxhratug14XunmAwTOcJJna20bwbz81dZTC+w8Vai7KllbpeWMGu2VOulNiOPy5L6am4sPVQPeP8AOKCbs19JigfEyS/vNBI5HZw9QVG+qc7bQLP9GqgZnwuF7fzWDuNg8eRsfxJ+N17mKSlFSPAzRcJuINbzUjVxsqFTVnYLSrM7ovVFYGpTUVD5DZpsOaqvlPEoZUlg047BaKNEN2WqfDwO083Peo5p2i4AJ8LKjUVcjtAPNSU0Dt7ed9069QIpaph95j/zD9lwOrOzPVyYy0xI1DfVLZ4S06OHqjcKkfHh31WBVZHy8reStRVrhuLqz/F3+qlbHSEck8oUJqn8bpzLVt4gKrJUMPJKx0UW1blYir1HI5pXUNNdLcOi7FXlXoJiV8osPCZR04CqxURCC4VaooE2aLKKapaFnLNGHbHtbM/JRuXAoCd0zlrRyUfXXXLPX4olxxSZRGGBSDDGq6wFT5dFyv4lf2o3hpr7Fgw1q5fhTFcmdZUpqvXdJ6mcjrx4IxZtDUKN8qSRYq08VdjqQeKoC4HKVrlRM5UZr7bpgNOuXYqe9JH4gOaiOIgIsVGj6/vX3rws2MTHNdfSPeixbTR/xAWX9ozM9JmH+lIx/gD2Cf7gpvpEKKrnbIx8b9WvaWOHc4WulLlUOPDTM9gM4DGpzUVILbW81ksMY9kjoHnWP3j9ofVI8dCmstTpv3LlZ6SlwKcTqTn5DZXaaXKAVnukFaGgm+vDx4LRwNaY2k8hx30SolO3Rcp6u+nmpuuJ0SSoqGmwta3JRw1jhs4+B1QD4NFchQPcb9yW/SWliphWNI3SoV2SmpsLeC5NXZVJnXOiqTSJisujFuqmjlOzT2gPsHR49D6heksfHbsm+l773vxuvFK2qsNdVsugmPCalyOuXwnq+9zDrG707P4V6Gjl/Fnm62P8kaurqgdB6qiVyCuzovSSo82yjVO/yygjqrHWysSVvaDIwS8kC9tvBfKjoy4tzdYzPuWC+p7ilKaj2NRbOevB7TiLfZU30kOBACzTWvc7IASQbcdLJtSYE86udZOxUMo5w7TfkiWjJ2AXUNAxmxufNMIWBFjM9PTObwVRzn8lrJom8SFQlbEOIUvJFdsFFmddTucozhbitA57BtqvjJbn3VyZNbgh2zWOObEseEHmmNNhbgtRhmF59SNFdlwoN1Cf1ClG0h/LaElNh7rbq7FR965rZsqpNxO25XnZNbO6No44lqrjsEln1KtVWJAjdLf4gErhyZHI2jBE7Ka6mZS2XVPMFI6oWaiVtSAMsuXFcGa66J0WmNGiFeJS2WSq8QOY6p5js9rrCVNT2iu2ERqXJp4cQA4ppS4yBx+KxNyu4wVr0YqZ6NDjTeasfSTDusdhr9lpqKUEbD0RbHuO566Pg1L5JXu90WCeCFpGgHol9XA4bFLse8qMZJxUg6wfVPqqjpnjiVNBWHinQb0duq7Gx0PJAxBQY245MzNCFmjjUgGwPkp5HuiPsRqG3EltRZjjzbfQHwJ+KWVuJN4LiHFOsFnMFiLGxVWXC5D7ov5rOSZtDKkqFbHddJc7A2A/VXjiEjTYbDSymbg7oGiR51c6wbY6aam/oq8rbol6FRdq0dtry46qy2U7tSN7HdYA38XgnVAbDVJoqLb7LlLETqSppXgeKdYFgLZf5kj3WIu1jSG6cLnmq+O4G1t3QuOmjo5Nx4O5d6VMva7o+YHhz5tb5WXte1y629h+q6xTBQL5Je1qQHAEO8CFTw/HcsTWAe72Xtv2mkcxxbxVt+IiWzb37+Xf3J0WmqMTibnA5XNI7xqD4FM+g80rahnVt5RSXOUFryA068Qbf4VYqGhzSTrvr4HRUsNqCyVpvYZhc828Vthkk0/Q5dTjdNLyenFx1Oum6W1eIHYHRIsOx98gaLkXLgNdD2nZb+VvRN48HnkPZiee+xt5WXqQ1OOfT6PGeKSZxSVZzhzRmcCDbnzWggxEv7IaeybkEBoaTzdx8BdfMO6GVJ0OWIHdxOvkB8lpKHodCxoDnPkI13LG3+6P3WWbLhfb5/BpjhkXXuZ5tKGklouTqV1mk4MPkL/ALVT4Uxg7LfiT8yk1TXOYbcFz5PiCjwolLT+rK0DZD/pHxOiKvOOAarMOKgqniNQCN1x5ddOS4dGiwxQpqXE8VXFKVdgopJD2I3u8GuPxsn9F0aqHDWPL94gLh25JvyzVQSM3DCVbjjsQtXF0Rf8AWe1vgCf2U46Jxj3pHHwAH7rSOlyPwO4oq4fUANXNZiYGgV1+FQMGzj4vP6JbVCJuzG+Yv817EMLcaOWc6ZmMVr7rPVEjzsCtdV1bRsGjwaB+iU1FceZ9Uv0hzduRzz1NGakdLyPouoJXjdp9EylqTzPqq7pTzPqto/A8fmT9jNa6UekXqSqHHRMo5oju9o81my5ckq/0PF/U/Yr9Sn6I1V4+D2n8QXNTIA3Qj1WXRdH6LFdT9i18TfmPuUcfnvdY97NVuZYGu94Aqm7Bofsn8xW0fhziu0w/UFd0J44ddQp5I7BP3xg7gFVp6Bru74rPJ8OyL7XfsENdB/cqF9HOtDQzGyz4wmRpuHBw9CnNC4jQiy456fLDuLOqOfHLpod0lTqmojDgs11mqd4dUd6xZojipw3uS+XDjwWsYwEL46lU2OjHOiNiwpPBgOZ5adrrdVtCN+KzWI1JjckV0NaTozGxgIAPlddPqY49MnwVnozjjXHI/wCK0OIYSyQXACaEeb9KKzrowGsPYObbUi1iskZQBqRovXm4QGu1CjqcBpyS7qo81j2sjb357IlCzSGXaqZ5XQQnJnO7tfAcB6K9geEmokc0uLGMtcjck3sAeG17qtWZo3FjgWlpsQdNv0UvRyvAfIHOLWPswOB2eATc91jbyWX5OkcxVronFgcHBulgdbDQEfaFkxOJNkaS7QgHtEa+FkixKk7XvZju1zdz4pcal8Zs8XHA8P8AhU3XRe71LmJYPf8AmRnK7mPkRxSeKuLCWv0Pjo7zTN2MAD9Eoq5TIfdvfgBc+ilO+xTklyizLXXFmi99ABxKrU0JcdTa+h599uXip8N6L1kpBjpZzxBETwO7Uiy1OHezLFHm5hEY/wD0lYPgCSk1LqJy5MrfBSw6NoLbcLW7l690XccgKzuEeymoBaZaiNoBuWsa5x9TZb2gwSGnbZ0u32i1oWOPT5FK2Yx4LJdYKr15JsLnwF1aOI0rdM4d3NBf8gV9bit/6cErvwBg/usuz5b9R2RvppHDRtvHRK5eiLpDd8gb4NufiQnX8TUu2gY3vfLc+jQjqao7yRs+7GXfElN4YvsTYvpOhtOz3i9573WHoE1gwmBnuxMHflBPqVF9Gyn3qmT8IY35BH0Kw+9JK7xmf+hVRxxj0hDC4HIfBRvq4xu9o8XN/dVBgcHGO/3iXfMqVmEwDaFn5ArAjlxSIf6rPzt/dL6jFo+EjPzBOW0UY2jZ+QKQQN+y38oVKVEtWYqsrwdnt9UirJHHYj1K9T6pv2R6BHVN+yPQLaOocfBlLApeTxSpY/u9UvlY7/CvejAw7tb+UKN1DEd42H8Df2XRHXtfxMHok/5HgLmnkoyvepcDpnbwRn8DVSm6IUbt4GjwuFqviMfMTJ6B+GeIIXr1R7PaR22dng6/zSqq9mTf9Ocjucy/xBW0dfifdozlosq6pnmyFsKz2d1bfcySeDrH4pDW4BUxe/C8d+W49Qt46jFLqSMJYMke0LUL6Wkbr4tjIEL6QviABCEIAFJHM4bEhRoUyhGXaspSkumMYcZmbs4HxCtM6Sy8WsPqEkQsXpcL7ijRanKupMev6RuO8Y/Mf2STEndab+78Vyvtlm9Dg/p92X9Xm9f9HEbMtiDqOK1WF9K3RtDXtzW0vmt+izQapGRpfQYPT3ZS1mb19kamo6VMftHY/e/4Vb6azfVHqf2SqnoydgfRNqXCzxFvEgfNZy0unj49y46jM/PsczxRT26yGN9ti6PMR5lL5ugTJpHuD+ra836tkQDW6AaAHTZauipGD61+5rXPP9oT6khd9SCR3ecrB/cb/BceSOCPSOvHLM+2ZPDfZrHYZ55XW+6D4bFaGD2bUJFnse/nmkOvpZPo4Kk7Nij8SXn4WClGFyO/qVDz3MAjHqNVytR8I61Oflimn6CYXDr/AAkI73jN/wB5KvQ1FFFpEyO/KGEH/sarkeCQDUsznm8l5/uV6OJrdGgDwACmkK2LvpCV39Ond4yOawempR1NU7eSOPuYwuPq4/omiEwFf0Rf35pn/jLB6NspIsGgbr1YcftO7R9XJghAHDImt2aB4ABdoQgAQsp0n9oFHRO6t5dJIN44wCWX2zEkNB7r3UPRv2j0dXKIQJIpHGzGyhoDzyDmki/cVp8nJt3VwR8yF1fJsUIQsywQhCABCEIAEIQgAQhRVU4jY57tmNLz4NFz8kASoWd6H9LY8QbI+OKSMRlrT1gYMxcL6ZXHYfNaJVKLi6fYk01aBCEKRgvhC+oQAtr8Appv6kLCeeUA+oWfm9nNKSSHSNHIOFh6hbJC0jlnH7WyJY4S7Qtr8BpptZIWOJ+tlAd6jVIav2d0jvdzs8HXHoQtghEcs4/a2EscJdpHnNR7MfsT/mZ+xS6f2bVI918bvUL1dC2WtzLyYvSYn4PHX9AK0fUafxtUZ6CV3+0P+oz917MhX9fl/BP0WL8njP8A8Erv9of9Rn7rodA63/bH52fuvZEI+vy/gPosX5PIY+gFXxY0fjarkHs6nPvOYPMn5L1JCl63M/I1o8S8Hn0Hs6P1pW+TCfmUyp+gkTd5HHwa0fotehZPUZX3I1WDGukIYeidO3cPd4vPyCvQYLTt2hZ45QT8UwQsnJvs0UUujlkYGwA8BZdIQkMEIQgAQhCABCEIAEIQgAVDHa4wU08w1MUMkoHMsYXAeoV9VcTomzQywu92WN8Trb2e0tNvVNVasT64PKfY5gjJ3z1s4Er2vyszjN/Md25JCDu7tNseGq2uO9BKapqY6ol8b2ZT/KyNzljszHOu06jn3LAYDHiuEvliZSGojebggOcwuaLNkaWai4Iu08uFrp/0MwPEZas11c98Tb5m04eQJDazQYw4hrGjgdSR5nuzXueRTSVcf9UcmOtqg48+SDFOlldWV7qHD3tibGXNfMWgn+WbSPJcD2QdAALnnrp1gfSWupsTbh9ZK2dshAbIGta4ZmlzHDKBobWIP/ujBh1bheIzzx0r6qGYyWLN7PfnA0BLXA6G4sVa6KdHqyoxB2KVsZhDbvjiPvOOQtY0N3DWg8bEnzTaxqL621x63/sE5t+bv/FFbEOkuIz4tLS0UwDWvdGGuawxsEbcsj3HLfR1/OytdDukNcMVfQ1E4qGt6xrnBjWhpY3MHNsARrZpBvuvvspwidtVWVVRC+MvF252FpcZXue+1/ut9Uey/CJ/46sq54Xxl+Yt6xhaXGaQvda/INF/FOexKSpcJenYR3txdvl+xL0V6UVDcSraernLooWzvbmDAGNjeCHXaAT2CqnRzpbVzy1VfJK9lDTZniENj7ZItHFe176tJ13I4FLfaN0YqpMSe6nikc2oZHme0HJd3YcHu2A7AJ7lv5uiDRhbsPiIBMdusI9+W4dndbgXAeSmbxJJ8XKv8eo4/Mba9L/z6GCpelGJVkc9S2tgpmx3yU94g6SwDi1ucEnQjtHc/BzSdO5pMGqKlxDaiJ4pw9oAzOdkyvDTcA2edNrtWZwzC6mnidTyYM2efOck748zQDwcW6PA1sQ4aHuTrpng1QMNggjomxySTGeeGlYXMblYQ3Na+urOJ93QrSUcbklSq+Ouv/epEXNJu3dfnsoR4zjDsOdXOqwyNjrNvHH1k93hhI7NgATptsfFaUdK5zgRrHutOQYmvDRqTL1bX5SLXt3W0VXp3hU7MJpKOCJ8jh1fWBjC4gRxkuvbYl5B8lB03widuE0NHDDI9zcj5QxjnWLY3F2a213vv5Kf2T28LmXsiv3Rvl9e58p+ms9LhMVRI7raiplkbGXNaGsa0luYhgFwMu3EuHBV8RrMbp6RuISVTcpLXOpzHH2GvNmk2b3jQG4ur3TToVNLh1HHA3NJTMDXRXAc4PYM5F9C4OG3eVQx6pxTEoYqMUL4QC0yyO7LHlugN3AZWj3ram4Fu8hsdNVy3d10KW5cO+uP7j/GunUowiKuhYBJM4RG4u2JwL2vdbiLxkC/2hus7guM4nP1T6fEoJpHG76WRrIzHzBBYC8cLt8r7p/juF11HR09PRRx1MLGZJ43xte57i4vc7K42LHEnQC4+WOm6Mz1dVC6mw59CGua6R7nuDGkOBztDgMtrGwbrcoxLHtfVW+XT4/N8/8AATc7Xfj1PcKcuLWl4AdlBcAbgOtqAeIvxUq+BfV5x2ghCEACEIQAIQhAAhCEACEIQAIQhAAhCEACEIQAIQhAAhCEACEIQAIQhAAhCEACEIQAIQhAAhCEACEIQAIQhAAhCEACEIQAIQhAAhCEACEIQAIQh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3317" name="Picture 5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903" y="2751783"/>
            <a:ext cx="4712569" cy="179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061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13" name="9 CuadroTexto"/>
          <p:cNvSpPr txBox="1">
            <a:spLocks noChangeArrowheads="1"/>
          </p:cNvSpPr>
          <p:nvPr/>
        </p:nvSpPr>
        <p:spPr bwMode="auto">
          <a:xfrm>
            <a:off x="8269783" y="3846513"/>
            <a:ext cx="17272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1800">
                <a:solidFill>
                  <a:schemeClr val="bg1"/>
                </a:solidFill>
                <a:latin typeface="Arial" pitchFamily="34" charset="0"/>
              </a:rPr>
              <a:t>Pensamiento Prospectivo y Estratégico</a:t>
            </a:r>
          </a:p>
        </p:txBody>
      </p:sp>
      <p:sp>
        <p:nvSpPr>
          <p:cNvPr id="14" name="11 CuadroTexto"/>
          <p:cNvSpPr txBox="1">
            <a:spLocks noChangeArrowheads="1"/>
          </p:cNvSpPr>
          <p:nvPr/>
        </p:nvSpPr>
        <p:spPr bwMode="auto">
          <a:xfrm>
            <a:off x="8269783" y="4035425"/>
            <a:ext cx="1847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1800">
                <a:solidFill>
                  <a:schemeClr val="bg1"/>
                </a:solidFill>
                <a:latin typeface="Arial" pitchFamily="34" charset="0"/>
              </a:rPr>
              <a:t>Gestión de las Organizaciones</a:t>
            </a:r>
          </a:p>
        </p:txBody>
      </p:sp>
      <p:sp>
        <p:nvSpPr>
          <p:cNvPr id="7" name="18 CuadroTexto"/>
          <p:cNvSpPr txBox="1"/>
          <p:nvPr/>
        </p:nvSpPr>
        <p:spPr>
          <a:xfrm>
            <a:off x="131822" y="999009"/>
            <a:ext cx="31447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</a:rPr>
              <a:t>6. Relación con el Sector Externo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3 CuadroTexto"/>
          <p:cNvSpPr txBox="1"/>
          <p:nvPr/>
        </p:nvSpPr>
        <p:spPr>
          <a:xfrm>
            <a:off x="3492599" y="875599"/>
            <a:ext cx="597535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CO" u="none" dirty="0" smtClean="0"/>
              <a:t>Vinculación con el Sector Productivo</a:t>
            </a:r>
          </a:p>
        </p:txBody>
      </p:sp>
      <p:sp>
        <p:nvSpPr>
          <p:cNvPr id="2" name="AutoShape 4" descr="data:image/jpeg;base64,/9j/4AAQSkZJRgABAQAAAQABAAD/2wCEAAkGBxMTEhQSExMWFBUUFBQQFRIVEhQVFBAWFBUWFhQUFRUYHCggGBomHBQUITEhJSkrLi4uFx8zODMsNygtLisBCgoKDg0OGhAQGywkHB8uLiwsLCwsLCwsLCwsLCwsLCwsLCwsLSwsLCwsLCwsLCwsLCwsLCwsLCwsLCwsLCwsLP/AABEIAIsBbAMBIgACEQEDEQH/xAAcAAACAwEBAQEAAAAAAAAAAAAABQMEBgIHAQj/xABBEAABAwIEAgcECAUDBAMAAAABAAIDBBEFEiExQVEGEyJhcYGRBzKhsRVCUnKCksHRFCMzovBDU+GTssLxFiRj/8QAGQEAAwEBAQAAAAAAAAAAAAAAAAECAwQF/8QALhEAAgIBBAECBQMEAwAAAAAAAAECEQMEEiExQVGhBRMUMmEVIkJScYGxkdHw/9oADAMBAAIRAxEAPwD1Q1t9V02oSuGMq2DZSatIvtcu7FUmPVhhKZJLlVWqw1rwrbQurFAjH4ngRGoWZrAW6FerOivvqleIdGIJb3BB5g2KCWjyt82qGThbKf2cXJy1BHiy/wAiqj/ZxMPdnjPi14/dAqFuEyi10oxN4kl227lro+hdUxpDXROP33D5tSpnRiWOT/7Ba3j2XBxPLw80m65YKDfCOcLpAfqj0C0dPkaNhfnb5KhK5rBlYLC9u86aElK58RykX5rnnkbO/DplHl9m2gmB5FdkN7lmKPEO9MaOZx1KE2i54k+y/wDwLCbuF+7ZMYomjYWSmWpcCDqRy7lZhqgdDok5K+SflccDYSBZbps60DzbgeHcnQlspontkzMcA4W1a4Agg8xxRs+Z+0yktis/NGBdHKmtkc2mhMgzEOfYNjZ96Q6DhpuvUejPsbjbZ9bL1h36mG7WDudIRmd5WXpwIaA1oAA0DQAAPADZRulXZHEkc0sz8FGj6IUEXuUcAtpcxhx9XXKZxU7Ge4xjfusa35BQdeVK2S6020ZbrJjIV8LlC+RchOhWcy1VtFD1pKjqgLoicOYV0S2dELkqRxCrSvTEduK5L1TlqLKq+sVKJLkNeuQapKBPdSB6e0W4YOqrqu6cKlNVgBUnVd1SiLcODVBc9eSlQnXRrQE9pO4adZzVWrqBayXS4hdQddfdNRE5A5hJUrKVDZgF8fWBVTEDoAFEQFyakc1y6sYOKqhHTorqlLSC/BfZsUalkuKapNryVGLb4PUw9Beq7XKQLyz1C1E9W2OVKKytNlCCWSglTMuoGzBStlQSWAV1mUGdfc6KAmzIzKHOl/SDF20tPLUO16tpLW/aedGN83EBD4BK3RWx3pG2JzoWG8jQC88I7i7R962vcLc1i6nES43JuSdSd7pJhFS57HSOdme95e9x+s52p8uCKuY7/wCAjf8ARcjk2z0ceNRQxlrTfXj8UmxeUkHmNf8Amy5fJmG//CpuLpXCNh14u+wOJKX9zWXRN0bxoOlERcMwDjYnU27vVb6gkuNPRYZ2CsjAc33wcwd9YnvKe9GscaHWd4EKo0THlV5NnHhcpbmD233tr6bJdMHA2IsSL/umuH4w0C2Yeqp43XRkNIcM2e1h3g3+Q9EskY1aJg5p1JFeORwG6u4RUHrSDxYfgR+5Sg1Ftl3BVBskbr6Zg0/i7PzISwupoWdXBmvJUTlEJV960L1aPGs6K56yyhlqmjiqclaTsPNUokuQ2bMBuoJa1o43SrIXHtE25Lt7o2nXhsnsQtzPlZVOdrazb2vxN0smcGm4dryupMQrxtcAcuKT1DAdW3J5laqPBm5DSPHcuhRLjwKzEz3A6j4LmOQcU/loW9j19fdfGTpV1oC+fxJ4K1BkOQ9bULl9Wk7ZHFdZu9PYG4vukuvmYBUjJ3r4NeKKCy0+bkq8jnKaGJTuYEDFnWroEnZdVMaqZiEAWDG7mq8sT+akFR3qGassk5BRUljk5qnKH81bkrlXkqLqGyqKT8yiIcr7XBdOLVhknR04I8nq7CpmrjKFw6Sy5DronJXwyKqapfBPdFiovsmVhsyWxuVhpQKi4KhdidUC5fM6YqGYmWE9rtb/ACIIQf6krnkcxEBa/m8HyWqEiwvtXbdlM7k+Vvm5rD/4qMn2l4V+9GRwqocLtv3q++p56g7j/OPzXGB0WZtzrr6q5WYPcXZdp5HY+C5D0lHixU65cGsF3O0A2v48k5oqHqxbdx1cefd4BVcMi6q7ne9sO4chfmmcVY07BFjOpISQkOJUBvmZoVqOvuNlBMwEIshoxhratug14XunmAwTOcJJna20bwbz81dZTC+w8Vai7KllbpeWMGu2VOulNiOPy5L6am4sPVQPeP8AOKCbs19JigfEyS/vNBI5HZw9QVG+qc7bQLP9GqgZnwuF7fzWDuNg8eRsfxJ+N17mKSlFSPAzRcJuINbzUjVxsqFTVnYLSrM7ovVFYGpTUVD5DZpsOaqvlPEoZUlg047BaKNEN2WqfDwO083Peo5p2i4AJ8LKjUVcjtAPNSU0Dt7ed9069QIpaph95j/zD9lwOrOzPVyYy0xI1DfVLZ4S06OHqjcKkfHh31WBVZHy8reStRVrhuLqz/F3+qlbHSEck8oUJqn8bpzLVt4gKrJUMPJKx0UW1blYir1HI5pXUNNdLcOi7FXlXoJiV8osPCZR04CqxURCC4VaooE2aLKKapaFnLNGHbHtbM/JRuXAoCd0zlrRyUfXXXLPX4olxxSZRGGBSDDGq6wFT5dFyv4lf2o3hpr7Fgw1q5fhTFcmdZUpqvXdJ6mcjrx4IxZtDUKN8qSRYq08VdjqQeKoC4HKVrlRM5UZr7bpgNOuXYqe9JH4gOaiOIgIsVGj6/vX3rws2MTHNdfSPeixbTR/xAWX9ozM9JmH+lIx/gD2Cf7gpvpEKKrnbIx8b9WvaWOHc4WulLlUOPDTM9gM4DGpzUVILbW81ksMY9kjoHnWP3j9ofVI8dCmstTpv3LlZ6SlwKcTqTn5DZXaaXKAVnukFaGgm+vDx4LRwNaY2k8hx30SolO3Rcp6u+nmpuuJ0SSoqGmwta3JRw1jhs4+B1QD4NFchQPcb9yW/SWliphWNI3SoV2SmpsLeC5NXZVJnXOiqTSJisujFuqmjlOzT2gPsHR49D6heksfHbsm+l773vxuvFK2qsNdVsugmPCalyOuXwnq+9zDrG707P4V6Gjl/Fnm62P8kaurqgdB6qiVyCuzovSSo82yjVO/yygjqrHWysSVvaDIwS8kC9tvBfKjoy4tzdYzPuWC+p7ilKaj2NRbOevB7TiLfZU30kOBACzTWvc7IASQbcdLJtSYE86udZOxUMo5w7TfkiWjJ2AXUNAxmxufNMIWBFjM9PTObwVRzn8lrJom8SFQlbEOIUvJFdsFFmddTucozhbitA57BtqvjJbn3VyZNbgh2zWOObEseEHmmNNhbgtRhmF59SNFdlwoN1Cf1ClG0h/LaElNh7rbq7FR965rZsqpNxO25XnZNbO6No44lqrjsEln1KtVWJAjdLf4gErhyZHI2jBE7Ka6mZS2XVPMFI6oWaiVtSAMsuXFcGa66J0WmNGiFeJS2WSq8QOY6p5js9rrCVNT2iu2ERqXJp4cQA4ppS4yBx+KxNyu4wVr0YqZ6NDjTeasfSTDusdhr9lpqKUEbD0RbHuO566Pg1L5JXu90WCeCFpGgHol9XA4bFLse8qMZJxUg6wfVPqqjpnjiVNBWHinQb0duq7Gx0PJAxBQY245MzNCFmjjUgGwPkp5HuiPsRqG3EltRZjjzbfQHwJ+KWVuJN4LiHFOsFnMFiLGxVWXC5D7ov5rOSZtDKkqFbHddJc7A2A/VXjiEjTYbDSymbg7oGiR51c6wbY6aam/oq8rbol6FRdq0dtry46qy2U7tSN7HdYA38XgnVAbDVJoqLb7LlLETqSppXgeKdYFgLZf5kj3WIu1jSG6cLnmq+O4G1t3QuOmjo5Nx4O5d6VMva7o+YHhz5tb5WXte1y629h+q6xTBQL5Je1qQHAEO8CFTw/HcsTWAe72Xtv2mkcxxbxVt+IiWzb37+Xf3J0WmqMTibnA5XNI7xqD4FM+g80rahnVt5RSXOUFryA068Qbf4VYqGhzSTrvr4HRUsNqCyVpvYZhc828Vthkk0/Q5dTjdNLyenFx1Oum6W1eIHYHRIsOx98gaLkXLgNdD2nZb+VvRN48HnkPZiee+xt5WXqQ1OOfT6PGeKSZxSVZzhzRmcCDbnzWggxEv7IaeybkEBoaTzdx8BdfMO6GVJ0OWIHdxOvkB8lpKHodCxoDnPkI13LG3+6P3WWbLhfb5/BpjhkXXuZ5tKGklouTqV1mk4MPkL/ALVT4Uxg7LfiT8yk1TXOYbcFz5PiCjwolLT+rK0DZD/pHxOiKvOOAarMOKgqniNQCN1x5ddOS4dGiwxQpqXE8VXFKVdgopJD2I3u8GuPxsn9F0aqHDWPL94gLh25JvyzVQSM3DCVbjjsQtXF0Rf8AWe1vgCf2U46Jxj3pHHwAH7rSOlyPwO4oq4fUANXNZiYGgV1+FQMGzj4vP6JbVCJuzG+Yv817EMLcaOWc6ZmMVr7rPVEjzsCtdV1bRsGjwaB+iU1FceZ9Uv0hzduRzz1NGakdLyPouoJXjdp9EylqTzPqq7pTzPqto/A8fmT9jNa6UekXqSqHHRMo5oju9o81my5ckq/0PF/U/Yr9Sn6I1V4+D2n8QXNTIA3Qj1WXRdH6LFdT9i18TfmPuUcfnvdY97NVuZYGu94Aqm7Bofsn8xW0fhziu0w/UFd0J44ddQp5I7BP3xg7gFVp6Bru74rPJ8OyL7XfsENdB/cqF9HOtDQzGyz4wmRpuHBw9CnNC4jQiy456fLDuLOqOfHLpod0lTqmojDgs11mqd4dUd6xZojipw3uS+XDjwWsYwEL46lU2OjHOiNiwpPBgOZ5adrrdVtCN+KzWI1JjckV0NaTozGxgIAPlddPqY49MnwVnozjjXHI/wCK0OIYSyQXACaEeb9KKzrowGsPYObbUi1iskZQBqRovXm4QGu1CjqcBpyS7qo81j2sjb357IlCzSGXaqZ5XQQnJnO7tfAcB6K9geEmokc0uLGMtcjck3sAeG17qtWZo3FjgWlpsQdNv0UvRyvAfIHOLWPswOB2eATc91jbyWX5OkcxVronFgcHBulgdbDQEfaFkxOJNkaS7QgHtEa+FkixKk7XvZju1zdz4pcal8Zs8XHA8P8AhU3XRe71LmJYPf8AmRnK7mPkRxSeKuLCWv0Pjo7zTN2MAD9Eoq5TIfdvfgBc+ilO+xTklyizLXXFmi99ABxKrU0JcdTa+h599uXip8N6L1kpBjpZzxBETwO7Uiy1OHezLFHm5hEY/wD0lYPgCSk1LqJy5MrfBSw6NoLbcLW7l690XccgKzuEeymoBaZaiNoBuWsa5x9TZb2gwSGnbZ0u32i1oWOPT5FK2Yx4LJdYKr15JsLnwF1aOI0rdM4d3NBf8gV9bit/6cErvwBg/usuz5b9R2RvppHDRtvHRK5eiLpDd8gb4NufiQnX8TUu2gY3vfLc+jQjqao7yRs+7GXfElN4YvsTYvpOhtOz3i9573WHoE1gwmBnuxMHflBPqVF9Gyn3qmT8IY35BH0Kw+9JK7xmf+hVRxxj0hDC4HIfBRvq4xu9o8XN/dVBgcHGO/3iXfMqVmEwDaFn5ArAjlxSIf6rPzt/dL6jFo+EjPzBOW0UY2jZ+QKQQN+y38oVKVEtWYqsrwdnt9UirJHHYj1K9T6pv2R6BHVN+yPQLaOocfBlLApeTxSpY/u9UvlY7/CvejAw7tb+UKN1DEd42H8Df2XRHXtfxMHok/5HgLmnkoyvepcDpnbwRn8DVSm6IUbt4GjwuFqviMfMTJ6B+GeIIXr1R7PaR22dng6/zSqq9mTf9Ocjucy/xBW0dfifdozlosq6pnmyFsKz2d1bfcySeDrH4pDW4BUxe/C8d+W49Qt46jFLqSMJYMke0LUL6Wkbr4tjIEL6QviABCEIAFJHM4bEhRoUyhGXaspSkumMYcZmbs4HxCtM6Sy8WsPqEkQsXpcL7ijRanKupMev6RuO8Y/Mf2STEndab+78Vyvtlm9Dg/p92X9Xm9f9HEbMtiDqOK1WF9K3RtDXtzW0vmt+izQapGRpfQYPT3ZS1mb19kamo6VMftHY/e/4Vb6azfVHqf2SqnoydgfRNqXCzxFvEgfNZy0unj49y46jM/PsczxRT26yGN9ti6PMR5lL5ugTJpHuD+ra836tkQDW6AaAHTZauipGD61+5rXPP9oT6khd9SCR3ecrB/cb/BceSOCPSOvHLM+2ZPDfZrHYZ55XW+6D4bFaGD2bUJFnse/nmkOvpZPo4Kk7Nij8SXn4WClGFyO/qVDz3MAjHqNVytR8I61Oflimn6CYXDr/AAkI73jN/wB5KvQ1FFFpEyO/KGEH/sarkeCQDUsznm8l5/uV6OJrdGgDwACmkK2LvpCV39Ond4yOawempR1NU7eSOPuYwuPq4/omiEwFf0Rf35pn/jLB6NspIsGgbr1YcftO7R9XJghAHDImt2aB4ABdoQgAQsp0n9oFHRO6t5dJIN44wCWX2zEkNB7r3UPRv2j0dXKIQJIpHGzGyhoDzyDmki/cVp8nJt3VwR8yF1fJsUIQsywQhCABCEIAEIQgAQhRVU4jY57tmNLz4NFz8kASoWd6H9LY8QbI+OKSMRlrT1gYMxcL6ZXHYfNaJVKLi6fYk01aBCEKRgvhC+oQAtr8Appv6kLCeeUA+oWfm9nNKSSHSNHIOFh6hbJC0jlnH7WyJY4S7Qtr8BpptZIWOJ+tlAd6jVIav2d0jvdzs8HXHoQtghEcs4/a2EscJdpHnNR7MfsT/mZ+xS6f2bVI918bvUL1dC2WtzLyYvSYn4PHX9AK0fUafxtUZ6CV3+0P+oz917MhX9fl/BP0WL8njP8A8Erv9of9Rn7rodA63/bH52fuvZEI+vy/gPosX5PIY+gFXxY0fjarkHs6nPvOYPMn5L1JCl63M/I1o8S8Hn0Hs6P1pW+TCfmUyp+gkTd5HHwa0fotehZPUZX3I1WDGukIYeidO3cPd4vPyCvQYLTt2hZ45QT8UwQsnJvs0UUujlkYGwA8BZdIQkMEIQgAQhCABCEIAEIQgAVDHa4wU08w1MUMkoHMsYXAeoV9VcTomzQywu92WN8Trb2e0tNvVNVasT64PKfY5gjJ3z1s4Er2vyszjN/Md25JCDu7tNseGq2uO9BKapqY6ol8b2ZT/KyNzljszHOu06jn3LAYDHiuEvliZSGojebggOcwuaLNkaWai4Iu08uFrp/0MwPEZas11c98Tb5m04eQJDazQYw4hrGjgdSR5nuzXueRTSVcf9UcmOtqg48+SDFOlldWV7qHD3tibGXNfMWgn+WbSPJcD2QdAALnnrp1gfSWupsTbh9ZK2dshAbIGta4ZmlzHDKBobWIP/ujBh1bheIzzx0r6qGYyWLN7PfnA0BLXA6G4sVa6KdHqyoxB2KVsZhDbvjiPvOOQtY0N3DWg8bEnzTaxqL621x63/sE5t+bv/FFbEOkuIz4tLS0UwDWvdGGuawxsEbcsj3HLfR1/OytdDukNcMVfQ1E4qGt6xrnBjWhpY3MHNsARrZpBvuvvspwidtVWVVRC+MvF252FpcZXue+1/ut9Uey/CJ/46sq54Xxl+Yt6xhaXGaQvda/INF/FOexKSpcJenYR3txdvl+xL0V6UVDcSraernLooWzvbmDAGNjeCHXaAT2CqnRzpbVzy1VfJK9lDTZniENj7ZItHFe176tJ13I4FLfaN0YqpMSe6nikc2oZHme0HJd3YcHu2A7AJ7lv5uiDRhbsPiIBMdusI9+W4dndbgXAeSmbxJJ8XKv8eo4/Mba9L/z6GCpelGJVkc9S2tgpmx3yU94g6SwDi1ucEnQjtHc/BzSdO5pMGqKlxDaiJ4pw9oAzOdkyvDTcA2edNrtWZwzC6mnidTyYM2efOck748zQDwcW6PA1sQ4aHuTrpng1QMNggjomxySTGeeGlYXMblYQ3Na+urOJ93QrSUcbklSq+Ouv/epEXNJu3dfnsoR4zjDsOdXOqwyNjrNvHH1k93hhI7NgATptsfFaUdK5zgRrHutOQYmvDRqTL1bX5SLXt3W0VXp3hU7MJpKOCJ8jh1fWBjC4gRxkuvbYl5B8lB03widuE0NHDDI9zcj5QxjnWLY3F2a213vv5Kf2T28LmXsiv3Rvl9e58p+ms9LhMVRI7raiplkbGXNaGsa0luYhgFwMu3EuHBV8RrMbp6RuISVTcpLXOpzHH2GvNmk2b3jQG4ur3TToVNLh1HHA3NJTMDXRXAc4PYM5F9C4OG3eVQx6pxTEoYqMUL4QC0yyO7LHlugN3AZWj3ram4Fu8hsdNVy3d10KW5cO+uP7j/GunUowiKuhYBJM4RG4u2JwL2vdbiLxkC/2hus7guM4nP1T6fEoJpHG76WRrIzHzBBYC8cLt8r7p/juF11HR09PRRx1MLGZJ43xte57i4vc7K42LHEnQC4+WOm6Mz1dVC6mw59CGua6R7nuDGkOBztDgMtrGwbrcoxLHtfVW+XT4/N8/8AATc7Xfj1PcKcuLWl4AdlBcAbgOtqAeIvxUq+BfV5x2ghCEACEIQAIQhAAhCEACEIQAIQhAAhCEACEIQAIQhAAhCEACEIQAIQhAAhCEACEIQAIQhAAhCEACEIQAIQhAAhCEACEIQAIQhAAhCEACEIQAIQh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367" y="1700808"/>
            <a:ext cx="3247541" cy="129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931445" y="2420888"/>
            <a:ext cx="45365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Se acuerda el desarrollo de procesos de formación y capacitación </a:t>
            </a:r>
            <a:r>
              <a:rPr lang="es-CO" dirty="0" smtClean="0"/>
              <a:t>	</a:t>
            </a:r>
          </a:p>
          <a:p>
            <a:pPr marL="342900" indent="-342900">
              <a:buAutoNum type="arabicParenR"/>
            </a:pPr>
            <a:r>
              <a:rPr lang="es-CO" dirty="0" smtClean="0"/>
              <a:t>Diplomado</a:t>
            </a:r>
            <a:r>
              <a:rPr lang="es-CO" dirty="0"/>
              <a:t>, </a:t>
            </a:r>
            <a:endParaRPr lang="es-CO" dirty="0" smtClean="0"/>
          </a:p>
          <a:p>
            <a:pPr marL="342900" indent="-342900">
              <a:buAutoNum type="arabicParenR"/>
            </a:pPr>
            <a:r>
              <a:rPr lang="es-CO" dirty="0"/>
              <a:t>S</a:t>
            </a:r>
            <a:r>
              <a:rPr lang="es-CO" dirty="0" smtClean="0"/>
              <a:t>eminarios</a:t>
            </a:r>
            <a:r>
              <a:rPr lang="es-CO" dirty="0"/>
              <a:t>, asesorías y consultorías a los afiliados de </a:t>
            </a:r>
            <a:r>
              <a:rPr lang="es-CO" dirty="0" err="1"/>
              <a:t>Analdex</a:t>
            </a:r>
            <a:r>
              <a:rPr lang="es-CO" dirty="0"/>
              <a:t>, </a:t>
            </a:r>
            <a:endParaRPr lang="es-CO" dirty="0" smtClean="0"/>
          </a:p>
          <a:p>
            <a:pPr marL="342900" indent="-342900">
              <a:buAutoNum type="arabicParenR"/>
            </a:pPr>
            <a:r>
              <a:rPr lang="es-CO" dirty="0"/>
              <a:t>M</a:t>
            </a:r>
            <a:r>
              <a:rPr lang="es-CO" dirty="0" smtClean="0"/>
              <a:t>isiones </a:t>
            </a:r>
            <a:r>
              <a:rPr lang="es-CO" dirty="0"/>
              <a:t>comerciales y académicas.  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8326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13" name="9 CuadroTexto"/>
          <p:cNvSpPr txBox="1">
            <a:spLocks noChangeArrowheads="1"/>
          </p:cNvSpPr>
          <p:nvPr/>
        </p:nvSpPr>
        <p:spPr bwMode="auto">
          <a:xfrm>
            <a:off x="8269783" y="3846513"/>
            <a:ext cx="17272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1800">
                <a:solidFill>
                  <a:schemeClr val="bg1"/>
                </a:solidFill>
                <a:latin typeface="Arial" pitchFamily="34" charset="0"/>
              </a:rPr>
              <a:t>Pensamiento Prospectivo y Estratégico</a:t>
            </a:r>
          </a:p>
        </p:txBody>
      </p:sp>
      <p:sp>
        <p:nvSpPr>
          <p:cNvPr id="14" name="11 CuadroTexto"/>
          <p:cNvSpPr txBox="1">
            <a:spLocks noChangeArrowheads="1"/>
          </p:cNvSpPr>
          <p:nvPr/>
        </p:nvSpPr>
        <p:spPr bwMode="auto">
          <a:xfrm>
            <a:off x="8269783" y="4035425"/>
            <a:ext cx="1847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1800">
                <a:solidFill>
                  <a:schemeClr val="bg1"/>
                </a:solidFill>
                <a:latin typeface="Arial" pitchFamily="34" charset="0"/>
              </a:rPr>
              <a:t>Gestión de las Organizaciones</a:t>
            </a:r>
          </a:p>
        </p:txBody>
      </p:sp>
      <p:sp>
        <p:nvSpPr>
          <p:cNvPr id="7" name="18 CuadroTexto"/>
          <p:cNvSpPr txBox="1"/>
          <p:nvPr/>
        </p:nvSpPr>
        <p:spPr>
          <a:xfrm>
            <a:off x="131822" y="999009"/>
            <a:ext cx="31447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</a:rPr>
              <a:t>6. Relación con el Sector Externo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3 CuadroTexto"/>
          <p:cNvSpPr txBox="1"/>
          <p:nvPr/>
        </p:nvSpPr>
        <p:spPr>
          <a:xfrm>
            <a:off x="3492599" y="875599"/>
            <a:ext cx="597535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CO" u="none" dirty="0" smtClean="0"/>
              <a:t>Vinculación con el Sector Productivo</a:t>
            </a:r>
          </a:p>
        </p:txBody>
      </p:sp>
      <p:sp>
        <p:nvSpPr>
          <p:cNvPr id="2" name="AutoShape 4" descr="data:image/jpeg;base64,/9j/4AAQSkZJRgABAQAAAQABAAD/2wCEAAkGBxMTEhQSExMWFBUUFBQQFRIVEhQVFBAWFBUWFhQUFRUYHCggGBomHBQUITEhJSkrLi4uFx8zODMsNygtLisBCgoKDg0OGhAQGywkHB8uLiwsLCwsLCwsLCwsLCwsLCwsLCwsLSwsLCwsLCwsLCwsLCwsLCwsLCwsLCwsLCwsLP/AABEIAIsBbAMBIgACEQEDEQH/xAAcAAACAwEBAQEAAAAAAAAAAAAABQMEBgIHAQj/xABBEAABAwIEAgcECAUDBAMAAAABAAIDBBEFEiExQVEGEyJhcYGRBzKhsRVCUnKCksHRFCMzovBDU+GTssLxFiRj/8QAGQEAAwEBAQAAAAAAAAAAAAAAAAECAwQF/8QALhEAAgIBBAECBQMEAwAAAAAAAAECEQMEEiExQVGhBRMUMmEVIkJScYGxkdHw/9oADAMBAAIRAxEAPwD1Q1t9V02oSuGMq2DZSatIvtcu7FUmPVhhKZJLlVWqw1rwrbQurFAjH4ngRGoWZrAW6FerOivvqleIdGIJb3BB5g2KCWjyt82qGThbKf2cXJy1BHiy/wAiqj/ZxMPdnjPi14/dAqFuEyi10oxN4kl227lro+hdUxpDXROP33D5tSpnRiWOT/7Ba3j2XBxPLw80m65YKDfCOcLpAfqj0C0dPkaNhfnb5KhK5rBlYLC9u86aElK58RykX5rnnkbO/DplHl9m2gmB5FdkN7lmKPEO9MaOZx1KE2i54k+y/wDwLCbuF+7ZMYomjYWSmWpcCDqRy7lZhqgdDok5K+SflccDYSBZbps60DzbgeHcnQlspontkzMcA4W1a4Agg8xxRs+Z+0yktis/NGBdHKmtkc2mhMgzEOfYNjZ96Q6DhpuvUejPsbjbZ9bL1h36mG7WDudIRmd5WXpwIaA1oAA0DQAAPADZRulXZHEkc0sz8FGj6IUEXuUcAtpcxhx9XXKZxU7Ge4xjfusa35BQdeVK2S6020ZbrJjIV8LlC+RchOhWcy1VtFD1pKjqgLoicOYV0S2dELkqRxCrSvTEduK5L1TlqLKq+sVKJLkNeuQapKBPdSB6e0W4YOqrqu6cKlNVgBUnVd1SiLcODVBc9eSlQnXRrQE9pO4adZzVWrqBayXS4hdQddfdNRE5A5hJUrKVDZgF8fWBVTEDoAFEQFyakc1y6sYOKqhHTorqlLSC/BfZsUalkuKapNryVGLb4PUw9Beq7XKQLyz1C1E9W2OVKKytNlCCWSglTMuoGzBStlQSWAV1mUGdfc6KAmzIzKHOl/SDF20tPLUO16tpLW/aedGN83EBD4BK3RWx3pG2JzoWG8jQC88I7i7R962vcLc1i6nES43JuSdSd7pJhFS57HSOdme95e9x+s52p8uCKuY7/wCAjf8ARcjk2z0ceNRQxlrTfXj8UmxeUkHmNf8Amy5fJmG//CpuLpXCNh14u+wOJKX9zWXRN0bxoOlERcMwDjYnU27vVb6gkuNPRYZ2CsjAc33wcwd9YnvKe9GscaHWd4EKo0THlV5NnHhcpbmD233tr6bJdMHA2IsSL/umuH4w0C2Yeqp43XRkNIcM2e1h3g3+Q9EskY1aJg5p1JFeORwG6u4RUHrSDxYfgR+5Sg1Ftl3BVBskbr6Zg0/i7PzISwupoWdXBmvJUTlEJV960L1aPGs6K56yyhlqmjiqclaTsPNUokuQ2bMBuoJa1o43SrIXHtE25Lt7o2nXhsnsQtzPlZVOdrazb2vxN0smcGm4dryupMQrxtcAcuKT1DAdW3J5laqPBm5DSPHcuhRLjwKzEz3A6j4LmOQcU/loW9j19fdfGTpV1oC+fxJ4K1BkOQ9bULl9Wk7ZHFdZu9PYG4vukuvmYBUjJ3r4NeKKCy0+bkq8jnKaGJTuYEDFnWroEnZdVMaqZiEAWDG7mq8sT+akFR3qGassk5BRUljk5qnKH81bkrlXkqLqGyqKT8yiIcr7XBdOLVhknR04I8nq7CpmrjKFw6Sy5DronJXwyKqapfBPdFiovsmVhsyWxuVhpQKi4KhdidUC5fM6YqGYmWE9rtb/ACIIQf6krnkcxEBa/m8HyWqEiwvtXbdlM7k+Vvm5rD/4qMn2l4V+9GRwqocLtv3q++p56g7j/OPzXGB0WZtzrr6q5WYPcXZdp5HY+C5D0lHixU65cGsF3O0A2v48k5oqHqxbdx1cefd4BVcMi6q7ne9sO4chfmmcVY07BFjOpISQkOJUBvmZoVqOvuNlBMwEIshoxhratug14XunmAwTOcJJna20bwbz81dZTC+w8Vai7KllbpeWMGu2VOulNiOPy5L6am4sPVQPeP8AOKCbs19JigfEyS/vNBI5HZw9QVG+qc7bQLP9GqgZnwuF7fzWDuNg8eRsfxJ+N17mKSlFSPAzRcJuINbzUjVxsqFTVnYLSrM7ovVFYGpTUVD5DZpsOaqvlPEoZUlg047BaKNEN2WqfDwO083Peo5p2i4AJ8LKjUVcjtAPNSU0Dt7ed9069QIpaph95j/zD9lwOrOzPVyYy0xI1DfVLZ4S06OHqjcKkfHh31WBVZHy8reStRVrhuLqz/F3+qlbHSEck8oUJqn8bpzLVt4gKrJUMPJKx0UW1blYir1HI5pXUNNdLcOi7FXlXoJiV8osPCZR04CqxURCC4VaooE2aLKKapaFnLNGHbHtbM/JRuXAoCd0zlrRyUfXXXLPX4olxxSZRGGBSDDGq6wFT5dFyv4lf2o3hpr7Fgw1q5fhTFcmdZUpqvXdJ6mcjrx4IxZtDUKN8qSRYq08VdjqQeKoC4HKVrlRM5UZr7bpgNOuXYqe9JH4gOaiOIgIsVGj6/vX3rws2MTHNdfSPeixbTR/xAWX9ozM9JmH+lIx/gD2Cf7gpvpEKKrnbIx8b9WvaWOHc4WulLlUOPDTM9gM4DGpzUVILbW81ksMY9kjoHnWP3j9ofVI8dCmstTpv3LlZ6SlwKcTqTn5DZXaaXKAVnukFaGgm+vDx4LRwNaY2k8hx30SolO3Rcp6u+nmpuuJ0SSoqGmwta3JRw1jhs4+B1QD4NFchQPcb9yW/SWliphWNI3SoV2SmpsLeC5NXZVJnXOiqTSJisujFuqmjlOzT2gPsHR49D6heksfHbsm+l773vxuvFK2qsNdVsugmPCalyOuXwnq+9zDrG707P4V6Gjl/Fnm62P8kaurqgdB6qiVyCuzovSSo82yjVO/yygjqrHWysSVvaDIwS8kC9tvBfKjoy4tzdYzPuWC+p7ilKaj2NRbOevB7TiLfZU30kOBACzTWvc7IASQbcdLJtSYE86udZOxUMo5w7TfkiWjJ2AXUNAxmxufNMIWBFjM9PTObwVRzn8lrJom8SFQlbEOIUvJFdsFFmddTucozhbitA57BtqvjJbn3VyZNbgh2zWOObEseEHmmNNhbgtRhmF59SNFdlwoN1Cf1ClG0h/LaElNh7rbq7FR965rZsqpNxO25XnZNbO6No44lqrjsEln1KtVWJAjdLf4gErhyZHI2jBE7Ka6mZS2XVPMFI6oWaiVtSAMsuXFcGa66J0WmNGiFeJS2WSq8QOY6p5js9rrCVNT2iu2ERqXJp4cQA4ppS4yBx+KxNyu4wVr0YqZ6NDjTeasfSTDusdhr9lpqKUEbD0RbHuO566Pg1L5JXu90WCeCFpGgHol9XA4bFLse8qMZJxUg6wfVPqqjpnjiVNBWHinQb0duq7Gx0PJAxBQY245MzNCFmjjUgGwPkp5HuiPsRqG3EltRZjjzbfQHwJ+KWVuJN4LiHFOsFnMFiLGxVWXC5D7ov5rOSZtDKkqFbHddJc7A2A/VXjiEjTYbDSymbg7oGiR51c6wbY6aam/oq8rbol6FRdq0dtry46qy2U7tSN7HdYA38XgnVAbDVJoqLb7LlLETqSppXgeKdYFgLZf5kj3WIu1jSG6cLnmq+O4G1t3QuOmjo5Nx4O5d6VMva7o+YHhz5tb5WXte1y629h+q6xTBQL5Je1qQHAEO8CFTw/HcsTWAe72Xtv2mkcxxbxVt+IiWzb37+Xf3J0WmqMTibnA5XNI7xqD4FM+g80rahnVt5RSXOUFryA068Qbf4VYqGhzSTrvr4HRUsNqCyVpvYZhc828Vthkk0/Q5dTjdNLyenFx1Oum6W1eIHYHRIsOx98gaLkXLgNdD2nZb+VvRN48HnkPZiee+xt5WXqQ1OOfT6PGeKSZxSVZzhzRmcCDbnzWggxEv7IaeybkEBoaTzdx8BdfMO6GVJ0OWIHdxOvkB8lpKHodCxoDnPkI13LG3+6P3WWbLhfb5/BpjhkXXuZ5tKGklouTqV1mk4MPkL/ALVT4Uxg7LfiT8yk1TXOYbcFz5PiCjwolLT+rK0DZD/pHxOiKvOOAarMOKgqniNQCN1x5ddOS4dGiwxQpqXE8VXFKVdgopJD2I3u8GuPxsn9F0aqHDWPL94gLh25JvyzVQSM3DCVbjjsQtXF0Rf8AWe1vgCf2U46Jxj3pHHwAH7rSOlyPwO4oq4fUANXNZiYGgV1+FQMGzj4vP6JbVCJuzG+Yv817EMLcaOWc6ZmMVr7rPVEjzsCtdV1bRsGjwaB+iU1FceZ9Uv0hzduRzz1NGakdLyPouoJXjdp9EylqTzPqq7pTzPqto/A8fmT9jNa6UekXqSqHHRMo5oju9o81my5ckq/0PF/U/Yr9Sn6I1V4+D2n8QXNTIA3Qj1WXRdH6LFdT9i18TfmPuUcfnvdY97NVuZYGu94Aqm7Bofsn8xW0fhziu0w/UFd0J44ddQp5I7BP3xg7gFVp6Bru74rPJ8OyL7XfsENdB/cqF9HOtDQzGyz4wmRpuHBw9CnNC4jQiy456fLDuLOqOfHLpod0lTqmojDgs11mqd4dUd6xZojipw3uS+XDjwWsYwEL46lU2OjHOiNiwpPBgOZ5adrrdVtCN+KzWI1JjckV0NaTozGxgIAPlddPqY49MnwVnozjjXHI/wCK0OIYSyQXACaEeb9KKzrowGsPYObbUi1iskZQBqRovXm4QGu1CjqcBpyS7qo81j2sjb357IlCzSGXaqZ5XQQnJnO7tfAcB6K9geEmokc0uLGMtcjck3sAeG17qtWZo3FjgWlpsQdNv0UvRyvAfIHOLWPswOB2eATc91jbyWX5OkcxVronFgcHBulgdbDQEfaFkxOJNkaS7QgHtEa+FkixKk7XvZju1zdz4pcal8Zs8XHA8P8AhU3XRe71LmJYPf8AmRnK7mPkRxSeKuLCWv0Pjo7zTN2MAD9Eoq5TIfdvfgBc+ilO+xTklyizLXXFmi99ABxKrU0JcdTa+h599uXip8N6L1kpBjpZzxBETwO7Uiy1OHezLFHm5hEY/wD0lYPgCSk1LqJy5MrfBSw6NoLbcLW7l690XccgKzuEeymoBaZaiNoBuWsa5x9TZb2gwSGnbZ0u32i1oWOPT5FK2Yx4LJdYKr15JsLnwF1aOI0rdM4d3NBf8gV9bit/6cErvwBg/usuz5b9R2RvppHDRtvHRK5eiLpDd8gb4NufiQnX8TUu2gY3vfLc+jQjqao7yRs+7GXfElN4YvsTYvpOhtOz3i9573WHoE1gwmBnuxMHflBPqVF9Gyn3qmT8IY35BH0Kw+9JK7xmf+hVRxxj0hDC4HIfBRvq4xu9o8XN/dVBgcHGO/3iXfMqVmEwDaFn5ArAjlxSIf6rPzt/dL6jFo+EjPzBOW0UY2jZ+QKQQN+y38oVKVEtWYqsrwdnt9UirJHHYj1K9T6pv2R6BHVN+yPQLaOocfBlLApeTxSpY/u9UvlY7/CvejAw7tb+UKN1DEd42H8Df2XRHXtfxMHok/5HgLmnkoyvepcDpnbwRn8DVSm6IUbt4GjwuFqviMfMTJ6B+GeIIXr1R7PaR22dng6/zSqq9mTf9Ocjucy/xBW0dfifdozlosq6pnmyFsKz2d1bfcySeDrH4pDW4BUxe/C8d+W49Qt46jFLqSMJYMke0LUL6Wkbr4tjIEL6QviABCEIAFJHM4bEhRoUyhGXaspSkumMYcZmbs4HxCtM6Sy8WsPqEkQsXpcL7ijRanKupMev6RuO8Y/Mf2STEndab+78Vyvtlm9Dg/p92X9Xm9f9HEbMtiDqOK1WF9K3RtDXtzW0vmt+izQapGRpfQYPT3ZS1mb19kamo6VMftHY/e/4Vb6azfVHqf2SqnoydgfRNqXCzxFvEgfNZy0unj49y46jM/PsczxRT26yGN9ti6PMR5lL5ugTJpHuD+ra836tkQDW6AaAHTZauipGD61+5rXPP9oT6khd9SCR3ecrB/cb/BceSOCPSOvHLM+2ZPDfZrHYZ55XW+6D4bFaGD2bUJFnse/nmkOvpZPo4Kk7Nij8SXn4WClGFyO/qVDz3MAjHqNVytR8I61Oflimn6CYXDr/AAkI73jN/wB5KvQ1FFFpEyO/KGEH/sarkeCQDUsznm8l5/uV6OJrdGgDwACmkK2LvpCV39Ond4yOawempR1NU7eSOPuYwuPq4/omiEwFf0Rf35pn/jLB6NspIsGgbr1YcftO7R9XJghAHDImt2aB4ABdoQgAQsp0n9oFHRO6t5dJIN44wCWX2zEkNB7r3UPRv2j0dXKIQJIpHGzGyhoDzyDmki/cVp8nJt3VwR8yF1fJsUIQsywQhCABCEIAEIQgAQhRVU4jY57tmNLz4NFz8kASoWd6H9LY8QbI+OKSMRlrT1gYMxcL6ZXHYfNaJVKLi6fYk01aBCEKRgvhC+oQAtr8Appv6kLCeeUA+oWfm9nNKSSHSNHIOFh6hbJC0jlnH7WyJY4S7Qtr8BpptZIWOJ+tlAd6jVIav2d0jvdzs8HXHoQtghEcs4/a2EscJdpHnNR7MfsT/mZ+xS6f2bVI918bvUL1dC2WtzLyYvSYn4PHX9AK0fUafxtUZ6CV3+0P+oz917MhX9fl/BP0WL8njP8A8Erv9of9Rn7rodA63/bH52fuvZEI+vy/gPosX5PIY+gFXxY0fjarkHs6nPvOYPMn5L1JCl63M/I1o8S8Hn0Hs6P1pW+TCfmUyp+gkTd5HHwa0fotehZPUZX3I1WDGukIYeidO3cPd4vPyCvQYLTt2hZ45QT8UwQsnJvs0UUujlkYGwA8BZdIQkMEIQgAQhCABCEIAEIQgAVDHa4wU08w1MUMkoHMsYXAeoV9VcTomzQywu92WN8Trb2e0tNvVNVasT64PKfY5gjJ3z1s4Er2vyszjN/Md25JCDu7tNseGq2uO9BKapqY6ol8b2ZT/KyNzljszHOu06jn3LAYDHiuEvliZSGojebggOcwuaLNkaWai4Iu08uFrp/0MwPEZas11c98Tb5m04eQJDazQYw4hrGjgdSR5nuzXueRTSVcf9UcmOtqg48+SDFOlldWV7qHD3tibGXNfMWgn+WbSPJcD2QdAALnnrp1gfSWupsTbh9ZK2dshAbIGta4ZmlzHDKBobWIP/ujBh1bheIzzx0r6qGYyWLN7PfnA0BLXA6G4sVa6KdHqyoxB2KVsZhDbvjiPvOOQtY0N3DWg8bEnzTaxqL621x63/sE5t+bv/FFbEOkuIz4tLS0UwDWvdGGuawxsEbcsj3HLfR1/OytdDukNcMVfQ1E4qGt6xrnBjWhpY3MHNsARrZpBvuvvspwidtVWVVRC+MvF252FpcZXue+1/ut9Uey/CJ/46sq54Xxl+Yt6xhaXGaQvda/INF/FOexKSpcJenYR3txdvl+xL0V6UVDcSraernLooWzvbmDAGNjeCHXaAT2CqnRzpbVzy1VfJK9lDTZniENj7ZItHFe176tJ13I4FLfaN0YqpMSe6nikc2oZHme0HJd3YcHu2A7AJ7lv5uiDRhbsPiIBMdusI9+W4dndbgXAeSmbxJJ8XKv8eo4/Mba9L/z6GCpelGJVkc9S2tgpmx3yU94g6SwDi1ucEnQjtHc/BzSdO5pMGqKlxDaiJ4pw9oAzOdkyvDTcA2edNrtWZwzC6mnidTyYM2efOck748zQDwcW6PA1sQ4aHuTrpng1QMNggjomxySTGeeGlYXMblYQ3Na+urOJ93QrSUcbklSq+Ouv/epEXNJu3dfnsoR4zjDsOdXOqwyNjrNvHH1k93hhI7NgATptsfFaUdK5zgRrHutOQYmvDRqTL1bX5SLXt3W0VXp3hU7MJpKOCJ8jh1fWBjC4gRxkuvbYl5B8lB03widuE0NHDDI9zcj5QxjnWLY3F2a213vv5Kf2T28LmXsiv3Rvl9e58p+ms9LhMVRI7raiplkbGXNaGsa0luYhgFwMu3EuHBV8RrMbp6RuISVTcpLXOpzHH2GvNmk2b3jQG4ur3TToVNLh1HHA3NJTMDXRXAc4PYM5F9C4OG3eVQx6pxTEoYqMUL4QC0yyO7LHlugN3AZWj3ram4Fu8hsdNVy3d10KW5cO+uP7j/GunUowiKuhYBJM4RG4u2JwL2vdbiLxkC/2hus7guM4nP1T6fEoJpHG76WRrIzHzBBYC8cLt8r7p/juF11HR09PRRx1MLGZJ43xte57i4vc7K42LHEnQC4+WOm6Mz1dVC6mw59CGua6R7nuDGkOBztDgMtrGwbrcoxLHtfVW+XT4/N8/8AATc7Xfj1PcKcuLWl4AdlBcAbgOtqAeIvxUq+BfV5x2ghCEACEIQAIQhAAhCEACEIQAIQhAAhCEACEIQAIQhAAhCEACEIQAIQhAAhCEACEIQAIQhAAhCEACEIQAIQhAAhCEACEIQAIQhAAhCEACEIQAIQh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4" name="3 CuadroTexto"/>
          <p:cNvSpPr txBox="1"/>
          <p:nvPr/>
        </p:nvSpPr>
        <p:spPr>
          <a:xfrm>
            <a:off x="3924647" y="1988840"/>
            <a:ext cx="45365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 smtClean="0"/>
              <a:t>Contribuye </a:t>
            </a:r>
            <a:r>
              <a:rPr lang="es-CO" dirty="0"/>
              <a:t>a mejorar la productividad de las empresas MIPYMES de LA RED ADELCO, mediante la realización de pasantías de desarrollo profesional y tecnológico de los estudiantes que realizarán la Experiencia Profesional Dirigida y el Proyecto Aplicado para los estudiantes </a:t>
            </a:r>
            <a:r>
              <a:rPr lang="es-CO" dirty="0" smtClean="0"/>
              <a:t>Contaduría Pública </a:t>
            </a:r>
            <a:r>
              <a:rPr lang="es-CO" dirty="0"/>
              <a:t>a través del acompañamiento a las empresas pymes.</a:t>
            </a:r>
          </a:p>
        </p:txBody>
      </p:sp>
      <p:pic>
        <p:nvPicPr>
          <p:cNvPr id="14344" name="Picture 8" descr="http://www.redadelco.org/wp-content/uploads/2014/07/Logo-2014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943" y="2341562"/>
            <a:ext cx="1828800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93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-32494" y="301624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2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2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2" name="1 Rectángulo"/>
          <p:cNvSpPr/>
          <p:nvPr/>
        </p:nvSpPr>
        <p:spPr>
          <a:xfrm>
            <a:off x="2730640" y="1700808"/>
            <a:ext cx="74751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9" name="48 CuadroTexto"/>
          <p:cNvSpPr txBox="1"/>
          <p:nvPr/>
        </p:nvSpPr>
        <p:spPr>
          <a:xfrm>
            <a:off x="3675249" y="1124744"/>
            <a:ext cx="4606925" cy="8318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1" u="sng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s-ES" i="0" u="none" dirty="0"/>
              <a:t>Estado actual de la formación</a:t>
            </a:r>
          </a:p>
          <a:p>
            <a:pPr>
              <a:defRPr/>
            </a:pPr>
            <a:r>
              <a:rPr lang="es-ES" b="0" u="none" dirty="0"/>
              <a:t>-Referente </a:t>
            </a:r>
            <a:r>
              <a:rPr lang="es-ES" b="0" u="none" dirty="0" smtClean="0"/>
              <a:t>Internacional- Síntesis</a:t>
            </a:r>
            <a:endParaRPr lang="es-CO" b="0" u="non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20" y="2604468"/>
            <a:ext cx="3064071" cy="3064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rma 17"/>
          <p:cNvSpPr/>
          <p:nvPr/>
        </p:nvSpPr>
        <p:spPr>
          <a:xfrm rot="5400000">
            <a:off x="2771402" y="2540569"/>
            <a:ext cx="3000998" cy="3384376"/>
          </a:xfrm>
          <a:prstGeom prst="funnel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46 Rectángulo redondeado"/>
          <p:cNvSpPr/>
          <p:nvPr/>
        </p:nvSpPr>
        <p:spPr>
          <a:xfrm>
            <a:off x="4165663" y="1956594"/>
            <a:ext cx="7247816" cy="4640758"/>
          </a:xfrm>
          <a:prstGeom prst="ellipse">
            <a:avLst/>
          </a:prstGeom>
          <a:solidFill>
            <a:srgbClr val="F2F2F2">
              <a:alpha val="94902"/>
            </a:srgb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400" i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4729231" y="2732258"/>
            <a:ext cx="61206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CO" sz="1400" i="1" dirty="0" smtClean="0"/>
              <a:t>En </a:t>
            </a:r>
            <a:r>
              <a:rPr lang="es-CO" sz="1400" b="1" i="1" dirty="0" smtClean="0"/>
              <a:t>Latinoamérica</a:t>
            </a:r>
            <a:r>
              <a:rPr lang="es-CO" sz="1400" i="1" dirty="0" smtClean="0"/>
              <a:t> </a:t>
            </a:r>
            <a:r>
              <a:rPr lang="es-CO" sz="1400" i="1" dirty="0"/>
              <a:t>la </a:t>
            </a:r>
            <a:r>
              <a:rPr lang="es-CO" sz="1400" b="1" i="1" dirty="0"/>
              <a:t>duración</a:t>
            </a:r>
            <a:r>
              <a:rPr lang="es-CO" sz="1400" i="1" dirty="0"/>
              <a:t> de los programas promedia los </a:t>
            </a:r>
            <a:r>
              <a:rPr lang="es-CO" sz="1400" b="1" i="1" dirty="0"/>
              <a:t>5 </a:t>
            </a:r>
            <a:r>
              <a:rPr lang="es-CO" sz="1400" b="1" i="1" dirty="0" smtClean="0"/>
              <a:t>años</a:t>
            </a:r>
            <a:r>
              <a:rPr lang="es-CO" sz="1400" i="1" dirty="0" smtClean="0"/>
              <a:t>, en el </a:t>
            </a:r>
            <a:r>
              <a:rPr lang="es-CO" sz="1400" b="1" i="1" dirty="0" smtClean="0"/>
              <a:t>resto del mundo son 4 </a:t>
            </a:r>
            <a:r>
              <a:rPr lang="es-CO" sz="1400" b="1" i="1" dirty="0"/>
              <a:t>años </a:t>
            </a:r>
            <a:r>
              <a:rPr lang="es-CO" sz="1400" i="1" dirty="0"/>
              <a:t>donde los 3 primeros son básicos y el </a:t>
            </a:r>
            <a:r>
              <a:rPr lang="es-CO" sz="1400" b="1" i="1" dirty="0"/>
              <a:t>último año se escoge una </a:t>
            </a:r>
            <a:r>
              <a:rPr lang="es-CO" sz="1400" b="1" i="1" dirty="0" smtClean="0"/>
              <a:t>especialización.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s-CO" sz="1400" i="1" dirty="0" smtClean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CO" sz="1400" i="1" dirty="0" smtClean="0"/>
              <a:t>El </a:t>
            </a:r>
            <a:r>
              <a:rPr lang="es-CO" sz="1400" i="1" dirty="0"/>
              <a:t>perfil del contador público </a:t>
            </a:r>
            <a:r>
              <a:rPr lang="es-CO" sz="1400" i="1" dirty="0" smtClean="0"/>
              <a:t>es </a:t>
            </a:r>
            <a:r>
              <a:rPr lang="es-CO" sz="1400" i="1" dirty="0"/>
              <a:t>similar ya que se busca un </a:t>
            </a:r>
            <a:r>
              <a:rPr lang="es-CO" sz="1400" b="1" i="1" dirty="0"/>
              <a:t>perfil de consultor y asesor de las organizaciones</a:t>
            </a:r>
            <a:r>
              <a:rPr lang="es-CO" sz="1400" i="1" dirty="0"/>
              <a:t>, es decir un perfil </a:t>
            </a:r>
            <a:r>
              <a:rPr lang="es-CO" sz="1400" b="1" i="1" dirty="0"/>
              <a:t>gerencial</a:t>
            </a:r>
            <a:r>
              <a:rPr lang="es-CO" sz="1400" i="1" dirty="0"/>
              <a:t> y de </a:t>
            </a:r>
            <a:r>
              <a:rPr lang="es-CO" sz="1400" b="1" i="1" dirty="0"/>
              <a:t>toma de decisiones</a:t>
            </a:r>
            <a:r>
              <a:rPr lang="es-CO" sz="1400" b="1" i="1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s-CO" sz="1400" i="1" dirty="0" smtClean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CO" sz="1400" i="1" dirty="0" smtClean="0"/>
              <a:t>En </a:t>
            </a:r>
            <a:r>
              <a:rPr lang="es-CO" sz="1400" b="1" i="1" dirty="0" smtClean="0"/>
              <a:t>Europa </a:t>
            </a:r>
            <a:r>
              <a:rPr lang="es-CO" sz="1400" b="1" i="1" dirty="0"/>
              <a:t>y Asia </a:t>
            </a:r>
            <a:r>
              <a:rPr lang="es-CO" sz="1400" i="1" dirty="0"/>
              <a:t>aparte de las funciones descritas anteriormente y normales del oficio del contador público (Auditoría, impuestos, Asesoría Financiera entre otros), se tiene </a:t>
            </a:r>
            <a:r>
              <a:rPr lang="es-CO" sz="1400" b="1" i="1" dirty="0"/>
              <a:t>enfoque en la banca de </a:t>
            </a:r>
            <a:r>
              <a:rPr lang="es-CO" sz="1400" b="1" i="1" dirty="0" smtClean="0"/>
              <a:t>inversiones</a:t>
            </a:r>
            <a:r>
              <a:rPr lang="es-CO" sz="1400" i="1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s-CO" sz="1400" i="1" dirty="0" smtClean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CO" sz="1400" b="1" i="1" dirty="0" smtClean="0"/>
              <a:t>Características</a:t>
            </a:r>
            <a:r>
              <a:rPr lang="es-CO" sz="1400" i="1" dirty="0" smtClean="0"/>
              <a:t>: </a:t>
            </a:r>
            <a:r>
              <a:rPr lang="es-CO" sz="1400" b="1" i="1" dirty="0" smtClean="0"/>
              <a:t>Gestor, Analista y Auditor, Visión global, Planeación, Decisiones, Ética, sentido Humanista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s-CO" sz="1400" i="1" dirty="0" smtClean="0"/>
          </a:p>
          <a:p>
            <a:pPr algn="just">
              <a:defRPr/>
            </a:pPr>
            <a:endParaRPr lang="es-CO" sz="1400" i="1" dirty="0"/>
          </a:p>
        </p:txBody>
      </p:sp>
      <p:sp>
        <p:nvSpPr>
          <p:cNvPr id="10" name="40 CuadroTexto"/>
          <p:cNvSpPr txBox="1"/>
          <p:nvPr/>
        </p:nvSpPr>
        <p:spPr>
          <a:xfrm>
            <a:off x="33759" y="1362670"/>
            <a:ext cx="1728788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2. Justificación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298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13" name="9 CuadroTexto"/>
          <p:cNvSpPr txBox="1">
            <a:spLocks noChangeArrowheads="1"/>
          </p:cNvSpPr>
          <p:nvPr/>
        </p:nvSpPr>
        <p:spPr bwMode="auto">
          <a:xfrm>
            <a:off x="8269783" y="3846513"/>
            <a:ext cx="17272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1800">
                <a:solidFill>
                  <a:schemeClr val="bg1"/>
                </a:solidFill>
                <a:latin typeface="Arial" pitchFamily="34" charset="0"/>
              </a:rPr>
              <a:t>Pensamiento Prospectivo y Estratégico</a:t>
            </a:r>
          </a:p>
        </p:txBody>
      </p:sp>
      <p:sp>
        <p:nvSpPr>
          <p:cNvPr id="14" name="11 CuadroTexto"/>
          <p:cNvSpPr txBox="1">
            <a:spLocks noChangeArrowheads="1"/>
          </p:cNvSpPr>
          <p:nvPr/>
        </p:nvSpPr>
        <p:spPr bwMode="auto">
          <a:xfrm>
            <a:off x="8269783" y="4035425"/>
            <a:ext cx="1847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1800">
                <a:solidFill>
                  <a:schemeClr val="bg1"/>
                </a:solidFill>
                <a:latin typeface="Arial" pitchFamily="34" charset="0"/>
              </a:rPr>
              <a:t>Gestión de las Organizaciones</a:t>
            </a:r>
          </a:p>
        </p:txBody>
      </p:sp>
      <p:sp>
        <p:nvSpPr>
          <p:cNvPr id="7" name="18 CuadroTexto"/>
          <p:cNvSpPr txBox="1"/>
          <p:nvPr/>
        </p:nvSpPr>
        <p:spPr>
          <a:xfrm>
            <a:off x="131822" y="999009"/>
            <a:ext cx="31447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</a:rPr>
              <a:t>6. Relación con el Sector Externo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3 CuadroTexto"/>
          <p:cNvSpPr txBox="1"/>
          <p:nvPr/>
        </p:nvSpPr>
        <p:spPr>
          <a:xfrm>
            <a:off x="3492599" y="875599"/>
            <a:ext cx="597535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CO" u="none" dirty="0" smtClean="0"/>
              <a:t>Vinculación con el Sector Productivo</a:t>
            </a:r>
          </a:p>
        </p:txBody>
      </p:sp>
      <p:sp>
        <p:nvSpPr>
          <p:cNvPr id="2" name="AutoShape 4" descr="data:image/jpeg;base64,/9j/4AAQSkZJRgABAQAAAQABAAD/2wCEAAkGBxMTEhQSExMWFBUUFBQQFRIVEhQVFBAWFBUWFhQUFRUYHCggGBomHBQUITEhJSkrLi4uFx8zODMsNygtLisBCgoKDg0OGhAQGywkHB8uLiwsLCwsLCwsLCwsLCwsLCwsLCwsLSwsLCwsLCwsLCwsLCwsLCwsLCwsLCwsLCwsLP/AABEIAIsBbAMBIgACEQEDEQH/xAAcAAACAwEBAQEAAAAAAAAAAAAABQMEBgIHAQj/xABBEAABAwIEAgcECAUDBAMAAAABAAIDBBEFEiExQVEGEyJhcYGRBzKhsRVCUnKCksHRFCMzovBDU+GTssLxFiRj/8QAGQEAAwEBAQAAAAAAAAAAAAAAAAECAwQF/8QALhEAAgIBBAECBQMEAwAAAAAAAAECEQMEEiExQVGhBRMUMmEVIkJScYGxkdHw/9oADAMBAAIRAxEAPwD1Q1t9V02oSuGMq2DZSatIvtcu7FUmPVhhKZJLlVWqw1rwrbQurFAjH4ngRGoWZrAW6FerOivvqleIdGIJb3BB5g2KCWjyt82qGThbKf2cXJy1BHiy/wAiqj/ZxMPdnjPi14/dAqFuEyi10oxN4kl227lro+hdUxpDXROP33D5tSpnRiWOT/7Ba3j2XBxPLw80m65YKDfCOcLpAfqj0C0dPkaNhfnb5KhK5rBlYLC9u86aElK58RykX5rnnkbO/DplHl9m2gmB5FdkN7lmKPEO9MaOZx1KE2i54k+y/wDwLCbuF+7ZMYomjYWSmWpcCDqRy7lZhqgdDok5K+SflccDYSBZbps60DzbgeHcnQlspontkzMcA4W1a4Agg8xxRs+Z+0yktis/NGBdHKmtkc2mhMgzEOfYNjZ96Q6DhpuvUejPsbjbZ9bL1h36mG7WDudIRmd5WXpwIaA1oAA0DQAAPADZRulXZHEkc0sz8FGj6IUEXuUcAtpcxhx9XXKZxU7Ge4xjfusa35BQdeVK2S6020ZbrJjIV8LlC+RchOhWcy1VtFD1pKjqgLoicOYV0S2dELkqRxCrSvTEduK5L1TlqLKq+sVKJLkNeuQapKBPdSB6e0W4YOqrqu6cKlNVgBUnVd1SiLcODVBc9eSlQnXRrQE9pO4adZzVWrqBayXS4hdQddfdNRE5A5hJUrKVDZgF8fWBVTEDoAFEQFyakc1y6sYOKqhHTorqlLSC/BfZsUalkuKapNryVGLb4PUw9Beq7XKQLyz1C1E9W2OVKKytNlCCWSglTMuoGzBStlQSWAV1mUGdfc6KAmzIzKHOl/SDF20tPLUO16tpLW/aedGN83EBD4BK3RWx3pG2JzoWG8jQC88I7i7R962vcLc1i6nES43JuSdSd7pJhFS57HSOdme95e9x+s52p8uCKuY7/wCAjf8ARcjk2z0ceNRQxlrTfXj8UmxeUkHmNf8Amy5fJmG//CpuLpXCNh14u+wOJKX9zWXRN0bxoOlERcMwDjYnU27vVb6gkuNPRYZ2CsjAc33wcwd9YnvKe9GscaHWd4EKo0THlV5NnHhcpbmD233tr6bJdMHA2IsSL/umuH4w0C2Yeqp43XRkNIcM2e1h3g3+Q9EskY1aJg5p1JFeORwG6u4RUHrSDxYfgR+5Sg1Ftl3BVBskbr6Zg0/i7PzISwupoWdXBmvJUTlEJV960L1aPGs6K56yyhlqmjiqclaTsPNUokuQ2bMBuoJa1o43SrIXHtE25Lt7o2nXhsnsQtzPlZVOdrazb2vxN0smcGm4dryupMQrxtcAcuKT1DAdW3J5laqPBm5DSPHcuhRLjwKzEz3A6j4LmOQcU/loW9j19fdfGTpV1oC+fxJ4K1BkOQ9bULl9Wk7ZHFdZu9PYG4vukuvmYBUjJ3r4NeKKCy0+bkq8jnKaGJTuYEDFnWroEnZdVMaqZiEAWDG7mq8sT+akFR3qGassk5BRUljk5qnKH81bkrlXkqLqGyqKT8yiIcr7XBdOLVhknR04I8nq7CpmrjKFw6Sy5DronJXwyKqapfBPdFiovsmVhsyWxuVhpQKi4KhdidUC5fM6YqGYmWE9rtb/ACIIQf6krnkcxEBa/m8HyWqEiwvtXbdlM7k+Vvm5rD/4qMn2l4V+9GRwqocLtv3q++p56g7j/OPzXGB0WZtzrr6q5WYPcXZdp5HY+C5D0lHixU65cGsF3O0A2v48k5oqHqxbdx1cefd4BVcMi6q7ne9sO4chfmmcVY07BFjOpISQkOJUBvmZoVqOvuNlBMwEIshoxhratug14XunmAwTOcJJna20bwbz81dZTC+w8Vai7KllbpeWMGu2VOulNiOPy5L6am4sPVQPeP8AOKCbs19JigfEyS/vNBI5HZw9QVG+qc7bQLP9GqgZnwuF7fzWDuNg8eRsfxJ+N17mKSlFSPAzRcJuINbzUjVxsqFTVnYLSrM7ovVFYGpTUVD5DZpsOaqvlPEoZUlg047BaKNEN2WqfDwO083Peo5p2i4AJ8LKjUVcjtAPNSU0Dt7ed9069QIpaph95j/zD9lwOrOzPVyYy0xI1DfVLZ4S06OHqjcKkfHh31WBVZHy8reStRVrhuLqz/F3+qlbHSEck8oUJqn8bpzLVt4gKrJUMPJKx0UW1blYir1HI5pXUNNdLcOi7FXlXoJiV8osPCZR04CqxURCC4VaooE2aLKKapaFnLNGHbHtbM/JRuXAoCd0zlrRyUfXXXLPX4olxxSZRGGBSDDGq6wFT5dFyv4lf2o3hpr7Fgw1q5fhTFcmdZUpqvXdJ6mcjrx4IxZtDUKN8qSRYq08VdjqQeKoC4HKVrlRM5UZr7bpgNOuXYqe9JH4gOaiOIgIsVGj6/vX3rws2MTHNdfSPeixbTR/xAWX9ozM9JmH+lIx/gD2Cf7gpvpEKKrnbIx8b9WvaWOHc4WulLlUOPDTM9gM4DGpzUVILbW81ksMY9kjoHnWP3j9ofVI8dCmstTpv3LlZ6SlwKcTqTn5DZXaaXKAVnukFaGgm+vDx4LRwNaY2k8hx30SolO3Rcp6u+nmpuuJ0SSoqGmwta3JRw1jhs4+B1QD4NFchQPcb9yW/SWliphWNI3SoV2SmpsLeC5NXZVJnXOiqTSJisujFuqmjlOzT2gPsHR49D6heksfHbsm+l773vxuvFK2qsNdVsugmPCalyOuXwnq+9zDrG707P4V6Gjl/Fnm62P8kaurqgdB6qiVyCuzovSSo82yjVO/yygjqrHWysSVvaDIwS8kC9tvBfKjoy4tzdYzPuWC+p7ilKaj2NRbOevB7TiLfZU30kOBACzTWvc7IASQbcdLJtSYE86udZOxUMo5w7TfkiWjJ2AXUNAxmxufNMIWBFjM9PTObwVRzn8lrJom8SFQlbEOIUvJFdsFFmddTucozhbitA57BtqvjJbn3VyZNbgh2zWOObEseEHmmNNhbgtRhmF59SNFdlwoN1Cf1ClG0h/LaElNh7rbq7FR965rZsqpNxO25XnZNbO6No44lqrjsEln1KtVWJAjdLf4gErhyZHI2jBE7Ka6mZS2XVPMFI6oWaiVtSAMsuXFcGa66J0WmNGiFeJS2WSq8QOY6p5js9rrCVNT2iu2ERqXJp4cQA4ppS4yBx+KxNyu4wVr0YqZ6NDjTeasfSTDusdhr9lpqKUEbD0RbHuO566Pg1L5JXu90WCeCFpGgHol9XA4bFLse8qMZJxUg6wfVPqqjpnjiVNBWHinQb0duq7Gx0PJAxBQY245MzNCFmjjUgGwPkp5HuiPsRqG3EltRZjjzbfQHwJ+KWVuJN4LiHFOsFnMFiLGxVWXC5D7ov5rOSZtDKkqFbHddJc7A2A/VXjiEjTYbDSymbg7oGiR51c6wbY6aam/oq8rbol6FRdq0dtry46qy2U7tSN7HdYA38XgnVAbDVJoqLb7LlLETqSppXgeKdYFgLZf5kj3WIu1jSG6cLnmq+O4G1t3QuOmjo5Nx4O5d6VMva7o+YHhz5tb5WXte1y629h+q6xTBQL5Je1qQHAEO8CFTw/HcsTWAe72Xtv2mkcxxbxVt+IiWzb37+Xf3J0WmqMTibnA5XNI7xqD4FM+g80rahnVt5RSXOUFryA068Qbf4VYqGhzSTrvr4HRUsNqCyVpvYZhc828Vthkk0/Q5dTjdNLyenFx1Oum6W1eIHYHRIsOx98gaLkXLgNdD2nZb+VvRN48HnkPZiee+xt5WXqQ1OOfT6PGeKSZxSVZzhzRmcCDbnzWggxEv7IaeybkEBoaTzdx8BdfMO6GVJ0OWIHdxOvkB8lpKHodCxoDnPkI13LG3+6P3WWbLhfb5/BpjhkXXuZ5tKGklouTqV1mk4MPkL/ALVT4Uxg7LfiT8yk1TXOYbcFz5PiCjwolLT+rK0DZD/pHxOiKvOOAarMOKgqniNQCN1x5ddOS4dGiwxQpqXE8VXFKVdgopJD2I3u8GuPxsn9F0aqHDWPL94gLh25JvyzVQSM3DCVbjjsQtXF0Rf8AWe1vgCf2U46Jxj3pHHwAH7rSOlyPwO4oq4fUANXNZiYGgV1+FQMGzj4vP6JbVCJuzG+Yv817EMLcaOWc6ZmMVr7rPVEjzsCtdV1bRsGjwaB+iU1FceZ9Uv0hzduRzz1NGakdLyPouoJXjdp9EylqTzPqq7pTzPqto/A8fmT9jNa6UekXqSqHHRMo5oju9o81my5ckq/0PF/U/Yr9Sn6I1V4+D2n8QXNTIA3Qj1WXRdH6LFdT9i18TfmPuUcfnvdY97NVuZYGu94Aqm7Bofsn8xW0fhziu0w/UFd0J44ddQp5I7BP3xg7gFVp6Bru74rPJ8OyL7XfsENdB/cqF9HOtDQzGyz4wmRpuHBw9CnNC4jQiy456fLDuLOqOfHLpod0lTqmojDgs11mqd4dUd6xZojipw3uS+XDjwWsYwEL46lU2OjHOiNiwpPBgOZ5adrrdVtCN+KzWI1JjckV0NaTozGxgIAPlddPqY49MnwVnozjjXHI/wCK0OIYSyQXACaEeb9KKzrowGsPYObbUi1iskZQBqRovXm4QGu1CjqcBpyS7qo81j2sjb357IlCzSGXaqZ5XQQnJnO7tfAcB6K9geEmokc0uLGMtcjck3sAeG17qtWZo3FjgWlpsQdNv0UvRyvAfIHOLWPswOB2eATc91jbyWX5OkcxVronFgcHBulgdbDQEfaFkxOJNkaS7QgHtEa+FkixKk7XvZju1zdz4pcal8Zs8XHA8P8AhU3XRe71LmJYPf8AmRnK7mPkRxSeKuLCWv0Pjo7zTN2MAD9Eoq5TIfdvfgBc+ilO+xTklyizLXXFmi99ABxKrU0JcdTa+h599uXip8N6L1kpBjpZzxBETwO7Uiy1OHezLFHm5hEY/wD0lYPgCSk1LqJy5MrfBSw6NoLbcLW7l690XccgKzuEeymoBaZaiNoBuWsa5x9TZb2gwSGnbZ0u32i1oWOPT5FK2Yx4LJdYKr15JsLnwF1aOI0rdM4d3NBf8gV9bit/6cErvwBg/usuz5b9R2RvppHDRtvHRK5eiLpDd8gb4NufiQnX8TUu2gY3vfLc+jQjqao7yRs+7GXfElN4YvsTYvpOhtOz3i9573WHoE1gwmBnuxMHflBPqVF9Gyn3qmT8IY35BH0Kw+9JK7xmf+hVRxxj0hDC4HIfBRvq4xu9o8XN/dVBgcHGO/3iXfMqVmEwDaFn5ArAjlxSIf6rPzt/dL6jFo+EjPzBOW0UY2jZ+QKQQN+y38oVKVEtWYqsrwdnt9UirJHHYj1K9T6pv2R6BHVN+yPQLaOocfBlLApeTxSpY/u9UvlY7/CvejAw7tb+UKN1DEd42H8Df2XRHXtfxMHok/5HgLmnkoyvepcDpnbwRn8DVSm6IUbt4GjwuFqviMfMTJ6B+GeIIXr1R7PaR22dng6/zSqq9mTf9Ocjucy/xBW0dfifdozlosq6pnmyFsKz2d1bfcySeDrH4pDW4BUxe/C8d+W49Qt46jFLqSMJYMke0LUL6Wkbr4tjIEL6QviABCEIAFJHM4bEhRoUyhGXaspSkumMYcZmbs4HxCtM6Sy8WsPqEkQsXpcL7ijRanKupMev6RuO8Y/Mf2STEndab+78Vyvtlm9Dg/p92X9Xm9f9HEbMtiDqOK1WF9K3RtDXtzW0vmt+izQapGRpfQYPT3ZS1mb19kamo6VMftHY/e/4Vb6azfVHqf2SqnoydgfRNqXCzxFvEgfNZy0unj49y46jM/PsczxRT26yGN9ti6PMR5lL5ugTJpHuD+ra836tkQDW6AaAHTZauipGD61+5rXPP9oT6khd9SCR3ecrB/cb/BceSOCPSOvHLM+2ZPDfZrHYZ55XW+6D4bFaGD2bUJFnse/nmkOvpZPo4Kk7Nij8SXn4WClGFyO/qVDz3MAjHqNVytR8I61Oflimn6CYXDr/AAkI73jN/wB5KvQ1FFFpEyO/KGEH/sarkeCQDUsznm8l5/uV6OJrdGgDwACmkK2LvpCV39Ond4yOawempR1NU7eSOPuYwuPq4/omiEwFf0Rf35pn/jLB6NspIsGgbr1YcftO7R9XJghAHDImt2aB4ABdoQgAQsp0n9oFHRO6t5dJIN44wCWX2zEkNB7r3UPRv2j0dXKIQJIpHGzGyhoDzyDmki/cVp8nJt3VwR8yF1fJsUIQsywQhCABCEIAEIQgAQhRVU4jY57tmNLz4NFz8kASoWd6H9LY8QbI+OKSMRlrT1gYMxcL6ZXHYfNaJVKLi6fYk01aBCEKRgvhC+oQAtr8Appv6kLCeeUA+oWfm9nNKSSHSNHIOFh6hbJC0jlnH7WyJY4S7Qtr8BpptZIWOJ+tlAd6jVIav2d0jvdzs8HXHoQtghEcs4/a2EscJdpHnNR7MfsT/mZ+xS6f2bVI918bvUL1dC2WtzLyYvSYn4PHX9AK0fUafxtUZ6CV3+0P+oz917MhX9fl/BP0WL8njP8A8Erv9of9Rn7rodA63/bH52fuvZEI+vy/gPosX5PIY+gFXxY0fjarkHs6nPvOYPMn5L1JCl63M/I1o8S8Hn0Hs6P1pW+TCfmUyp+gkTd5HHwa0fotehZPUZX3I1WDGukIYeidO3cPd4vPyCvQYLTt2hZ45QT8UwQsnJvs0UUujlkYGwA8BZdIQkMEIQgAQhCABCEIAEIQgAVDHa4wU08w1MUMkoHMsYXAeoV9VcTomzQywu92WN8Trb2e0tNvVNVasT64PKfY5gjJ3z1s4Er2vyszjN/Md25JCDu7tNseGq2uO9BKapqY6ol8b2ZT/KyNzljszHOu06jn3LAYDHiuEvliZSGojebggOcwuaLNkaWai4Iu08uFrp/0MwPEZas11c98Tb5m04eQJDazQYw4hrGjgdSR5nuzXueRTSVcf9UcmOtqg48+SDFOlldWV7qHD3tibGXNfMWgn+WbSPJcD2QdAALnnrp1gfSWupsTbh9ZK2dshAbIGta4ZmlzHDKBobWIP/ujBh1bheIzzx0r6qGYyWLN7PfnA0BLXA6G4sVa6KdHqyoxB2KVsZhDbvjiPvOOQtY0N3DWg8bEnzTaxqL621x63/sE5t+bv/FFbEOkuIz4tLS0UwDWvdGGuawxsEbcsj3HLfR1/OytdDukNcMVfQ1E4qGt6xrnBjWhpY3MHNsARrZpBvuvvspwidtVWVVRC+MvF252FpcZXue+1/ut9Uey/CJ/46sq54Xxl+Yt6xhaXGaQvda/INF/FOexKSpcJenYR3txdvl+xL0V6UVDcSraernLooWzvbmDAGNjeCHXaAT2CqnRzpbVzy1VfJK9lDTZniENj7ZItHFe176tJ13I4FLfaN0YqpMSe6nikc2oZHme0HJd3YcHu2A7AJ7lv5uiDRhbsPiIBMdusI9+W4dndbgXAeSmbxJJ8XKv8eo4/Mba9L/z6GCpelGJVkc9S2tgpmx3yU94g6SwDi1ucEnQjtHc/BzSdO5pMGqKlxDaiJ4pw9oAzOdkyvDTcA2edNrtWZwzC6mnidTyYM2efOck748zQDwcW6PA1sQ4aHuTrpng1QMNggjomxySTGeeGlYXMblYQ3Na+urOJ93QrSUcbklSq+Ouv/epEXNJu3dfnsoR4zjDsOdXOqwyNjrNvHH1k93hhI7NgATptsfFaUdK5zgRrHutOQYmvDRqTL1bX5SLXt3W0VXp3hU7MJpKOCJ8jh1fWBjC4gRxkuvbYl5B8lB03widuE0NHDDI9zcj5QxjnWLY3F2a213vv5Kf2T28LmXsiv3Rvl9e58p+ms9LhMVRI7raiplkbGXNaGsa0luYhgFwMu3EuHBV8RrMbp6RuISVTcpLXOpzHH2GvNmk2b3jQG4ur3TToVNLh1HHA3NJTMDXRXAc4PYM5F9C4OG3eVQx6pxTEoYqMUL4QC0yyO7LHlugN3AZWj3ram4Fu8hsdNVy3d10KW5cO+uP7j/GunUowiKuhYBJM4RG4u2JwL2vdbiLxkC/2hus7guM4nP1T6fEoJpHG76WRrIzHzBBYC8cLt8r7p/juF11HR09PRRx1MLGZJ43xte57i4vc7K42LHEnQC4+WOm6Mz1dVC6mw59CGua6R7nuDGkOBztDgMtrGwbrcoxLHtfVW+XT4/N8/8AATc7Xfj1PcKcuLWl4AdlBcAbgOtqAeIvxUq+BfV5x2ghCEACEIQAIQhAAhCEACEIQAIQhAAhCEACEIQAIQhAAhCEACEIQAIQhAAhCEACEIQAIQhAAhCEACEIQAIQhAAhCEACEIQAIQhAAhCEACEIQAIQh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4" name="3 CuadroTexto"/>
          <p:cNvSpPr txBox="1"/>
          <p:nvPr/>
        </p:nvSpPr>
        <p:spPr>
          <a:xfrm>
            <a:off x="3924647" y="1988840"/>
            <a:ext cx="58326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CO" dirty="0"/>
              <a:t>Contribuye con la internacionalización del programa (Miembros de Latino </a:t>
            </a:r>
            <a:r>
              <a:rPr lang="es-CO" dirty="0" err="1"/>
              <a:t>America</a:t>
            </a:r>
            <a:r>
              <a:rPr lang="es-CO" dirty="0"/>
              <a:t>, Norte América, Europa y Oceanía</a:t>
            </a:r>
            <a:r>
              <a:rPr lang="es-CO" dirty="0" smtClean="0"/>
              <a:t>)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CO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CO" dirty="0"/>
              <a:t>Mantiene el contacto con redes académicas de escuelas de negocios que  contribuyen al perfil gerencial que se le quiere dar al programa de Contaduría </a:t>
            </a:r>
            <a:r>
              <a:rPr lang="es-CO" dirty="0" smtClean="0"/>
              <a:t>Publica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CO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CO" dirty="0"/>
              <a:t>Acceso de Base de Datos de contactos </a:t>
            </a:r>
            <a:r>
              <a:rPr lang="es-CO" dirty="0" smtClean="0"/>
              <a:t>Académicos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CO" dirty="0" smtClean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CO" dirty="0" smtClean="0"/>
              <a:t>Centro </a:t>
            </a:r>
            <a:r>
              <a:rPr lang="es-CO" dirty="0"/>
              <a:t>de Información y Documentación </a:t>
            </a:r>
            <a:r>
              <a:rPr lang="es-CO" dirty="0" smtClean="0"/>
              <a:t>Virtual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CO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CO" dirty="0"/>
              <a:t>Servicios </a:t>
            </a:r>
            <a:r>
              <a:rPr lang="es-CO" dirty="0" err="1"/>
              <a:t>o</a:t>
            </a:r>
            <a:r>
              <a:rPr lang="es-CO" dirty="0" err="1" smtClean="0"/>
              <a:t>n</a:t>
            </a:r>
            <a:r>
              <a:rPr lang="es-CO" dirty="0" smtClean="0"/>
              <a:t> </a:t>
            </a:r>
            <a:r>
              <a:rPr lang="es-CO" dirty="0"/>
              <a:t>line informativos de documentos como La revista de Negocios </a:t>
            </a:r>
            <a:r>
              <a:rPr lang="es-CO" dirty="0" err="1" smtClean="0"/>
              <a:t>Leadership</a:t>
            </a:r>
            <a:endParaRPr lang="es-CO" dirty="0" smtClean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CO" dirty="0" smtClean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CO" dirty="0" smtClean="0"/>
              <a:t>Oportunidad </a:t>
            </a:r>
            <a:r>
              <a:rPr lang="es-CO" dirty="0"/>
              <a:t>de encuentros a nivel internacional</a:t>
            </a:r>
          </a:p>
        </p:txBody>
      </p:sp>
      <p:pic>
        <p:nvPicPr>
          <p:cNvPr id="15363" name="Imagen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592757"/>
            <a:ext cx="3246810" cy="83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930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13" name="9 CuadroTexto"/>
          <p:cNvSpPr txBox="1">
            <a:spLocks noChangeArrowheads="1"/>
          </p:cNvSpPr>
          <p:nvPr/>
        </p:nvSpPr>
        <p:spPr bwMode="auto">
          <a:xfrm>
            <a:off x="8269783" y="3846513"/>
            <a:ext cx="17272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1800">
                <a:solidFill>
                  <a:schemeClr val="bg1"/>
                </a:solidFill>
                <a:latin typeface="Arial" pitchFamily="34" charset="0"/>
              </a:rPr>
              <a:t>Pensamiento Prospectivo y Estratégico</a:t>
            </a:r>
          </a:p>
        </p:txBody>
      </p:sp>
      <p:sp>
        <p:nvSpPr>
          <p:cNvPr id="14" name="11 CuadroTexto"/>
          <p:cNvSpPr txBox="1">
            <a:spLocks noChangeArrowheads="1"/>
          </p:cNvSpPr>
          <p:nvPr/>
        </p:nvSpPr>
        <p:spPr bwMode="auto">
          <a:xfrm>
            <a:off x="8269783" y="4035425"/>
            <a:ext cx="1847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1800">
                <a:solidFill>
                  <a:schemeClr val="bg1"/>
                </a:solidFill>
                <a:latin typeface="Arial" pitchFamily="34" charset="0"/>
              </a:rPr>
              <a:t>Gestión de las Organizaciones</a:t>
            </a:r>
          </a:p>
        </p:txBody>
      </p:sp>
      <p:sp>
        <p:nvSpPr>
          <p:cNvPr id="7" name="18 CuadroTexto"/>
          <p:cNvSpPr txBox="1"/>
          <p:nvPr/>
        </p:nvSpPr>
        <p:spPr>
          <a:xfrm>
            <a:off x="131822" y="999009"/>
            <a:ext cx="31447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</a:rPr>
              <a:t>6. Relación con el Sector Externo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3 CuadroTexto"/>
          <p:cNvSpPr txBox="1"/>
          <p:nvPr/>
        </p:nvSpPr>
        <p:spPr>
          <a:xfrm>
            <a:off x="3492599" y="875599"/>
            <a:ext cx="597535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CO" u="none" dirty="0" smtClean="0"/>
              <a:t>Vinculación con el Sector Productivo</a:t>
            </a:r>
          </a:p>
        </p:txBody>
      </p:sp>
      <p:sp>
        <p:nvSpPr>
          <p:cNvPr id="2" name="AutoShape 4" descr="data:image/jpeg;base64,/9j/4AAQSkZJRgABAQAAAQABAAD/2wCEAAkGBxMTEhQSExMWFBUUFBQQFRIVEhQVFBAWFBUWFhQUFRUYHCggGBomHBQUITEhJSkrLi4uFx8zODMsNygtLisBCgoKDg0OGhAQGywkHB8uLiwsLCwsLCwsLCwsLCwsLCwsLCwsLSwsLCwsLCwsLCwsLCwsLCwsLCwsLCwsLCwsLP/AABEIAIsBbAMBIgACEQEDEQH/xAAcAAACAwEBAQEAAAAAAAAAAAAABQMEBgIHAQj/xABBEAABAwIEAgcECAUDBAMAAAABAAIDBBEFEiExQVEGEyJhcYGRBzKhsRVCUnKCksHRFCMzovBDU+GTssLxFiRj/8QAGQEAAwEBAQAAAAAAAAAAAAAAAAECAwQF/8QALhEAAgIBBAECBQMEAwAAAAAAAAECEQMEEiExQVGhBRMUMmEVIkJScYGxkdHw/9oADAMBAAIRAxEAPwD1Q1t9V02oSuGMq2DZSatIvtcu7FUmPVhhKZJLlVWqw1rwrbQurFAjH4ngRGoWZrAW6FerOivvqleIdGIJb3BB5g2KCWjyt82qGThbKf2cXJy1BHiy/wAiqj/ZxMPdnjPi14/dAqFuEyi10oxN4kl227lro+hdUxpDXROP33D5tSpnRiWOT/7Ba3j2XBxPLw80m65YKDfCOcLpAfqj0C0dPkaNhfnb5KhK5rBlYLC9u86aElK58RykX5rnnkbO/DplHl9m2gmB5FdkN7lmKPEO9MaOZx1KE2i54k+y/wDwLCbuF+7ZMYomjYWSmWpcCDqRy7lZhqgdDok5K+SflccDYSBZbps60DzbgeHcnQlspontkzMcA4W1a4Agg8xxRs+Z+0yktis/NGBdHKmtkc2mhMgzEOfYNjZ96Q6DhpuvUejPsbjbZ9bL1h36mG7WDudIRmd5WXpwIaA1oAA0DQAAPADZRulXZHEkc0sz8FGj6IUEXuUcAtpcxhx9XXKZxU7Ge4xjfusa35BQdeVK2S6020ZbrJjIV8LlC+RchOhWcy1VtFD1pKjqgLoicOYV0S2dELkqRxCrSvTEduK5L1TlqLKq+sVKJLkNeuQapKBPdSB6e0W4YOqrqu6cKlNVgBUnVd1SiLcODVBc9eSlQnXRrQE9pO4adZzVWrqBayXS4hdQddfdNRE5A5hJUrKVDZgF8fWBVTEDoAFEQFyakc1y6sYOKqhHTorqlLSC/BfZsUalkuKapNryVGLb4PUw9Beq7XKQLyz1C1E9W2OVKKytNlCCWSglTMuoGzBStlQSWAV1mUGdfc6KAmzIzKHOl/SDF20tPLUO16tpLW/aedGN83EBD4BK3RWx3pG2JzoWG8jQC88I7i7R962vcLc1i6nES43JuSdSd7pJhFS57HSOdme95e9x+s52p8uCKuY7/wCAjf8ARcjk2z0ceNRQxlrTfXj8UmxeUkHmNf8Amy5fJmG//CpuLpXCNh14u+wOJKX9zWXRN0bxoOlERcMwDjYnU27vVb6gkuNPRYZ2CsjAc33wcwd9YnvKe9GscaHWd4EKo0THlV5NnHhcpbmD233tr6bJdMHA2IsSL/umuH4w0C2Yeqp43XRkNIcM2e1h3g3+Q9EskY1aJg5p1JFeORwG6u4RUHrSDxYfgR+5Sg1Ftl3BVBskbr6Zg0/i7PzISwupoWdXBmvJUTlEJV960L1aPGs6K56yyhlqmjiqclaTsPNUokuQ2bMBuoJa1o43SrIXHtE25Lt7o2nXhsnsQtzPlZVOdrazb2vxN0smcGm4dryupMQrxtcAcuKT1DAdW3J5laqPBm5DSPHcuhRLjwKzEz3A6j4LmOQcU/loW9j19fdfGTpV1oC+fxJ4K1BkOQ9bULl9Wk7ZHFdZu9PYG4vukuvmYBUjJ3r4NeKKCy0+bkq8jnKaGJTuYEDFnWroEnZdVMaqZiEAWDG7mq8sT+akFR3qGassk5BRUljk5qnKH81bkrlXkqLqGyqKT8yiIcr7XBdOLVhknR04I8nq7CpmrjKFw6Sy5DronJXwyKqapfBPdFiovsmVhsyWxuVhpQKi4KhdidUC5fM6YqGYmWE9rtb/ACIIQf6krnkcxEBa/m8HyWqEiwvtXbdlM7k+Vvm5rD/4qMn2l4V+9GRwqocLtv3q++p56g7j/OPzXGB0WZtzrr6q5WYPcXZdp5HY+C5D0lHixU65cGsF3O0A2v48k5oqHqxbdx1cefd4BVcMi6q7ne9sO4chfmmcVY07BFjOpISQkOJUBvmZoVqOvuNlBMwEIshoxhratug14XunmAwTOcJJna20bwbz81dZTC+w8Vai7KllbpeWMGu2VOulNiOPy5L6am4sPVQPeP8AOKCbs19JigfEyS/vNBI5HZw9QVG+qc7bQLP9GqgZnwuF7fzWDuNg8eRsfxJ+N17mKSlFSPAzRcJuINbzUjVxsqFTVnYLSrM7ovVFYGpTUVD5DZpsOaqvlPEoZUlg047BaKNEN2WqfDwO083Peo5p2i4AJ8LKjUVcjtAPNSU0Dt7ed9069QIpaph95j/zD9lwOrOzPVyYy0xI1DfVLZ4S06OHqjcKkfHh31WBVZHy8reStRVrhuLqz/F3+qlbHSEck8oUJqn8bpzLVt4gKrJUMPJKx0UW1blYir1HI5pXUNNdLcOi7FXlXoJiV8osPCZR04CqxURCC4VaooE2aLKKapaFnLNGHbHtbM/JRuXAoCd0zlrRyUfXXXLPX4olxxSZRGGBSDDGq6wFT5dFyv4lf2o3hpr7Fgw1q5fhTFcmdZUpqvXdJ6mcjrx4IxZtDUKN8qSRYq08VdjqQeKoC4HKVrlRM5UZr7bpgNOuXYqe9JH4gOaiOIgIsVGj6/vX3rws2MTHNdfSPeixbTR/xAWX9ozM9JmH+lIx/gD2Cf7gpvpEKKrnbIx8b9WvaWOHc4WulLlUOPDTM9gM4DGpzUVILbW81ksMY9kjoHnWP3j9ofVI8dCmstTpv3LlZ6SlwKcTqTn5DZXaaXKAVnukFaGgm+vDx4LRwNaY2k8hx30SolO3Rcp6u+nmpuuJ0SSoqGmwta3JRw1jhs4+B1QD4NFchQPcb9yW/SWliphWNI3SoV2SmpsLeC5NXZVJnXOiqTSJisujFuqmjlOzT2gPsHR49D6heksfHbsm+l773vxuvFK2qsNdVsugmPCalyOuXwnq+9zDrG707P4V6Gjl/Fnm62P8kaurqgdB6qiVyCuzovSSo82yjVO/yygjqrHWysSVvaDIwS8kC9tvBfKjoy4tzdYzPuWC+p7ilKaj2NRbOevB7TiLfZU30kOBACzTWvc7IASQbcdLJtSYE86udZOxUMo5w7TfkiWjJ2AXUNAxmxufNMIWBFjM9PTObwVRzn8lrJom8SFQlbEOIUvJFdsFFmddTucozhbitA57BtqvjJbn3VyZNbgh2zWOObEseEHmmNNhbgtRhmF59SNFdlwoN1Cf1ClG0h/LaElNh7rbq7FR965rZsqpNxO25XnZNbO6No44lqrjsEln1KtVWJAjdLf4gErhyZHI2jBE7Ka6mZS2XVPMFI6oWaiVtSAMsuXFcGa66J0WmNGiFeJS2WSq8QOY6p5js9rrCVNT2iu2ERqXJp4cQA4ppS4yBx+KxNyu4wVr0YqZ6NDjTeasfSTDusdhr9lpqKUEbD0RbHuO566Pg1L5JXu90WCeCFpGgHol9XA4bFLse8qMZJxUg6wfVPqqjpnjiVNBWHinQb0duq7Gx0PJAxBQY245MzNCFmjjUgGwPkp5HuiPsRqG3EltRZjjzbfQHwJ+KWVuJN4LiHFOsFnMFiLGxVWXC5D7ov5rOSZtDKkqFbHddJc7A2A/VXjiEjTYbDSymbg7oGiR51c6wbY6aam/oq8rbol6FRdq0dtry46qy2U7tSN7HdYA38XgnVAbDVJoqLb7LlLETqSppXgeKdYFgLZf5kj3WIu1jSG6cLnmq+O4G1t3QuOmjo5Nx4O5d6VMva7o+YHhz5tb5WXte1y629h+q6xTBQL5Je1qQHAEO8CFTw/HcsTWAe72Xtv2mkcxxbxVt+IiWzb37+Xf3J0WmqMTibnA5XNI7xqD4FM+g80rahnVt5RSXOUFryA068Qbf4VYqGhzSTrvr4HRUsNqCyVpvYZhc828Vthkk0/Q5dTjdNLyenFx1Oum6W1eIHYHRIsOx98gaLkXLgNdD2nZb+VvRN48HnkPZiee+xt5WXqQ1OOfT6PGeKSZxSVZzhzRmcCDbnzWggxEv7IaeybkEBoaTzdx8BdfMO6GVJ0OWIHdxOvkB8lpKHodCxoDnPkI13LG3+6P3WWbLhfb5/BpjhkXXuZ5tKGklouTqV1mk4MPkL/ALVT4Uxg7LfiT8yk1TXOYbcFz5PiCjwolLT+rK0DZD/pHxOiKvOOAarMOKgqniNQCN1x5ddOS4dGiwxQpqXE8VXFKVdgopJD2I3u8GuPxsn9F0aqHDWPL94gLh25JvyzVQSM3DCVbjjsQtXF0Rf8AWe1vgCf2U46Jxj3pHHwAH7rSOlyPwO4oq4fUANXNZiYGgV1+FQMGzj4vP6JbVCJuzG+Yv817EMLcaOWc6ZmMVr7rPVEjzsCtdV1bRsGjwaB+iU1FceZ9Uv0hzduRzz1NGakdLyPouoJXjdp9EylqTzPqq7pTzPqto/A8fmT9jNa6UekXqSqHHRMo5oju9o81my5ckq/0PF/U/Yr9Sn6I1V4+D2n8QXNTIA3Qj1WXRdH6LFdT9i18TfmPuUcfnvdY97NVuZYGu94Aqm7Bofsn8xW0fhziu0w/UFd0J44ddQp5I7BP3xg7gFVp6Bru74rPJ8OyL7XfsENdB/cqF9HOtDQzGyz4wmRpuHBw9CnNC4jQiy456fLDuLOqOfHLpod0lTqmojDgs11mqd4dUd6xZojipw3uS+XDjwWsYwEL46lU2OjHOiNiwpPBgOZ5adrrdVtCN+KzWI1JjckV0NaTozGxgIAPlddPqY49MnwVnozjjXHI/wCK0OIYSyQXACaEeb9KKzrowGsPYObbUi1iskZQBqRovXm4QGu1CjqcBpyS7qo81j2sjb357IlCzSGXaqZ5XQQnJnO7tfAcB6K9geEmokc0uLGMtcjck3sAeG17qtWZo3FjgWlpsQdNv0UvRyvAfIHOLWPswOB2eATc91jbyWX5OkcxVronFgcHBulgdbDQEfaFkxOJNkaS7QgHtEa+FkixKk7XvZju1zdz4pcal8Zs8XHA8P8AhU3XRe71LmJYPf8AmRnK7mPkRxSeKuLCWv0Pjo7zTN2MAD9Eoq5TIfdvfgBc+ilO+xTklyizLXXFmi99ABxKrU0JcdTa+h599uXip8N6L1kpBjpZzxBETwO7Uiy1OHezLFHm5hEY/wD0lYPgCSk1LqJy5MrfBSw6NoLbcLW7l690XccgKzuEeymoBaZaiNoBuWsa5x9TZb2gwSGnbZ0u32i1oWOPT5FK2Yx4LJdYKr15JsLnwF1aOI0rdM4d3NBf8gV9bit/6cErvwBg/usuz5b9R2RvppHDRtvHRK5eiLpDd8gb4NufiQnX8TUu2gY3vfLc+jQjqao7yRs+7GXfElN4YvsTYvpOhtOz3i9573WHoE1gwmBnuxMHflBPqVF9Gyn3qmT8IY35BH0Kw+9JK7xmf+hVRxxj0hDC4HIfBRvq4xu9o8XN/dVBgcHGO/3iXfMqVmEwDaFn5ArAjlxSIf6rPzt/dL6jFo+EjPzBOW0UY2jZ+QKQQN+y38oVKVEtWYqsrwdnt9UirJHHYj1K9T6pv2R6BHVN+yPQLaOocfBlLApeTxSpY/u9UvlY7/CvejAw7tb+UKN1DEd42H8Df2XRHXtfxMHok/5HgLmnkoyvepcDpnbwRn8DVSm6IUbt4GjwuFqviMfMTJ6B+GeIIXr1R7PaR22dng6/zSqq9mTf9Ocjucy/xBW0dfifdozlosq6pnmyFsKz2d1bfcySeDrH4pDW4BUxe/C8d+W49Qt46jFLqSMJYMke0LUL6Wkbr4tjIEL6QviABCEIAFJHM4bEhRoUyhGXaspSkumMYcZmbs4HxCtM6Sy8WsPqEkQsXpcL7ijRanKupMev6RuO8Y/Mf2STEndab+78Vyvtlm9Dg/p92X9Xm9f9HEbMtiDqOK1WF9K3RtDXtzW0vmt+izQapGRpfQYPT3ZS1mb19kamo6VMftHY/e/4Vb6azfVHqf2SqnoydgfRNqXCzxFvEgfNZy0unj49y46jM/PsczxRT26yGN9ti6PMR5lL5ugTJpHuD+ra836tkQDW6AaAHTZauipGD61+5rXPP9oT6khd9SCR3ecrB/cb/BceSOCPSOvHLM+2ZPDfZrHYZ55XW+6D4bFaGD2bUJFnse/nmkOvpZPo4Kk7Nij8SXn4WClGFyO/qVDz3MAjHqNVytR8I61Oflimn6CYXDr/AAkI73jN/wB5KvQ1FFFpEyO/KGEH/sarkeCQDUsznm8l5/uV6OJrdGgDwACmkK2LvpCV39Ond4yOawempR1NU7eSOPuYwuPq4/omiEwFf0Rf35pn/jLB6NspIsGgbr1YcftO7R9XJghAHDImt2aB4ABdoQgAQsp0n9oFHRO6t5dJIN44wCWX2zEkNB7r3UPRv2j0dXKIQJIpHGzGyhoDzyDmki/cVp8nJt3VwR8yF1fJsUIQsywQhCABCEIAEIQgAQhRVU4jY57tmNLz4NFz8kASoWd6H9LY8QbI+OKSMRlrT1gYMxcL6ZXHYfNaJVKLi6fYk01aBCEKRgvhC+oQAtr8Appv6kLCeeUA+oWfm9nNKSSHSNHIOFh6hbJC0jlnH7WyJY4S7Qtr8BpptZIWOJ+tlAd6jVIav2d0jvdzs8HXHoQtghEcs4/a2EscJdpHnNR7MfsT/mZ+xS6f2bVI918bvUL1dC2WtzLyYvSYn4PHX9AK0fUafxtUZ6CV3+0P+oz917MhX9fl/BP0WL8njP8A8Erv9of9Rn7rodA63/bH52fuvZEI+vy/gPosX5PIY+gFXxY0fjarkHs6nPvOYPMn5L1JCl63M/I1o8S8Hn0Hs6P1pW+TCfmUyp+gkTd5HHwa0fotehZPUZX3I1WDGukIYeidO3cPd4vPyCvQYLTt2hZ45QT8UwQsnJvs0UUujlkYGwA8BZdIQkMEIQgAQhCABCEIAEIQgAVDHa4wU08w1MUMkoHMsYXAeoV9VcTomzQywu92WN8Trb2e0tNvVNVasT64PKfY5gjJ3z1s4Er2vyszjN/Md25JCDu7tNseGq2uO9BKapqY6ol8b2ZT/KyNzljszHOu06jn3LAYDHiuEvliZSGojebggOcwuaLNkaWai4Iu08uFrp/0MwPEZas11c98Tb5m04eQJDazQYw4hrGjgdSR5nuzXueRTSVcf9UcmOtqg48+SDFOlldWV7qHD3tibGXNfMWgn+WbSPJcD2QdAALnnrp1gfSWupsTbh9ZK2dshAbIGta4ZmlzHDKBobWIP/ujBh1bheIzzx0r6qGYyWLN7PfnA0BLXA6G4sVa6KdHqyoxB2KVsZhDbvjiPvOOQtY0N3DWg8bEnzTaxqL621x63/sE5t+bv/FFbEOkuIz4tLS0UwDWvdGGuawxsEbcsj3HLfR1/OytdDukNcMVfQ1E4qGt6xrnBjWhpY3MHNsARrZpBvuvvspwidtVWVVRC+MvF252FpcZXue+1/ut9Uey/CJ/46sq54Xxl+Yt6xhaXGaQvda/INF/FOexKSpcJenYR3txdvl+xL0V6UVDcSraernLooWzvbmDAGNjeCHXaAT2CqnRzpbVzy1VfJK9lDTZniENj7ZItHFe176tJ13I4FLfaN0YqpMSe6nikc2oZHme0HJd3YcHu2A7AJ7lv5uiDRhbsPiIBMdusI9+W4dndbgXAeSmbxJJ8XKv8eo4/Mba9L/z6GCpelGJVkc9S2tgpmx3yU94g6SwDi1ucEnQjtHc/BzSdO5pMGqKlxDaiJ4pw9oAzOdkyvDTcA2edNrtWZwzC6mnidTyYM2efOck748zQDwcW6PA1sQ4aHuTrpng1QMNggjomxySTGeeGlYXMblYQ3Na+urOJ93QrSUcbklSq+Ouv/epEXNJu3dfnsoR4zjDsOdXOqwyNjrNvHH1k93hhI7NgATptsfFaUdK5zgRrHutOQYmvDRqTL1bX5SLXt3W0VXp3hU7MJpKOCJ8jh1fWBjC4gRxkuvbYl5B8lB03widuE0NHDDI9zcj5QxjnWLY3F2a213vv5Kf2T28LmXsiv3Rvl9e58p+ms9LhMVRI7raiplkbGXNaGsa0luYhgFwMu3EuHBV8RrMbp6RuISVTcpLXOpzHH2GvNmk2b3jQG4ur3TToVNLh1HHA3NJTMDXRXAc4PYM5F9C4OG3eVQx6pxTEoYqMUL4QC0yyO7LHlugN3AZWj3ram4Fu8hsdNVy3d10KW5cO+uP7j/GunUowiKuhYBJM4RG4u2JwL2vdbiLxkC/2hus7guM4nP1T6fEoJpHG76WRrIzHzBBYC8cLt8r7p/juF11HR09PRRx1MLGZJ43xte57i4vc7K42LHEnQC4+WOm6Mz1dVC6mw59CGua6R7nuDGkOBztDgMtrGwbrcoxLHtfVW+XT4/N8/8AATc7Xfj1PcKcuLWl4AdlBcAbgOtqAeIvxUq+BfV5x2ghCEACEIQAIQhAAhCEACEIQAIQhAAhCEACEIQAIQhAAhCEACEIQAIQhAAhCEACEIQAIQhAAhCEACEIQAIQhAAhCEACEIQAIQhAAhCEACEIQAIQh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4" name="3 CuadroTexto"/>
          <p:cNvSpPr txBox="1"/>
          <p:nvPr/>
        </p:nvSpPr>
        <p:spPr>
          <a:xfrm>
            <a:off x="3924647" y="1988840"/>
            <a:ext cx="58326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CO" dirty="0" smtClean="0"/>
              <a:t>Participación </a:t>
            </a:r>
            <a:r>
              <a:rPr lang="es-CO" dirty="0"/>
              <a:t>activa en eventos de tipo disciplinar</a:t>
            </a:r>
            <a:r>
              <a:rPr lang="es-CO" dirty="0" smtClean="0"/>
              <a:t>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CO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CO" dirty="0" smtClean="0"/>
              <a:t>Acceso </a:t>
            </a:r>
            <a:r>
              <a:rPr lang="es-CO" dirty="0"/>
              <a:t>Documentación reciente sobre temas contables, de Derecho Comercial, Derecho Laboral, Estándares Internacionales, Finanzas e impuestos entre otros</a:t>
            </a:r>
            <a:r>
              <a:rPr lang="es-CO" dirty="0" smtClean="0"/>
              <a:t>.</a:t>
            </a:r>
          </a:p>
          <a:p>
            <a:pPr lvl="0" algn="just"/>
            <a:r>
              <a:rPr lang="es-CO" dirty="0"/>
              <a:t>	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CO" dirty="0" smtClean="0"/>
              <a:t>Participación </a:t>
            </a:r>
            <a:r>
              <a:rPr lang="es-CO" dirty="0"/>
              <a:t>por intermedio de la asociación en la </a:t>
            </a:r>
            <a:r>
              <a:rPr lang="es-CO" dirty="0" smtClean="0"/>
              <a:t>Junta </a:t>
            </a:r>
            <a:r>
              <a:rPr lang="es-CO" dirty="0"/>
              <a:t>Central de </a:t>
            </a:r>
            <a:r>
              <a:rPr lang="es-CO" dirty="0" smtClean="0"/>
              <a:t>Contadores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CO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CO" dirty="0" smtClean="0"/>
              <a:t>Disposición </a:t>
            </a:r>
            <a:r>
              <a:rPr lang="es-CO" dirty="0"/>
              <a:t>de talleres y capacitaciones de tipo Disciplinar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CO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46" y="2708920"/>
            <a:ext cx="23812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829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13" name="9 CuadroTexto"/>
          <p:cNvSpPr txBox="1">
            <a:spLocks noChangeArrowheads="1"/>
          </p:cNvSpPr>
          <p:nvPr/>
        </p:nvSpPr>
        <p:spPr bwMode="auto">
          <a:xfrm>
            <a:off x="8269783" y="3846513"/>
            <a:ext cx="17272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1800">
                <a:solidFill>
                  <a:schemeClr val="bg1"/>
                </a:solidFill>
                <a:latin typeface="Arial" pitchFamily="34" charset="0"/>
              </a:rPr>
              <a:t>Pensamiento Prospectivo y Estratégico</a:t>
            </a:r>
          </a:p>
        </p:txBody>
      </p:sp>
      <p:sp>
        <p:nvSpPr>
          <p:cNvPr id="14" name="11 CuadroTexto"/>
          <p:cNvSpPr txBox="1">
            <a:spLocks noChangeArrowheads="1"/>
          </p:cNvSpPr>
          <p:nvPr/>
        </p:nvSpPr>
        <p:spPr bwMode="auto">
          <a:xfrm>
            <a:off x="8269783" y="4035425"/>
            <a:ext cx="1847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1800">
                <a:solidFill>
                  <a:schemeClr val="bg1"/>
                </a:solidFill>
                <a:latin typeface="Arial" pitchFamily="34" charset="0"/>
              </a:rPr>
              <a:t>Gestión de las Organizaciones</a:t>
            </a:r>
          </a:p>
        </p:txBody>
      </p:sp>
      <p:sp>
        <p:nvSpPr>
          <p:cNvPr id="7" name="18 CuadroTexto"/>
          <p:cNvSpPr txBox="1"/>
          <p:nvPr/>
        </p:nvSpPr>
        <p:spPr>
          <a:xfrm>
            <a:off x="131822" y="999009"/>
            <a:ext cx="31447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</a:rPr>
              <a:t>6. Relación con el Sector Externo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3 CuadroTexto"/>
          <p:cNvSpPr txBox="1"/>
          <p:nvPr/>
        </p:nvSpPr>
        <p:spPr>
          <a:xfrm>
            <a:off x="3492599" y="875599"/>
            <a:ext cx="597535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CO" u="none" dirty="0" smtClean="0"/>
              <a:t>Vinculación con el Sector Productivo</a:t>
            </a:r>
          </a:p>
        </p:txBody>
      </p:sp>
      <p:sp>
        <p:nvSpPr>
          <p:cNvPr id="2" name="AutoShape 4" descr="data:image/jpeg;base64,/9j/4AAQSkZJRgABAQAAAQABAAD/2wCEAAkGBxMTEhQSExMWFBUUFBQQFRIVEhQVFBAWFBUWFhQUFRUYHCggGBomHBQUITEhJSkrLi4uFx8zODMsNygtLisBCgoKDg0OGhAQGywkHB8uLiwsLCwsLCwsLCwsLCwsLCwsLCwsLSwsLCwsLCwsLCwsLCwsLCwsLCwsLCwsLCwsLP/AABEIAIsBbAMBIgACEQEDEQH/xAAcAAACAwEBAQEAAAAAAAAAAAAABQMEBgIHAQj/xABBEAABAwIEAgcECAUDBAMAAAABAAIDBBEFEiExQVEGEyJhcYGRBzKhsRVCUnKCksHRFCMzovBDU+GTssLxFiRj/8QAGQEAAwEBAQAAAAAAAAAAAAAAAAECAwQF/8QALhEAAgIBBAECBQMEAwAAAAAAAAECEQMEEiExQVGhBRMUMmEVIkJScYGxkdHw/9oADAMBAAIRAxEAPwD1Q1t9V02oSuGMq2DZSatIvtcu7FUmPVhhKZJLlVWqw1rwrbQurFAjH4ngRGoWZrAW6FerOivvqleIdGIJb3BB5g2KCWjyt82qGThbKf2cXJy1BHiy/wAiqj/ZxMPdnjPi14/dAqFuEyi10oxN4kl227lro+hdUxpDXROP33D5tSpnRiWOT/7Ba3j2XBxPLw80m65YKDfCOcLpAfqj0C0dPkaNhfnb5KhK5rBlYLC9u86aElK58RykX5rnnkbO/DplHl9m2gmB5FdkN7lmKPEO9MaOZx1KE2i54k+y/wDwLCbuF+7ZMYomjYWSmWpcCDqRy7lZhqgdDok5K+SflccDYSBZbps60DzbgeHcnQlspontkzMcA4W1a4Agg8xxRs+Z+0yktis/NGBdHKmtkc2mhMgzEOfYNjZ96Q6DhpuvUejPsbjbZ9bL1h36mG7WDudIRmd5WXpwIaA1oAA0DQAAPADZRulXZHEkc0sz8FGj6IUEXuUcAtpcxhx9XXKZxU7Ge4xjfusa35BQdeVK2S6020ZbrJjIV8LlC+RchOhWcy1VtFD1pKjqgLoicOYV0S2dELkqRxCrSvTEduK5L1TlqLKq+sVKJLkNeuQapKBPdSB6e0W4YOqrqu6cKlNVgBUnVd1SiLcODVBc9eSlQnXRrQE9pO4adZzVWrqBayXS4hdQddfdNRE5A5hJUrKVDZgF8fWBVTEDoAFEQFyakc1y6sYOKqhHTorqlLSC/BfZsUalkuKapNryVGLb4PUw9Beq7XKQLyz1C1E9W2OVKKytNlCCWSglTMuoGzBStlQSWAV1mUGdfc6KAmzIzKHOl/SDF20tPLUO16tpLW/aedGN83EBD4BK3RWx3pG2JzoWG8jQC88I7i7R962vcLc1i6nES43JuSdSd7pJhFS57HSOdme95e9x+s52p8uCKuY7/wCAjf8ARcjk2z0ceNRQxlrTfXj8UmxeUkHmNf8Amy5fJmG//CpuLpXCNh14u+wOJKX9zWXRN0bxoOlERcMwDjYnU27vVb6gkuNPRYZ2CsjAc33wcwd9YnvKe9GscaHWd4EKo0THlV5NnHhcpbmD233tr6bJdMHA2IsSL/umuH4w0C2Yeqp43XRkNIcM2e1h3g3+Q9EskY1aJg5p1JFeORwG6u4RUHrSDxYfgR+5Sg1Ftl3BVBskbr6Zg0/i7PzISwupoWdXBmvJUTlEJV960L1aPGs6K56yyhlqmjiqclaTsPNUokuQ2bMBuoJa1o43SrIXHtE25Lt7o2nXhsnsQtzPlZVOdrazb2vxN0smcGm4dryupMQrxtcAcuKT1DAdW3J5laqPBm5DSPHcuhRLjwKzEz3A6j4LmOQcU/loW9j19fdfGTpV1oC+fxJ4K1BkOQ9bULl9Wk7ZHFdZu9PYG4vukuvmYBUjJ3r4NeKKCy0+bkq8jnKaGJTuYEDFnWroEnZdVMaqZiEAWDG7mq8sT+akFR3qGassk5BRUljk5qnKH81bkrlXkqLqGyqKT8yiIcr7XBdOLVhknR04I8nq7CpmrjKFw6Sy5DronJXwyKqapfBPdFiovsmVhsyWxuVhpQKi4KhdidUC5fM6YqGYmWE9rtb/ACIIQf6krnkcxEBa/m8HyWqEiwvtXbdlM7k+Vvm5rD/4qMn2l4V+9GRwqocLtv3q++p56g7j/OPzXGB0WZtzrr6q5WYPcXZdp5HY+C5D0lHixU65cGsF3O0A2v48k5oqHqxbdx1cefd4BVcMi6q7ne9sO4chfmmcVY07BFjOpISQkOJUBvmZoVqOvuNlBMwEIshoxhratug14XunmAwTOcJJna20bwbz81dZTC+w8Vai7KllbpeWMGu2VOulNiOPy5L6am4sPVQPeP8AOKCbs19JigfEyS/vNBI5HZw9QVG+qc7bQLP9GqgZnwuF7fzWDuNg8eRsfxJ+N17mKSlFSPAzRcJuINbzUjVxsqFTVnYLSrM7ovVFYGpTUVD5DZpsOaqvlPEoZUlg047BaKNEN2WqfDwO083Peo5p2i4AJ8LKjUVcjtAPNSU0Dt7ed9069QIpaph95j/zD9lwOrOzPVyYy0xI1DfVLZ4S06OHqjcKkfHh31WBVZHy8reStRVrhuLqz/F3+qlbHSEck8oUJqn8bpzLVt4gKrJUMPJKx0UW1blYir1HI5pXUNNdLcOi7FXlXoJiV8osPCZR04CqxURCC4VaooE2aLKKapaFnLNGHbHtbM/JRuXAoCd0zlrRyUfXXXLPX4olxxSZRGGBSDDGq6wFT5dFyv4lf2o3hpr7Fgw1q5fhTFcmdZUpqvXdJ6mcjrx4IxZtDUKN8qSRYq08VdjqQeKoC4HKVrlRM5UZr7bpgNOuXYqe9JH4gOaiOIgIsVGj6/vX3rws2MTHNdfSPeixbTR/xAWX9ozM9JmH+lIx/gD2Cf7gpvpEKKrnbIx8b9WvaWOHc4WulLlUOPDTM9gM4DGpzUVILbW81ksMY9kjoHnWP3j9ofVI8dCmstTpv3LlZ6SlwKcTqTn5DZXaaXKAVnukFaGgm+vDx4LRwNaY2k8hx30SolO3Rcp6u+nmpuuJ0SSoqGmwta3JRw1jhs4+B1QD4NFchQPcb9yW/SWliphWNI3SoV2SmpsLeC5NXZVJnXOiqTSJisujFuqmjlOzT2gPsHR49D6heksfHbsm+l773vxuvFK2qsNdVsugmPCalyOuXwnq+9zDrG707P4V6Gjl/Fnm62P8kaurqgdB6qiVyCuzovSSo82yjVO/yygjqrHWysSVvaDIwS8kC9tvBfKjoy4tzdYzPuWC+p7ilKaj2NRbOevB7TiLfZU30kOBACzTWvc7IASQbcdLJtSYE86udZOxUMo5w7TfkiWjJ2AXUNAxmxufNMIWBFjM9PTObwVRzn8lrJom8SFQlbEOIUvJFdsFFmddTucozhbitA57BtqvjJbn3VyZNbgh2zWOObEseEHmmNNhbgtRhmF59SNFdlwoN1Cf1ClG0h/LaElNh7rbq7FR965rZsqpNxO25XnZNbO6No44lqrjsEln1KtVWJAjdLf4gErhyZHI2jBE7Ka6mZS2XVPMFI6oWaiVtSAMsuXFcGa66J0WmNGiFeJS2WSq8QOY6p5js9rrCVNT2iu2ERqXJp4cQA4ppS4yBx+KxNyu4wVr0YqZ6NDjTeasfSTDusdhr9lpqKUEbD0RbHuO566Pg1L5JXu90WCeCFpGgHol9XA4bFLse8qMZJxUg6wfVPqqjpnjiVNBWHinQb0duq7Gx0PJAxBQY245MzNCFmjjUgGwPkp5HuiPsRqG3EltRZjjzbfQHwJ+KWVuJN4LiHFOsFnMFiLGxVWXC5D7ov5rOSZtDKkqFbHddJc7A2A/VXjiEjTYbDSymbg7oGiR51c6wbY6aam/oq8rbol6FRdq0dtry46qy2U7tSN7HdYA38XgnVAbDVJoqLb7LlLETqSppXgeKdYFgLZf5kj3WIu1jSG6cLnmq+O4G1t3QuOmjo5Nx4O5d6VMva7o+YHhz5tb5WXte1y629h+q6xTBQL5Je1qQHAEO8CFTw/HcsTWAe72Xtv2mkcxxbxVt+IiWzb37+Xf3J0WmqMTibnA5XNI7xqD4FM+g80rahnVt5RSXOUFryA068Qbf4VYqGhzSTrvr4HRUsNqCyVpvYZhc828Vthkk0/Q5dTjdNLyenFx1Oum6W1eIHYHRIsOx98gaLkXLgNdD2nZb+VvRN48HnkPZiee+xt5WXqQ1OOfT6PGeKSZxSVZzhzRmcCDbnzWggxEv7IaeybkEBoaTzdx8BdfMO6GVJ0OWIHdxOvkB8lpKHodCxoDnPkI13LG3+6P3WWbLhfb5/BpjhkXXuZ5tKGklouTqV1mk4MPkL/ALVT4Uxg7LfiT8yk1TXOYbcFz5PiCjwolLT+rK0DZD/pHxOiKvOOAarMOKgqniNQCN1x5ddOS4dGiwxQpqXE8VXFKVdgopJD2I3u8GuPxsn9F0aqHDWPL94gLh25JvyzVQSM3DCVbjjsQtXF0Rf8AWe1vgCf2U46Jxj3pHHwAH7rSOlyPwO4oq4fUANXNZiYGgV1+FQMGzj4vP6JbVCJuzG+Yv817EMLcaOWc6ZmMVr7rPVEjzsCtdV1bRsGjwaB+iU1FceZ9Uv0hzduRzz1NGakdLyPouoJXjdp9EylqTzPqq7pTzPqto/A8fmT9jNa6UekXqSqHHRMo5oju9o81my5ckq/0PF/U/Yr9Sn6I1V4+D2n8QXNTIA3Qj1WXRdH6LFdT9i18TfmPuUcfnvdY97NVuZYGu94Aqm7Bofsn8xW0fhziu0w/UFd0J44ddQp5I7BP3xg7gFVp6Bru74rPJ8OyL7XfsENdB/cqF9HOtDQzGyz4wmRpuHBw9CnNC4jQiy456fLDuLOqOfHLpod0lTqmojDgs11mqd4dUd6xZojipw3uS+XDjwWsYwEL46lU2OjHOiNiwpPBgOZ5adrrdVtCN+KzWI1JjckV0NaTozGxgIAPlddPqY49MnwVnozjjXHI/wCK0OIYSyQXACaEeb9KKzrowGsPYObbUi1iskZQBqRovXm4QGu1CjqcBpyS7qo81j2sjb357IlCzSGXaqZ5XQQnJnO7tfAcB6K9geEmokc0uLGMtcjck3sAeG17qtWZo3FjgWlpsQdNv0UvRyvAfIHOLWPswOB2eATc91jbyWX5OkcxVronFgcHBulgdbDQEfaFkxOJNkaS7QgHtEa+FkixKk7XvZju1zdz4pcal8Zs8XHA8P8AhU3XRe71LmJYPf8AmRnK7mPkRxSeKuLCWv0Pjo7zTN2MAD9Eoq5TIfdvfgBc+ilO+xTklyizLXXFmi99ABxKrU0JcdTa+h599uXip8N6L1kpBjpZzxBETwO7Uiy1OHezLFHm5hEY/wD0lYPgCSk1LqJy5MrfBSw6NoLbcLW7l690XccgKzuEeymoBaZaiNoBuWsa5x9TZb2gwSGnbZ0u32i1oWOPT5FK2Yx4LJdYKr15JsLnwF1aOI0rdM4d3NBf8gV9bit/6cErvwBg/usuz5b9R2RvppHDRtvHRK5eiLpDd8gb4NufiQnX8TUu2gY3vfLc+jQjqao7yRs+7GXfElN4YvsTYvpOhtOz3i9573WHoE1gwmBnuxMHflBPqVF9Gyn3qmT8IY35BH0Kw+9JK7xmf+hVRxxj0hDC4HIfBRvq4xu9o8XN/dVBgcHGO/3iXfMqVmEwDaFn5ArAjlxSIf6rPzt/dL6jFo+EjPzBOW0UY2jZ+QKQQN+y38oVKVEtWYqsrwdnt9UirJHHYj1K9T6pv2R6BHVN+yPQLaOocfBlLApeTxSpY/u9UvlY7/CvejAw7tb+UKN1DEd42H8Df2XRHXtfxMHok/5HgLmnkoyvepcDpnbwRn8DVSm6IUbt4GjwuFqviMfMTJ6B+GeIIXr1R7PaR22dng6/zSqq9mTf9Ocjucy/xBW0dfifdozlosq6pnmyFsKz2d1bfcySeDrH4pDW4BUxe/C8d+W49Qt46jFLqSMJYMke0LUL6Wkbr4tjIEL6QviABCEIAFJHM4bEhRoUyhGXaspSkumMYcZmbs4HxCtM6Sy8WsPqEkQsXpcL7ijRanKupMev6RuO8Y/Mf2STEndab+78Vyvtlm9Dg/p92X9Xm9f9HEbMtiDqOK1WF9K3RtDXtzW0vmt+izQapGRpfQYPT3ZS1mb19kamo6VMftHY/e/4Vb6azfVHqf2SqnoydgfRNqXCzxFvEgfNZy0unj49y46jM/PsczxRT26yGN9ti6PMR5lL5ugTJpHuD+ra836tkQDW6AaAHTZauipGD61+5rXPP9oT6khd9SCR3ecrB/cb/BceSOCPSOvHLM+2ZPDfZrHYZ55XW+6D4bFaGD2bUJFnse/nmkOvpZPo4Kk7Nij8SXn4WClGFyO/qVDz3MAjHqNVytR8I61Oflimn6CYXDr/AAkI73jN/wB5KvQ1FFFpEyO/KGEH/sarkeCQDUsznm8l5/uV6OJrdGgDwACmkK2LvpCV39Ond4yOawempR1NU7eSOPuYwuPq4/omiEwFf0Rf35pn/jLB6NspIsGgbr1YcftO7R9XJghAHDImt2aB4ABdoQgAQsp0n9oFHRO6t5dJIN44wCWX2zEkNB7r3UPRv2j0dXKIQJIpHGzGyhoDzyDmki/cVp8nJt3VwR8yF1fJsUIQsywQhCABCEIAEIQgAQhRVU4jY57tmNLz4NFz8kASoWd6H9LY8QbI+OKSMRlrT1gYMxcL6ZXHYfNaJVKLi6fYk01aBCEKRgvhC+oQAtr8Appv6kLCeeUA+oWfm9nNKSSHSNHIOFh6hbJC0jlnH7WyJY4S7Qtr8BpptZIWOJ+tlAd6jVIav2d0jvdzs8HXHoQtghEcs4/a2EscJdpHnNR7MfsT/mZ+xS6f2bVI918bvUL1dC2WtzLyYvSYn4PHX9AK0fUafxtUZ6CV3+0P+oz917MhX9fl/BP0WL8njP8A8Erv9of9Rn7rodA63/bH52fuvZEI+vy/gPosX5PIY+gFXxY0fjarkHs6nPvOYPMn5L1JCl63M/I1o8S8Hn0Hs6P1pW+TCfmUyp+gkTd5HHwa0fotehZPUZX3I1WDGukIYeidO3cPd4vPyCvQYLTt2hZ45QT8UwQsnJvs0UUujlkYGwA8BZdIQkMEIQgAQhCABCEIAEIQgAVDHa4wU08w1MUMkoHMsYXAeoV9VcTomzQywu92WN8Trb2e0tNvVNVasT64PKfY5gjJ3z1s4Er2vyszjN/Md25JCDu7tNseGq2uO9BKapqY6ol8b2ZT/KyNzljszHOu06jn3LAYDHiuEvliZSGojebggOcwuaLNkaWai4Iu08uFrp/0MwPEZas11c98Tb5m04eQJDazQYw4hrGjgdSR5nuzXueRTSVcf9UcmOtqg48+SDFOlldWV7qHD3tibGXNfMWgn+WbSPJcD2QdAALnnrp1gfSWupsTbh9ZK2dshAbIGta4ZmlzHDKBobWIP/ujBh1bheIzzx0r6qGYyWLN7PfnA0BLXA6G4sVa6KdHqyoxB2KVsZhDbvjiPvOOQtY0N3DWg8bEnzTaxqL621x63/sE5t+bv/FFbEOkuIz4tLS0UwDWvdGGuawxsEbcsj3HLfR1/OytdDukNcMVfQ1E4qGt6xrnBjWhpY3MHNsARrZpBvuvvspwidtVWVVRC+MvF252FpcZXue+1/ut9Uey/CJ/46sq54Xxl+Yt6xhaXGaQvda/INF/FOexKSpcJenYR3txdvl+xL0V6UVDcSraernLooWzvbmDAGNjeCHXaAT2CqnRzpbVzy1VfJK9lDTZniENj7ZItHFe176tJ13I4FLfaN0YqpMSe6nikc2oZHme0HJd3YcHu2A7AJ7lv5uiDRhbsPiIBMdusI9+W4dndbgXAeSmbxJJ8XKv8eo4/Mba9L/z6GCpelGJVkc9S2tgpmx3yU94g6SwDi1ucEnQjtHc/BzSdO5pMGqKlxDaiJ4pw9oAzOdkyvDTcA2edNrtWZwzC6mnidTyYM2efOck748zQDwcW6PA1sQ4aHuTrpng1QMNggjomxySTGeeGlYXMblYQ3Na+urOJ93QrSUcbklSq+Ouv/epEXNJu3dfnsoR4zjDsOdXOqwyNjrNvHH1k93hhI7NgATptsfFaUdK5zgRrHutOQYmvDRqTL1bX5SLXt3W0VXp3hU7MJpKOCJ8jh1fWBjC4gRxkuvbYl5B8lB03widuE0NHDDI9zcj5QxjnWLY3F2a213vv5Kf2T28LmXsiv3Rvl9e58p+ms9LhMVRI7raiplkbGXNaGsa0luYhgFwMu3EuHBV8RrMbp6RuISVTcpLXOpzHH2GvNmk2b3jQG4ur3TToVNLh1HHA3NJTMDXRXAc4PYM5F9C4OG3eVQx6pxTEoYqMUL4QC0yyO7LHlugN3AZWj3ram4Fu8hsdNVy3d10KW5cO+uP7j/GunUowiKuhYBJM4RG4u2JwL2vdbiLxkC/2hus7guM4nP1T6fEoJpHG76WRrIzHzBBYC8cLt8r7p/juF11HR09PRRx1MLGZJ43xte57i4vc7K42LHEnQC4+WOm6Mz1dVC6mw59CGua6R7nuDGkOBztDgMtrGwbrcoxLHtfVW+XT4/N8/8AATc7Xfj1PcKcuLWl4AdlBcAbgOtqAeIvxUq+BfV5x2ghCEACEIQAIQhAAhCEACEIQAIQhAAhCEACEIQAIQhAAhCEACEIQAIQhAAhCEACEIQAIQhAAhCEACEIQAIQhAAhCEACEIQAIQhAAhCEACEIQAIQh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4" name="3 CuadroTexto"/>
          <p:cNvSpPr txBox="1"/>
          <p:nvPr/>
        </p:nvSpPr>
        <p:spPr>
          <a:xfrm>
            <a:off x="5508823" y="1953959"/>
            <a:ext cx="58326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CO" b="1" dirty="0"/>
              <a:t>La Federación Mundial de Estudios de los Futuros </a:t>
            </a:r>
            <a:endParaRPr lang="es-CO" b="1" dirty="0" smtClean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CO" dirty="0" smtClean="0"/>
              <a:t>Internacionalización </a:t>
            </a:r>
            <a:r>
              <a:rPr lang="es-CO" dirty="0"/>
              <a:t>del Programa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CO" dirty="0" smtClean="0"/>
              <a:t>Por </a:t>
            </a:r>
            <a:r>
              <a:rPr lang="es-CO" dirty="0"/>
              <a:t>su carácter Prospectivo contribuye al desarrollo de un perfil gerencial del Contador Público que genera entre otras actividades las siguientes: Un foro electrónico de discusión</a:t>
            </a:r>
          </a:p>
          <a:p>
            <a:pPr lvl="2" algn="just"/>
            <a:r>
              <a:rPr lang="es-CO" dirty="0" smtClean="0"/>
              <a:t>-  Trabajo </a:t>
            </a:r>
            <a:r>
              <a:rPr lang="es-CO" dirty="0"/>
              <a:t>en red con futuristas</a:t>
            </a:r>
          </a:p>
          <a:p>
            <a:pPr lvl="2" algn="just"/>
            <a:r>
              <a:rPr lang="es-CO" dirty="0" smtClean="0"/>
              <a:t>-  Publicaciones </a:t>
            </a:r>
            <a:r>
              <a:rPr lang="es-CO" dirty="0"/>
              <a:t>en </a:t>
            </a:r>
            <a:r>
              <a:rPr lang="es-CO" dirty="0" smtClean="0"/>
              <a:t>línea</a:t>
            </a:r>
          </a:p>
          <a:p>
            <a:pPr lvl="2" algn="just"/>
            <a:r>
              <a:rPr lang="es-CO" dirty="0" smtClean="0"/>
              <a:t>-  Congresos mundiales y regionales</a:t>
            </a:r>
          </a:p>
          <a:p>
            <a:pPr lvl="2" algn="just"/>
            <a:r>
              <a:rPr lang="es-CO" dirty="0" smtClean="0"/>
              <a:t>-  Cursos </a:t>
            </a:r>
            <a:r>
              <a:rPr lang="es-CO" dirty="0"/>
              <a:t>y talleres</a:t>
            </a:r>
          </a:p>
          <a:p>
            <a:pPr lvl="2"/>
            <a:r>
              <a:rPr lang="es-CO" dirty="0" smtClean="0"/>
              <a:t>-   Contribución </a:t>
            </a:r>
            <a:r>
              <a:rPr lang="es-CO" dirty="0"/>
              <a:t>a elevar los estándares </a:t>
            </a:r>
            <a:r>
              <a:rPr lang="es-CO" dirty="0" smtClean="0"/>
              <a:t>    profesionales </a:t>
            </a:r>
            <a:r>
              <a:rPr lang="es-CO" dirty="0"/>
              <a:t>de calidad	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CO" dirty="0"/>
          </a:p>
        </p:txBody>
      </p:sp>
      <p:pic>
        <p:nvPicPr>
          <p:cNvPr id="17411" name="Imagen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811607"/>
            <a:ext cx="4537822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408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13" name="9 CuadroTexto"/>
          <p:cNvSpPr txBox="1">
            <a:spLocks noChangeArrowheads="1"/>
          </p:cNvSpPr>
          <p:nvPr/>
        </p:nvSpPr>
        <p:spPr bwMode="auto">
          <a:xfrm>
            <a:off x="8269783" y="3846513"/>
            <a:ext cx="17272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1800">
                <a:solidFill>
                  <a:schemeClr val="bg1"/>
                </a:solidFill>
                <a:latin typeface="Arial" pitchFamily="34" charset="0"/>
              </a:rPr>
              <a:t>Pensamiento Prospectivo y Estratégico</a:t>
            </a:r>
          </a:p>
        </p:txBody>
      </p:sp>
      <p:sp>
        <p:nvSpPr>
          <p:cNvPr id="14" name="11 CuadroTexto"/>
          <p:cNvSpPr txBox="1">
            <a:spLocks noChangeArrowheads="1"/>
          </p:cNvSpPr>
          <p:nvPr/>
        </p:nvSpPr>
        <p:spPr bwMode="auto">
          <a:xfrm>
            <a:off x="8269783" y="4035425"/>
            <a:ext cx="1847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1800">
                <a:solidFill>
                  <a:schemeClr val="bg1"/>
                </a:solidFill>
                <a:latin typeface="Arial" pitchFamily="34" charset="0"/>
              </a:rPr>
              <a:t>Gestión de las Organizaciones</a:t>
            </a:r>
          </a:p>
        </p:txBody>
      </p:sp>
      <p:sp>
        <p:nvSpPr>
          <p:cNvPr id="7" name="18 CuadroTexto"/>
          <p:cNvSpPr txBox="1"/>
          <p:nvPr/>
        </p:nvSpPr>
        <p:spPr>
          <a:xfrm>
            <a:off x="131822" y="999009"/>
            <a:ext cx="31447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</a:rPr>
              <a:t>6. Relación con el Sector Externo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3 CuadroTexto"/>
          <p:cNvSpPr txBox="1"/>
          <p:nvPr/>
        </p:nvSpPr>
        <p:spPr>
          <a:xfrm>
            <a:off x="3492599" y="875599"/>
            <a:ext cx="597535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CO" u="none" dirty="0" smtClean="0"/>
              <a:t>Vinculación con el Sector Productivo</a:t>
            </a:r>
          </a:p>
        </p:txBody>
      </p:sp>
      <p:sp>
        <p:nvSpPr>
          <p:cNvPr id="2" name="AutoShape 4" descr="data:image/jpeg;base64,/9j/4AAQSkZJRgABAQAAAQABAAD/2wCEAAkGBxMTEhQSExMWFBUUFBQQFRIVEhQVFBAWFBUWFhQUFRUYHCggGBomHBQUITEhJSkrLi4uFx8zODMsNygtLisBCgoKDg0OGhAQGywkHB8uLiwsLCwsLCwsLCwsLCwsLCwsLCwsLSwsLCwsLCwsLCwsLCwsLCwsLCwsLCwsLCwsLP/AABEIAIsBbAMBIgACEQEDEQH/xAAcAAACAwEBAQEAAAAAAAAAAAAABQMEBgIHAQj/xABBEAABAwIEAgcECAUDBAMAAAABAAIDBBEFEiExQVEGEyJhcYGRBzKhsRVCUnKCksHRFCMzovBDU+GTssLxFiRj/8QAGQEAAwEBAQAAAAAAAAAAAAAAAAECAwQF/8QALhEAAgIBBAECBQMEAwAAAAAAAAECEQMEEiExQVGhBRMUMmEVIkJScYGxkdHw/9oADAMBAAIRAxEAPwD1Q1t9V02oSuGMq2DZSatIvtcu7FUmPVhhKZJLlVWqw1rwrbQurFAjH4ngRGoWZrAW6FerOivvqleIdGIJb3BB5g2KCWjyt82qGThbKf2cXJy1BHiy/wAiqj/ZxMPdnjPi14/dAqFuEyi10oxN4kl227lro+hdUxpDXROP33D5tSpnRiWOT/7Ba3j2XBxPLw80m65YKDfCOcLpAfqj0C0dPkaNhfnb5KhK5rBlYLC9u86aElK58RykX5rnnkbO/DplHl9m2gmB5FdkN7lmKPEO9MaOZx1KE2i54k+y/wDwLCbuF+7ZMYomjYWSmWpcCDqRy7lZhqgdDok5K+SflccDYSBZbps60DzbgeHcnQlspontkzMcA4W1a4Agg8xxRs+Z+0yktis/NGBdHKmtkc2mhMgzEOfYNjZ96Q6DhpuvUejPsbjbZ9bL1h36mG7WDudIRmd5WXpwIaA1oAA0DQAAPADZRulXZHEkc0sz8FGj6IUEXuUcAtpcxhx9XXKZxU7Ge4xjfusa35BQdeVK2S6020ZbrJjIV8LlC+RchOhWcy1VtFD1pKjqgLoicOYV0S2dELkqRxCrSvTEduK5L1TlqLKq+sVKJLkNeuQapKBPdSB6e0W4YOqrqu6cKlNVgBUnVd1SiLcODVBc9eSlQnXRrQE9pO4adZzVWrqBayXS4hdQddfdNRE5A5hJUrKVDZgF8fWBVTEDoAFEQFyakc1y6sYOKqhHTorqlLSC/BfZsUalkuKapNryVGLb4PUw9Beq7XKQLyz1C1E9W2OVKKytNlCCWSglTMuoGzBStlQSWAV1mUGdfc6KAmzIzKHOl/SDF20tPLUO16tpLW/aedGN83EBD4BK3RWx3pG2JzoWG8jQC88I7i7R962vcLc1i6nES43JuSdSd7pJhFS57HSOdme95e9x+s52p8uCKuY7/wCAjf8ARcjk2z0ceNRQxlrTfXj8UmxeUkHmNf8Amy5fJmG//CpuLpXCNh14u+wOJKX9zWXRN0bxoOlERcMwDjYnU27vVb6gkuNPRYZ2CsjAc33wcwd9YnvKe9GscaHWd4EKo0THlV5NnHhcpbmD233tr6bJdMHA2IsSL/umuH4w0C2Yeqp43XRkNIcM2e1h3g3+Q9EskY1aJg5p1JFeORwG6u4RUHrSDxYfgR+5Sg1Ftl3BVBskbr6Zg0/i7PzISwupoWdXBmvJUTlEJV960L1aPGs6K56yyhlqmjiqclaTsPNUokuQ2bMBuoJa1o43SrIXHtE25Lt7o2nXhsnsQtzPlZVOdrazb2vxN0smcGm4dryupMQrxtcAcuKT1DAdW3J5laqPBm5DSPHcuhRLjwKzEz3A6j4LmOQcU/loW9j19fdfGTpV1oC+fxJ4K1BkOQ9bULl9Wk7ZHFdZu9PYG4vukuvmYBUjJ3r4NeKKCy0+bkq8jnKaGJTuYEDFnWroEnZdVMaqZiEAWDG7mq8sT+akFR3qGassk5BRUljk5qnKH81bkrlXkqLqGyqKT8yiIcr7XBdOLVhknR04I8nq7CpmrjKFw6Sy5DronJXwyKqapfBPdFiovsmVhsyWxuVhpQKi4KhdidUC5fM6YqGYmWE9rtb/ACIIQf6krnkcxEBa/m8HyWqEiwvtXbdlM7k+Vvm5rD/4qMn2l4V+9GRwqocLtv3q++p56g7j/OPzXGB0WZtzrr6q5WYPcXZdp5HY+C5D0lHixU65cGsF3O0A2v48k5oqHqxbdx1cefd4BVcMi6q7ne9sO4chfmmcVY07BFjOpISQkOJUBvmZoVqOvuNlBMwEIshoxhratug14XunmAwTOcJJna20bwbz81dZTC+w8Vai7KllbpeWMGu2VOulNiOPy5L6am4sPVQPeP8AOKCbs19JigfEyS/vNBI5HZw9QVG+qc7bQLP9GqgZnwuF7fzWDuNg8eRsfxJ+N17mKSlFSPAzRcJuINbzUjVxsqFTVnYLSrM7ovVFYGpTUVD5DZpsOaqvlPEoZUlg047BaKNEN2WqfDwO083Peo5p2i4AJ8LKjUVcjtAPNSU0Dt7ed9069QIpaph95j/zD9lwOrOzPVyYy0xI1DfVLZ4S06OHqjcKkfHh31WBVZHy8reStRVrhuLqz/F3+qlbHSEck8oUJqn8bpzLVt4gKrJUMPJKx0UW1blYir1HI5pXUNNdLcOi7FXlXoJiV8osPCZR04CqxURCC4VaooE2aLKKapaFnLNGHbHtbM/JRuXAoCd0zlrRyUfXXXLPX4olxxSZRGGBSDDGq6wFT5dFyv4lf2o3hpr7Fgw1q5fhTFcmdZUpqvXdJ6mcjrx4IxZtDUKN8qSRYq08VdjqQeKoC4HKVrlRM5UZr7bpgNOuXYqe9JH4gOaiOIgIsVGj6/vX3rws2MTHNdfSPeixbTR/xAWX9ozM9JmH+lIx/gD2Cf7gpvpEKKrnbIx8b9WvaWOHc4WulLlUOPDTM9gM4DGpzUVILbW81ksMY9kjoHnWP3j9ofVI8dCmstTpv3LlZ6SlwKcTqTn5DZXaaXKAVnukFaGgm+vDx4LRwNaY2k8hx30SolO3Rcp6u+nmpuuJ0SSoqGmwta3JRw1jhs4+B1QD4NFchQPcb9yW/SWliphWNI3SoV2SmpsLeC5NXZVJnXOiqTSJisujFuqmjlOzT2gPsHR49D6heksfHbsm+l773vxuvFK2qsNdVsugmPCalyOuXwnq+9zDrG707P4V6Gjl/Fnm62P8kaurqgdB6qiVyCuzovSSo82yjVO/yygjqrHWysSVvaDIwS8kC9tvBfKjoy4tzdYzPuWC+p7ilKaj2NRbOevB7TiLfZU30kOBACzTWvc7IASQbcdLJtSYE86udZOxUMo5w7TfkiWjJ2AXUNAxmxufNMIWBFjM9PTObwVRzn8lrJom8SFQlbEOIUvJFdsFFmddTucozhbitA57BtqvjJbn3VyZNbgh2zWOObEseEHmmNNhbgtRhmF59SNFdlwoN1Cf1ClG0h/LaElNh7rbq7FR965rZsqpNxO25XnZNbO6No44lqrjsEln1KtVWJAjdLf4gErhyZHI2jBE7Ka6mZS2XVPMFI6oWaiVtSAMsuXFcGa66J0WmNGiFeJS2WSq8QOY6p5js9rrCVNT2iu2ERqXJp4cQA4ppS4yBx+KxNyu4wVr0YqZ6NDjTeasfSTDusdhr9lpqKUEbD0RbHuO566Pg1L5JXu90WCeCFpGgHol9XA4bFLse8qMZJxUg6wfVPqqjpnjiVNBWHinQb0duq7Gx0PJAxBQY245MzNCFmjjUgGwPkp5HuiPsRqG3EltRZjjzbfQHwJ+KWVuJN4LiHFOsFnMFiLGxVWXC5D7ov5rOSZtDKkqFbHddJc7A2A/VXjiEjTYbDSymbg7oGiR51c6wbY6aam/oq8rbol6FRdq0dtry46qy2U7tSN7HdYA38XgnVAbDVJoqLb7LlLETqSppXgeKdYFgLZf5kj3WIu1jSG6cLnmq+O4G1t3QuOmjo5Nx4O5d6VMva7o+YHhz5tb5WXte1y629h+q6xTBQL5Je1qQHAEO8CFTw/HcsTWAe72Xtv2mkcxxbxVt+IiWzb37+Xf3J0WmqMTibnA5XNI7xqD4FM+g80rahnVt5RSXOUFryA068Qbf4VYqGhzSTrvr4HRUsNqCyVpvYZhc828Vthkk0/Q5dTjdNLyenFx1Oum6W1eIHYHRIsOx98gaLkXLgNdD2nZb+VvRN48HnkPZiee+xt5WXqQ1OOfT6PGeKSZxSVZzhzRmcCDbnzWggxEv7IaeybkEBoaTzdx8BdfMO6GVJ0OWIHdxOvkB8lpKHodCxoDnPkI13LG3+6P3WWbLhfb5/BpjhkXXuZ5tKGklouTqV1mk4MPkL/ALVT4Uxg7LfiT8yk1TXOYbcFz5PiCjwolLT+rK0DZD/pHxOiKvOOAarMOKgqniNQCN1x5ddOS4dGiwxQpqXE8VXFKVdgopJD2I3u8GuPxsn9F0aqHDWPL94gLh25JvyzVQSM3DCVbjjsQtXF0Rf8AWe1vgCf2U46Jxj3pHHwAH7rSOlyPwO4oq4fUANXNZiYGgV1+FQMGzj4vP6JbVCJuzG+Yv817EMLcaOWc6ZmMVr7rPVEjzsCtdV1bRsGjwaB+iU1FceZ9Uv0hzduRzz1NGakdLyPouoJXjdp9EylqTzPqq7pTzPqto/A8fmT9jNa6UekXqSqHHRMo5oju9o81my5ckq/0PF/U/Yr9Sn6I1V4+D2n8QXNTIA3Qj1WXRdH6LFdT9i18TfmPuUcfnvdY97NVuZYGu94Aqm7Bofsn8xW0fhziu0w/UFd0J44ddQp5I7BP3xg7gFVp6Bru74rPJ8OyL7XfsENdB/cqF9HOtDQzGyz4wmRpuHBw9CnNC4jQiy456fLDuLOqOfHLpod0lTqmojDgs11mqd4dUd6xZojipw3uS+XDjwWsYwEL46lU2OjHOiNiwpPBgOZ5adrrdVtCN+KzWI1JjckV0NaTozGxgIAPlddPqY49MnwVnozjjXHI/wCK0OIYSyQXACaEeb9KKzrowGsPYObbUi1iskZQBqRovXm4QGu1CjqcBpyS7qo81j2sjb357IlCzSGXaqZ5XQQnJnO7tfAcB6K9geEmokc0uLGMtcjck3sAeG17qtWZo3FjgWlpsQdNv0UvRyvAfIHOLWPswOB2eATc91jbyWX5OkcxVronFgcHBulgdbDQEfaFkxOJNkaS7QgHtEa+FkixKk7XvZju1zdz4pcal8Zs8XHA8P8AhU3XRe71LmJYPf8AmRnK7mPkRxSeKuLCWv0Pjo7zTN2MAD9Eoq5TIfdvfgBc+ilO+xTklyizLXXFmi99ABxKrU0JcdTa+h599uXip8N6L1kpBjpZzxBETwO7Uiy1OHezLFHm5hEY/wD0lYPgCSk1LqJy5MrfBSw6NoLbcLW7l690XccgKzuEeymoBaZaiNoBuWsa5x9TZb2gwSGnbZ0u32i1oWOPT5FK2Yx4LJdYKr15JsLnwF1aOI0rdM4d3NBf8gV9bit/6cErvwBg/usuz5b9R2RvppHDRtvHRK5eiLpDd8gb4NufiQnX8TUu2gY3vfLc+jQjqao7yRs+7GXfElN4YvsTYvpOhtOz3i9573WHoE1gwmBnuxMHflBPqVF9Gyn3qmT8IY35BH0Kw+9JK7xmf+hVRxxj0hDC4HIfBRvq4xu9o8XN/dVBgcHGO/3iXfMqVmEwDaFn5ArAjlxSIf6rPzt/dL6jFo+EjPzBOW0UY2jZ+QKQQN+y38oVKVEtWYqsrwdnt9UirJHHYj1K9T6pv2R6BHVN+yPQLaOocfBlLApeTxSpY/u9UvlY7/CvejAw7tb+UKN1DEd42H8Df2XRHXtfxMHok/5HgLmnkoyvepcDpnbwRn8DVSm6IUbt4GjwuFqviMfMTJ6B+GeIIXr1R7PaR22dng6/zSqq9mTf9Ocjucy/xBW0dfifdozlosq6pnmyFsKz2d1bfcySeDrH4pDW4BUxe/C8d+W49Qt46jFLqSMJYMke0LUL6Wkbr4tjIEL6QviABCEIAFJHM4bEhRoUyhGXaspSkumMYcZmbs4HxCtM6Sy8WsPqEkQsXpcL7ijRanKupMev6RuO8Y/Mf2STEndab+78Vyvtlm9Dg/p92X9Xm9f9HEbMtiDqOK1WF9K3RtDXtzW0vmt+izQapGRpfQYPT3ZS1mb19kamo6VMftHY/e/4Vb6azfVHqf2SqnoydgfRNqXCzxFvEgfNZy0unj49y46jM/PsczxRT26yGN9ti6PMR5lL5ugTJpHuD+ra836tkQDW6AaAHTZauipGD61+5rXPP9oT6khd9SCR3ecrB/cb/BceSOCPSOvHLM+2ZPDfZrHYZ55XW+6D4bFaGD2bUJFnse/nmkOvpZPo4Kk7Nij8SXn4WClGFyO/qVDz3MAjHqNVytR8I61Oflimn6CYXDr/AAkI73jN/wB5KvQ1FFFpEyO/KGEH/sarkeCQDUsznm8l5/uV6OJrdGgDwACmkK2LvpCV39Ond4yOawempR1NU7eSOPuYwuPq4/omiEwFf0Rf35pn/jLB6NspIsGgbr1YcftO7R9XJghAHDImt2aB4ABdoQgAQsp0n9oFHRO6t5dJIN44wCWX2zEkNB7r3UPRv2j0dXKIQJIpHGzGyhoDzyDmki/cVp8nJt3VwR8yF1fJsUIQsywQhCABCEIAEIQgAQhRVU4jY57tmNLz4NFz8kASoWd6H9LY8QbI+OKSMRlrT1gYMxcL6ZXHYfNaJVKLi6fYk01aBCEKRgvhC+oQAtr8Appv6kLCeeUA+oWfm9nNKSSHSNHIOFh6hbJC0jlnH7WyJY4S7Qtr8BpptZIWOJ+tlAd6jVIav2d0jvdzs8HXHoQtghEcs4/a2EscJdpHnNR7MfsT/mZ+xS6f2bVI918bvUL1dC2WtzLyYvSYn4PHX9AK0fUafxtUZ6CV3+0P+oz917MhX9fl/BP0WL8njP8A8Erv9of9Rn7rodA63/bH52fuvZEI+vy/gPosX5PIY+gFXxY0fjarkHs6nPvOYPMn5L1JCl63M/I1o8S8Hn0Hs6P1pW+TCfmUyp+gkTd5HHwa0fotehZPUZX3I1WDGukIYeidO3cPd4vPyCvQYLTt2hZ45QT8UwQsnJvs0UUujlkYGwA8BZdIQkMEIQgAQhCABCEIAEIQgAVDHa4wU08w1MUMkoHMsYXAeoV9VcTomzQywu92WN8Trb2e0tNvVNVasT64PKfY5gjJ3z1s4Er2vyszjN/Md25JCDu7tNseGq2uO9BKapqY6ol8b2ZT/KyNzljszHOu06jn3LAYDHiuEvliZSGojebggOcwuaLNkaWai4Iu08uFrp/0MwPEZas11c98Tb5m04eQJDazQYw4hrGjgdSR5nuzXueRTSVcf9UcmOtqg48+SDFOlldWV7qHD3tibGXNfMWgn+WbSPJcD2QdAALnnrp1gfSWupsTbh9ZK2dshAbIGta4ZmlzHDKBobWIP/ujBh1bheIzzx0r6qGYyWLN7PfnA0BLXA6G4sVa6KdHqyoxB2KVsZhDbvjiPvOOQtY0N3DWg8bEnzTaxqL621x63/sE5t+bv/FFbEOkuIz4tLS0UwDWvdGGuawxsEbcsj3HLfR1/OytdDukNcMVfQ1E4qGt6xrnBjWhpY3MHNsARrZpBvuvvspwidtVWVVRC+MvF252FpcZXue+1/ut9Uey/CJ/46sq54Xxl+Yt6xhaXGaQvda/INF/FOexKSpcJenYR3txdvl+xL0V6UVDcSraernLooWzvbmDAGNjeCHXaAT2CqnRzpbVzy1VfJK9lDTZniENj7ZItHFe176tJ13I4FLfaN0YqpMSe6nikc2oZHme0HJd3YcHu2A7AJ7lv5uiDRhbsPiIBMdusI9+W4dndbgXAeSmbxJJ8XKv8eo4/Mba9L/z6GCpelGJVkc9S2tgpmx3yU94g6SwDi1ucEnQjtHc/BzSdO5pMGqKlxDaiJ4pw9oAzOdkyvDTcA2edNrtWZwzC6mnidTyYM2efOck748zQDwcW6PA1sQ4aHuTrpng1QMNggjomxySTGeeGlYXMblYQ3Na+urOJ93QrSUcbklSq+Ouv/epEXNJu3dfnsoR4zjDsOdXOqwyNjrNvHH1k93hhI7NgATptsfFaUdK5zgRrHutOQYmvDRqTL1bX5SLXt3W0VXp3hU7MJpKOCJ8jh1fWBjC4gRxkuvbYl5B8lB03widuE0NHDDI9zcj5QxjnWLY3F2a213vv5Kf2T28LmXsiv3Rvl9e58p+ms9LhMVRI7raiplkbGXNaGsa0luYhgFwMu3EuHBV8RrMbp6RuISVTcpLXOpzHH2GvNmk2b3jQG4ur3TToVNLh1HHA3NJTMDXRXAc4PYM5F9C4OG3eVQx6pxTEoYqMUL4QC0yyO7LHlugN3AZWj3ram4Fu8hsdNVy3d10KW5cO+uP7j/GunUowiKuhYBJM4RG4u2JwL2vdbiLxkC/2hus7guM4nP1T6fEoJpHG76WRrIzHzBBYC8cLt8r7p/juF11HR09PRRx1MLGZJ43xte57i4vc7K42LHEnQC4+WOm6Mz1dVC6mw59CGua6R7nuDGkOBztDgMtrGwbrcoxLHtfVW+XT4/N8/8AATc7Xfj1PcKcuLWl4AdlBcAbgOtqAeIvxUq+BfV5x2ghCEACEIQAIQhAAhCEACEIQAIQhAAhCEACEIQAIQhAAhCEACEIQAIQhAAhCEACEIQAIQhAAhCEACEIQAIQhAAhCEACEIQAIQhAAhCEACEIQAIQh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4" name="3 CuadroTexto"/>
          <p:cNvSpPr txBox="1"/>
          <p:nvPr/>
        </p:nvSpPr>
        <p:spPr>
          <a:xfrm>
            <a:off x="3924647" y="1542325"/>
            <a:ext cx="763284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CO" dirty="0" smtClean="0"/>
              <a:t>Capacitación </a:t>
            </a:r>
            <a:r>
              <a:rPr lang="es-CO" dirty="0"/>
              <a:t>para el fortalecimiento de sus procesos de </a:t>
            </a:r>
            <a:r>
              <a:rPr lang="es-CO" dirty="0" smtClean="0"/>
              <a:t>internacionalización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CO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CO" dirty="0" smtClean="0"/>
              <a:t>Aporte </a:t>
            </a:r>
            <a:r>
              <a:rPr lang="es-CO" dirty="0"/>
              <a:t>a las políticas gubernamentales relacionadas con la </a:t>
            </a:r>
            <a:r>
              <a:rPr lang="es-CO" dirty="0" smtClean="0"/>
              <a:t>internacionalización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CO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CO" dirty="0" smtClean="0"/>
              <a:t>Desarrollo </a:t>
            </a:r>
            <a:r>
              <a:rPr lang="es-CO" dirty="0"/>
              <a:t>de eventos de internacionalización de alto </a:t>
            </a:r>
            <a:r>
              <a:rPr lang="es-CO" dirty="0" smtClean="0"/>
              <a:t>impacto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CO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CO" dirty="0" smtClean="0"/>
              <a:t>Desarrollo </a:t>
            </a:r>
            <a:r>
              <a:rPr lang="es-CO" dirty="0"/>
              <a:t>de proyectos de cooperación de las IES con entidades de gobierno y entidades del sector privado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CO" dirty="0" smtClean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CO" dirty="0" smtClean="0"/>
              <a:t>Alianza </a:t>
            </a:r>
            <a:r>
              <a:rPr lang="es-CO" dirty="0"/>
              <a:t>con otras redes e instituciones internacionales relacionadas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CO" dirty="0" smtClean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CO" dirty="0" smtClean="0"/>
              <a:t>Producción </a:t>
            </a:r>
            <a:r>
              <a:rPr lang="es-CO" dirty="0"/>
              <a:t>de conocimiento y publicaciones en torno al tema </a:t>
            </a:r>
            <a:r>
              <a:rPr lang="es-CO" dirty="0" smtClean="0"/>
              <a:t>universitario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CO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CO" dirty="0" smtClean="0"/>
              <a:t>Participación </a:t>
            </a:r>
            <a:r>
              <a:rPr lang="es-CO" dirty="0"/>
              <a:t>en proyectos y convenios de alta significancia para la educación superior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CO" dirty="0"/>
          </a:p>
        </p:txBody>
      </p:sp>
      <p:pic>
        <p:nvPicPr>
          <p:cNvPr id="18434" name="Imagen 5" descr="Inic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9" y="3068960"/>
            <a:ext cx="3799889" cy="1094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013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13" name="9 CuadroTexto"/>
          <p:cNvSpPr txBox="1">
            <a:spLocks noChangeArrowheads="1"/>
          </p:cNvSpPr>
          <p:nvPr/>
        </p:nvSpPr>
        <p:spPr bwMode="auto">
          <a:xfrm>
            <a:off x="8269783" y="3846513"/>
            <a:ext cx="17272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1800">
                <a:solidFill>
                  <a:schemeClr val="bg1"/>
                </a:solidFill>
                <a:latin typeface="Arial" pitchFamily="34" charset="0"/>
              </a:rPr>
              <a:t>Pensamiento Prospectivo y Estratégico</a:t>
            </a:r>
          </a:p>
        </p:txBody>
      </p:sp>
      <p:sp>
        <p:nvSpPr>
          <p:cNvPr id="14" name="11 CuadroTexto"/>
          <p:cNvSpPr txBox="1">
            <a:spLocks noChangeArrowheads="1"/>
          </p:cNvSpPr>
          <p:nvPr/>
        </p:nvSpPr>
        <p:spPr bwMode="auto">
          <a:xfrm>
            <a:off x="8269783" y="4035425"/>
            <a:ext cx="1847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1800">
                <a:solidFill>
                  <a:schemeClr val="bg1"/>
                </a:solidFill>
                <a:latin typeface="Arial" pitchFamily="34" charset="0"/>
              </a:rPr>
              <a:t>Gestión de las Organizaciones</a:t>
            </a:r>
          </a:p>
        </p:txBody>
      </p:sp>
      <p:sp>
        <p:nvSpPr>
          <p:cNvPr id="7" name="18 CuadroTexto"/>
          <p:cNvSpPr txBox="1"/>
          <p:nvPr/>
        </p:nvSpPr>
        <p:spPr>
          <a:xfrm>
            <a:off x="131822" y="999009"/>
            <a:ext cx="31447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</a:rPr>
              <a:t>6. Relación con el Sector Externo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3 CuadroTexto"/>
          <p:cNvSpPr txBox="1"/>
          <p:nvPr/>
        </p:nvSpPr>
        <p:spPr>
          <a:xfrm>
            <a:off x="3492599" y="875599"/>
            <a:ext cx="597535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CO" u="none" dirty="0" smtClean="0"/>
              <a:t>Vinculación con el Sector Productivo</a:t>
            </a:r>
          </a:p>
          <a:p>
            <a:pPr>
              <a:defRPr/>
            </a:pPr>
            <a:r>
              <a:rPr lang="es-CO" u="none" dirty="0" smtClean="0"/>
              <a:t>Membresías</a:t>
            </a:r>
            <a:endParaRPr lang="es-CO" u="none" dirty="0"/>
          </a:p>
        </p:txBody>
      </p:sp>
      <p:pic>
        <p:nvPicPr>
          <p:cNvPr id="10242" name="Imagen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908" y="3785394"/>
            <a:ext cx="20272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https://encrypted-tbn1.gstatic.com/images?q=tbn:ANd9GcQ_j-A5TnrZfG9PGW-wEbBpxi-atdcsTaGxa1TKrWwZscToldnLz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75" y="5085184"/>
            <a:ext cx="2100910" cy="132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Imagen 14" descr="Principles for Responsible Management Education - PRME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370" y="5625280"/>
            <a:ext cx="311467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Imagen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047" y="3971181"/>
            <a:ext cx="14827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Imagen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011" y="2202930"/>
            <a:ext cx="1366837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Imagen 5" descr="Inici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749" y="2202930"/>
            <a:ext cx="3441700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11" descr="data:image/jpeg;base64,/9j/4AAQSkZJRgABAQAAAQABAAD/2wCEAAkGBxMQEhUUEhQWFhUWGRsYGBYXFRocExkaFhkXGh0VFBgaHSgkGholHBgXITEhJikrLjAuGCAzODMsNygtLisBCgoKDg0OGxAQGzQmICYyODI0MjAsLzA0NzQvLC4sLDQsLCwsLyw0NDQ0LCwsLCwsLCwsLCwsLCwsLCwsLC8sLP/AABEIAHIBGwMBEQACEQEDEQH/xAAbAAEAAgMBAQAAAAAAAAAAAAAABQYDBAcCAf/EAEIQAAICAQEFBQYDBQUHBQAAAAECAAMRBAUGEiExEyJBUWEHMnGBkaEjscEUQlJy0RUkYoLhFjOywsPS8Bc1U4SS/8QAGwEBAAIDAQEAAAAAAAAAAAAAAAQFAQMGAgf/xAA0EQEAAgECBAQEBQIHAQAAAAAAAQIDBBEFEiExEzJBgSJRcZFhobHB0UJDBiMkROHw8RT/2gAMAwEAAhEDEQA/AO4wEBAQEBAQI3au3KNN/vH738I5t9PD5yRh0uTN5Y90PU67Dp4+Oevy9VR1+/ljcqawg827zfToPvLTFwqkeed1Dn4/knpirt9eqD1G8Wqs63OP5Tw/lJtdHgr2rCtycS1V+959un6NB9U7cy7H4sZuilY7QizlyT3tP3ZqNqXJ7ttg+DnH0zPNsGO3esfZspqs1PLefvKV0e+Gqr6sHHkw/UYka/DsFu0bfROxcZ1VO87/AFWTZe/FVnK5TWfPOU/qJXZuGXr1pO6403HMV+mWOWfvC002q4DKQwPQg5Blbas1naV1W1bRvWd4e5h6ICAgICAgICAgICAgICAgICAgICAgICAgY7b1T3mC/EgfnAxDaFP/AMtf/wC1/rBM7KbvHvkTlNMcDobfE/yeQ9ZdaXh0ebL9v5cxr+NTvOPB9/4/lS2Ykkk5J5knqfUy3iNukOdmZmd5fJlggICAgIEhsfbNulbNbcj1U+6fiPP1kfPpseaNrR7pmk1uXTW3pPT5ejpWwNu16tcr3XHvITzHqPMes5/U6W+Cevb5uw0Wvx6qu9ek+sJaRU4gICAgICAgICAgICAgICAgICAgICBAbc3pq02VX8Sz+EHkP5j4fCBS9obzam7q5QfwpyH16/eZYQ7HJyeZ8z1gV3bO0eM8Ce6Op8/9JP0+Hl+K3dT6zVc88lOyNquZPdYj4GTItMdlbasW80bpLS7aYcrBkeY5H/WSKam0ebqiZNFWetOiZouVxlTkf+dZMreLRvCuvS1J2tDJPTwQEBAQEDNo9U9Lh6zhl6H9D6Txkx1vXlt2bcOW+K8XpO0w6ru7tpdXXxDk45OvkfMehnM6rTTgvt6ejt9Bra6rHzR3jvCVkZOICAgICAgICAgICAgICAgICAgIFM3v3mKE00Hn0dx1H+FfXzMCjTLBAjduazs14R7zfYeck6bHzW3ntCFrs/h05Y7yrUsFGQEDNpdS1TZX5jwPoZ7peaTvDxkx1yRtZZ9JqRavEvzHiD5Sxx3i8bwp8uKcdtpZpsaiAgICAgSOwNqtpblce70Yeanr8/GR9TgjNjms+yZodXbTZYvHb1+jrlVgZQynIIyD6GctMTE7S7ytotETHZ7mHogICAgICAgICAgICAgICAgIELvXtf8AZqSVPffup6ebfL9RA5cZlh8gIFR2hqO0sZvDoPgOktsVOSsQ53UZfEyTZrT20EBAQNzZmr7J+funk39flNuLJyW3ac+LxKbevos8s1KQEBAQEBA6N7P9o9pSa2POo8v5W6fQ5H0nP8Tw8mTnj1/V1/A9T4mGcc96/otUrV2QEBAQEBAQEBAQEBAQEBAQEDmu/Ws7TUlfCscI+J5n9PpMsK7AQNfaNvBU59MfXlNmGvNeIadRflxWlUJaucTu6u6120WcVFVVACzNnA4s4HLqTg/Sa8uWMcdUnT6e2aZ2ae39jW6K5qbscQAIIOVIPRhM0vF43h4zYbYrcsrBsH2c6vVIHbhpU8xx54yPPhHQfGar6mtZ2jqkYtBe8bz0e9t+zbV6dC6FblAyQmeMD0U9flFNTW07T0Zy6C9I3jqpckILoW6e72o1lKuF4V6cb5AOPFR1I9ZvnX48dIi3WUeOE5s2SZr0r85T924VwGVsRj5YI+8114rjmetZbrcAyxHw2iVY1ujspcpYpVh4H8wfESxx5K5K81Z3hTZsGTDbkyRtLc2PsK7Vf7te6OrtyX4A+J+E1Z9Vjw+aevyb9JoM2p8kdPnPZONuDbjlahPlg/nIccVpv5ZWc/4fybdLwrm1Nl26ZuG1cZ6Hqp+Bk/DnpmjekqjU6TLp7cuSP4ac3IzJsne4aG4hF7RmUqVzhQeo4j+kqeJXranLHeHQcDx3pl5p7TCSPtK1ec8FOPLhb8+OUbqlq3Y38q1TCu1eysPIc8ox8gfA+hgXCBCbz7xpoAhdGfj7THDjl2VNlxznzFZHxIgV5/ahpuzSxK3ZWqrszxIFU22tTwWsThOFlPEx5AQN+zfGxbaajorM3I1ikW0leGvg42yH54416dc8oGnV7ROIVkaO7hs07aoN2lWOyQZYkcWcjkMesDY2jv6tSll09jhdImsfDIOGt2cY7xGWHATygY39oIU9/SXKqCo3PxVFaRqDiviw+W5YY8OcAwNjbW/lGlv1FDo5sopW7AxiwMcFUyfeHXnA8ar2g0VW6mt67ANOjtx4BWxqhUXrr5+8O2rHPl3oHzV79ijAv0ttdhrFi18VbM3FYtaICrY4mZvPliB4r9otIuqouqspssuehgxQrXYi1soZlYgh+1QAjxPPED7pvaHS76VOxtH7Slbljw8NXbsyVLZz6s6EcvSBYd3NrrrdNXqFVkWwZCtjiHMjBxy8IElAQEDju1Lu0usb+J2P3Myw1YCBHbfbFXxIkjSx8aFr52w+6syxUbqvsS93VfzV/k8hazvC34b2t7fu29sbLTU7cqWwZVKRYQehKlsA+mSD8p4raa4Z2bcmOL6mN/SE9vxvUNm1IwTjewkKpOF5DJLH6cvWa8OLxJbtTqIw132Y9xd7v7SSzNfZ2VleIA5Uhs4Kn/KeUZsPhy86bUxmienWFS21ulXZtlKwMVWr27qOXQkMB5BmA+pm+maYw7+yLk01bamI9O7oG3NrJoqgeHP7qIOWcD7ACa9Np7Z77R7t+t1lNJj5pj6Qreg39JfF1YCnxTOR8QessMvCo5fgnr+KnwcfmbbZa9PwYd49oVbQtoqpyTxYLkYwGxkDPXpn5T3pcN9LS97/AGeNfqMWuy48WL59/wDv3W/V6irRUZxhEGAo6nyA9TKqlL6jLt6yvsmTHpMG/pCp07/Px96peDyBPGB8TyP0EtLcJry9LdVFT/EFuf4qdPzWraWkr1unIGCHXiRvI45GVmLJbT5d/l3XmoxU1eDb0mOn7OMbV1Bpqdv3hyHoTy+06TNk5Mc2hxGmxeJlisqbo2/EU/4h95R5OtZdRhnbJX6p+QF0AwO47l7VOq0lbscuMox8yvLPzGD85gRXtIq0zJQNS9y5a1KxTUbLGa3T3VthVUnkjM3T92BAaTR6H9o/ueou7TVUUKxq03a1BM4Wy3uFaw/Dz4sdCeUDapq2foXqq7e7+4UXVu5rZql7cIxFlirwq/dHCg/iAx0gYdj/ANmf3VDqLOVT7NFdtZrYmxVbFgZQUdlxw9AeLlkwNLQpoT2mnbU6y19TR+xo50zBUprZlPCy1hW4Wc8TnkOWcQPWrs2bqFGoTVak02vTp7aaqSxvfTLxoOHgLgFMEleRXpiBm3qGytYzvZqLM6laLA9dZYUCpnRbHbhPZhizIePHQwNLU7N2Q5tFmovRlOqNtzIyrbnPaJW7LwFqyEIC8/w1zmBm1SaW/s/2jUa6y56ylf8AcmW9VrsSxb+zFXuq2O+Rg5PlyDNtXZWz9Pe1WsvvsssSxr7DT+HjV9nWtljonDTw9goU+BzAjk2Ls+tON77eBUXsNRz7RTs1m4wKlXGAR1OcknA5ZIWncjammo4dOmouYM/Z1UXUdnZVlHuAOUVipQMQzcjwwJm3fPSKQoax2Z3rCV1WO+aiFdiqqSEBIHEeXOBh/wBvtB+Ie1IFYLZNb8NgVghNBx+LhiF7ueZEDbo3ppdQ3Z6kZ8G0l4YeHMFIHNtfVwWup/dZh9CZlhggIEbvAPwv8w/WSdL50HiEf5XurUsFI6r7Evd1X81f5PIOs7wt+G9re37ps/8Avv8A9X/mmr+z7pH+49kL7bfc0v8ANZ+Szbo+8o/EvLVg9iXvav4Vf9WetZ6PPDf6vZP7U1i1bb04Y47TTsg+JdiB9pprG+Gfqk3tEaiu/wAm9vzsh9RWjVgs1ZPdHUhsZx5nkJJ4dqK4rzFu0oXGdHfPji1Os19Pr/4o+g2Hfc/AtbDzLKQo+JIlzl1WLHXmmzm8Ggz5r8sVn3Teztg26TWafjwVZjhl6ZCnkfIyHl1VM+nvy+n8rLT8PyaXWY+brE+vste9WzW1OnZE94EMB548JWaLNGLLFrdl5xLTW1Gnmle/dzanY+oZ+AU2cXTBUgD4kjAHrOgtqMVa802jb6uOpotRa/JFJ3+jqegpGl06qx5Vp3j4chkmc1ktObLMxHeXb4aRp8EVtPlhxDeQGymwjz48fPJnRamn+VtHo4zSZP8AUbz67/mp+kGXX+YfnKi/ll0OLz1+qwyvXZA7H7NNKa9Cpblxszj4HAH2GfnMDZ3r2Tfe2mt07VK+ntazFvFwHiqevB4ef7+flAruxNwrdJqabVsrsCpUtmTajBkZ2ZkVG4WB4+SuD0gbW1d0NRZ+21JbSKNW/bZZW7au0LWAOTYavNS+vWBqarcC3VO1ustq47LC7dkrKK+Gk11NTxEntFbv5PkBA907j6laKk7dDbXp9XSbMNzfVshFgHpwk/HEDXp9n2p01iPRqFsFdlVqi8c+Oumykj8MKOHhcY5Z7oyTA+f+nWoRXSvUVY1FQr1Jatsg9q9rNp8Nyz2hADZ6CB51Hsydhbi4fijUqQxdkXtyDXZWucK4A4WxjiDE9eobOp3K1T00op09VtbEi9X1DXVjNfOpmfOCFIKNlenKBL7Q3Kr1OubUagl6zVUgrDuoZqnd82qpAde8O6cjl0gQeo9nuoep6DdV2SrqxSQjdoTrGLfi88YXJHLrygfdn7i6uh0vSyjtUuWwVntWqwNO9By7MXyQ2euBjpA29n7oavTXC+qyguzXCxXV+DgvsFncIIIYHiHPIORA19JuHqERK7H01tWnpsooR63w63OhJ1Pe6hUUDhA584GTZ+5O0K6wv9q21gZwiIHRASSFV7cuwAwMscwNDfPSdnqnPg+HHz5H7gzLCCgIGpteviqb0GfpN2CdskI+rrzYbKnLNzy8+zHeijQtct5KrZwkMASAV4sggc+eftI2pxWvtMLDQ6iuPeLere/24o/tX9pw3Y9n2XFjvdc8fD5Z8Os8eBbwuX1bf/rp4/N6bNH2nb0Ua40ppyWWviJcggEtwgBQefLB+s96bFam8y1a7UVybRX0YvZlvLTobLRfkLaF7wBOChbqBzweL7TOoxTeI2Y0WeuKZi3q1vaDvGmt1a2UFgtahVfmGJDFuIeI5nl8JnBjmldpedXnjJkiaei/brb9h6U/axwvj31GVbyJHgZi/DrzHNT7PWLjWKLTTL029U7dvbpFGe04vRVbP3E1V4fnmduVJvxfSVjfm39pV6jeBtZrqMDhrVjwr4klTzb1k62kjBpr+sz/ACqsfEZ1etxxEbVif29Vy2ptFNMnHZnhyByGevpKnDhtlty17ug1Gopgpz37I9t7NIBntc+gVs/lN8aDUb7cv6Is8W0kRvz/AJSqW8+9Z1I7OoFa/En3m9PQS00egjFPPfrKh4jxac8eHj6V/VWCJYqWJ2Qde7VhuzQjWKAW4VGWUD08Rz8JTa3B4VZmOzpeF6rx8kVt3hkOlszjgfPlwnP0xKh0i1br7i3ahg16tVUOZDcrG9ADzA9TMDrdVYRQqjAAwAOgA8IETt/Sl3pJrNtSluOsYPMgcLkMQCBz+sCBOy71ZGWlwyOGuIZc3EXowK97vYQP1x72IHna2yr7hdwU2K79tl+NQWrsrKpUCHyCCRy5Y4c558w8bT3e1AtJy9yk1ksVRvdTUIB2bOo7oNWT4kk+eA+NsfXcA4V71b9uOKzJZ669OFRWDDqVtB4uXPnAvgMD7AQEBAQEBAQECt777K7ekOoy9WT6lT1H2B+UDm8ywQDLkYPQ8vrETt1JiJjaVM1FJRip8Dj/AFlxW0WiJhzWSk0tNZ9GOZayAgIGfRaY2uF8PE+QnvHSb22eMuSMdZtK1gY5DpLSI2UczvO8vsyw39haxaNRXY3uq3PHXBBGfvNGpxzkxWrHeUvRZq4c9clu0StW+m3qLaBXU4cswPLOAB558fSVmg0mWmTmvGy84vr8GTB4eOd5lRpdOYICBe/ZxoMLZcR17i/AcyfrgfIyk4rl3mMcfV1HAMG1bZZ9ekfuusqHREBAQEBAQEBAQEBAQEBAQEBAQOd73buGljbUPwzzYD9w/wDb+Uywq8BAhd4dJ0sHwb9DJmlyf0SrOIYf7ke6Ck1UkBA91VliAoyT4TMRMztDEzFY3lZdnaIVLjqx6n9B6SxxYuSPxVGozzlt+Dbm5HICAgICBn0Wla6xa0GWY4H9T6CeMmSMdZtbtDbhxWy3ile8uwbO0a0VrWvRRj4+Z+s5TLknJebT6voGDDXDjjHXtDZmttICAgICAgICAgICAgICAgICAgfGGeR5iBT9ublhiX02FPjWfd/ynw+ECmazQ2UnFiMp9Ry+R6GZYazqCCDzB5ETMTMTvDExFo2lVdpaE0t5qeh/Q+ss8WWMkfioNTp5w2/Bpzajt3S7Mss8OEeZ/QeM3Uw3sj5NTjp67yndHolqHd6+JPU/0Em48Vadlbmz2yT17NmbWggICAgIACYZiN3SNzN3/wBnXtbB+Iw5D+BfL4nxnP6/V+LPJXtH5uv4Tw/wK+JfzT+ULRK5dEBAQEBAQEBAQEBAQEBAQEBAQEBAQPNlYYYYAjyIyIEZfu3pX60r8sr/AMJEDUv3L0TqVanIP+N+XqO91nul5pO8NeTHXJWa2UTbe6jaJsqgNfg4H2byM6HSajFljpG0/Jx3ENFqME7zMzX5/wAoqTlUQEBAQEBA901M5CqCzHoAMkzza0VjeXulLXnlrG8ugbq7pinFt4Bs6qvUJ6nzb8pR6zX+J8GPt+rquG8JjDtky+b5fL/lbZVr0gICAgICAgICAgICAgICAgICAgICAgICAgeXQMCCAQeoPSZiZid4YmImNpVPbG5Fb5ag9mf4TzT5eIlng4nevTJ1/VRargeO/wAWGeWfl6Khr939TR79TY/iXvL9R+stcerw5PLZQZuHanD5q/br+iMIkhDJlggZdPpnsOEVmP8AhBP5Txa9a9bTs2Y8V8k7UiZWLZe5V9nO3FS+vNz8AOnzkDNxLFTpTrK303BM+Trk+GPzXfY+w6dKPw173i55sfn4D0Ep8+qyZp+KenydHpdDh00fBHX5+qSkdMICAgICAgICAgICAgICAgICAgICAgICAgICAgICBo6/RVODxVo3xUH8xN2PLes9Jn7o2bBjvHxVifaHOtq0Ir4CqPgBL/Be016y5LVY6RfpCx7saGphlq0J8ygJ/KQNXlvE9LT91vw7BitG81j7QttdYUd0AfAYlVMzPde1rER0h7mHogICAgICAgICAgICAgICAgICAgICAg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4" name="AutoShape 13" descr="data:image/jpeg;base64,/9j/4AAQSkZJRgABAQAAAQABAAD/2wCEAAkGBxMQEhUUEhQWFhUWGRsYGBYXFRocExkaFhkXGh0VFBgaHSgkGholHBgXITEhJikrLjAuGCAzODMsNygtLisBCgoKDg0OGxAQGzQmICYyODI0MjAsLzA0NzQvLC4sLDQsLCwsLyw0NDQ0LCwsLCwsLCwsLCwsLCwsLCwsLC8sLP/AABEIAHIBGwMBEQACEQEDEQH/xAAbAAEAAgMBAQAAAAAAAAAAAAAABQYDBAcCAf/EAEIQAAICAQEFBQYDBQUHBQAAAAECAAMRBAUGEiExEyJBUWEHMnGBkaEjscEUQlJy0RUkYoLhFjOywsPS8Bc1U4SS/8QAGwEBAAIDAQEAAAAAAAAAAAAAAAQFAQMGAgf/xAA0EQEAAgECBAQEBQIHAQAAAAAAAQIDBBEFEiExEzJBgSJRcZFhobHB0UJDBiMkROHw8RT/2gAMAwEAAhEDEQA/AO4wEBAQEBAQI3au3KNN/vH738I5t9PD5yRh0uTN5Y90PU67Dp4+Oevy9VR1+/ljcqawg827zfToPvLTFwqkeed1Dn4/knpirt9eqD1G8Wqs63OP5Tw/lJtdHgr2rCtycS1V+959un6NB9U7cy7H4sZuilY7QizlyT3tP3ZqNqXJ7ttg+DnH0zPNsGO3esfZspqs1PLefvKV0e+Gqr6sHHkw/UYka/DsFu0bfROxcZ1VO87/AFWTZe/FVnK5TWfPOU/qJXZuGXr1pO6403HMV+mWOWfvC002q4DKQwPQg5Blbas1naV1W1bRvWd4e5h6ICAgICAgICAgICAgICAgICAgICAgICAgY7b1T3mC/EgfnAxDaFP/AMtf/wC1/rBM7KbvHvkTlNMcDobfE/yeQ9ZdaXh0ebL9v5cxr+NTvOPB9/4/lS2Ykkk5J5knqfUy3iNukOdmZmd5fJlggICAgIEhsfbNulbNbcj1U+6fiPP1kfPpseaNrR7pmk1uXTW3pPT5ejpWwNu16tcr3XHvITzHqPMes5/U6W+Cevb5uw0Wvx6qu9ek+sJaRU4gICAgICAgICAgICAgICAgICAgICBAbc3pq02VX8Sz+EHkP5j4fCBS9obzam7q5QfwpyH16/eZYQ7HJyeZ8z1gV3bO0eM8Ce6Op8/9JP0+Hl+K3dT6zVc88lOyNquZPdYj4GTItMdlbasW80bpLS7aYcrBkeY5H/WSKam0ebqiZNFWetOiZouVxlTkf+dZMreLRvCuvS1J2tDJPTwQEBAQEDNo9U9Lh6zhl6H9D6Txkx1vXlt2bcOW+K8XpO0w6ru7tpdXXxDk45OvkfMehnM6rTTgvt6ejt9Bra6rHzR3jvCVkZOICAgICAgICAgICAgICAgICAgIFM3v3mKE00Hn0dx1H+FfXzMCjTLBAjduazs14R7zfYeck6bHzW3ntCFrs/h05Y7yrUsFGQEDNpdS1TZX5jwPoZ7peaTvDxkx1yRtZZ9JqRavEvzHiD5Sxx3i8bwp8uKcdtpZpsaiAgICAgSOwNqtpblce70Yeanr8/GR9TgjNjms+yZodXbTZYvHb1+jrlVgZQynIIyD6GctMTE7S7ytotETHZ7mHogICAgICAgICAgICAgICAgIELvXtf8AZqSVPffup6ebfL9RA5cZlh8gIFR2hqO0sZvDoPgOktsVOSsQ53UZfEyTZrT20EBAQNzZmr7J+funk39flNuLJyW3ac+LxKbevos8s1KQEBAQEBA6N7P9o9pSa2POo8v5W6fQ5H0nP8Tw8mTnj1/V1/A9T4mGcc96/otUrV2QEBAQEBAQEBAQEBAQEBAQEDmu/Ws7TUlfCscI+J5n9PpMsK7AQNfaNvBU59MfXlNmGvNeIadRflxWlUJaucTu6u6120WcVFVVACzNnA4s4HLqTg/Sa8uWMcdUnT6e2aZ2ae39jW6K5qbscQAIIOVIPRhM0vF43h4zYbYrcsrBsH2c6vVIHbhpU8xx54yPPhHQfGar6mtZ2jqkYtBe8bz0e9t+zbV6dC6FblAyQmeMD0U9flFNTW07T0Zy6C9I3jqpckILoW6e72o1lKuF4V6cb5AOPFR1I9ZvnX48dIi3WUeOE5s2SZr0r85T924VwGVsRj5YI+8114rjmetZbrcAyxHw2iVY1ujspcpYpVh4H8wfESxx5K5K81Z3hTZsGTDbkyRtLc2PsK7Vf7te6OrtyX4A+J+E1Z9Vjw+aevyb9JoM2p8kdPnPZONuDbjlahPlg/nIccVpv5ZWc/4fybdLwrm1Nl26ZuG1cZ6Hqp+Bk/DnpmjekqjU6TLp7cuSP4ac3IzJsne4aG4hF7RmUqVzhQeo4j+kqeJXranLHeHQcDx3pl5p7TCSPtK1ec8FOPLhb8+OUbqlq3Y38q1TCu1eysPIc8ox8gfA+hgXCBCbz7xpoAhdGfj7THDjl2VNlxznzFZHxIgV5/ahpuzSxK3ZWqrszxIFU22tTwWsThOFlPEx5AQN+zfGxbaajorM3I1ikW0leGvg42yH54416dc8oGnV7ROIVkaO7hs07aoN2lWOyQZYkcWcjkMesDY2jv6tSll09jhdImsfDIOGt2cY7xGWHATygY39oIU9/SXKqCo3PxVFaRqDiviw+W5YY8OcAwNjbW/lGlv1FDo5sopW7AxiwMcFUyfeHXnA8ar2g0VW6mt67ANOjtx4BWxqhUXrr5+8O2rHPl3oHzV79ijAv0ttdhrFi18VbM3FYtaICrY4mZvPliB4r9otIuqouqspssuehgxQrXYi1soZlYgh+1QAjxPPED7pvaHS76VOxtH7Slbljw8NXbsyVLZz6s6EcvSBYd3NrrrdNXqFVkWwZCtjiHMjBxy8IElAQEDju1Lu0usb+J2P3Myw1YCBHbfbFXxIkjSx8aFr52w+6syxUbqvsS93VfzV/k8hazvC34b2t7fu29sbLTU7cqWwZVKRYQehKlsA+mSD8p4raa4Z2bcmOL6mN/SE9vxvUNm1IwTjewkKpOF5DJLH6cvWa8OLxJbtTqIw132Y9xd7v7SSzNfZ2VleIA5Uhs4Kn/KeUZsPhy86bUxmienWFS21ulXZtlKwMVWr27qOXQkMB5BmA+pm+maYw7+yLk01bamI9O7oG3NrJoqgeHP7qIOWcD7ACa9Np7Z77R7t+t1lNJj5pj6Qreg39JfF1YCnxTOR8QessMvCo5fgnr+KnwcfmbbZa9PwYd49oVbQtoqpyTxYLkYwGxkDPXpn5T3pcN9LS97/AGeNfqMWuy48WL59/wDv3W/V6irRUZxhEGAo6nyA9TKqlL6jLt6yvsmTHpMG/pCp07/Px96peDyBPGB8TyP0EtLcJry9LdVFT/EFuf4qdPzWraWkr1unIGCHXiRvI45GVmLJbT5d/l3XmoxU1eDb0mOn7OMbV1Bpqdv3hyHoTy+06TNk5Mc2hxGmxeJlisqbo2/EU/4h95R5OtZdRhnbJX6p+QF0AwO47l7VOq0lbscuMox8yvLPzGD85gRXtIq0zJQNS9y5a1KxTUbLGa3T3VthVUnkjM3T92BAaTR6H9o/ueou7TVUUKxq03a1BM4Wy3uFaw/Dz4sdCeUDapq2foXqq7e7+4UXVu5rZql7cIxFlirwq/dHCg/iAx0gYdj/ANmf3VDqLOVT7NFdtZrYmxVbFgZQUdlxw9AeLlkwNLQpoT2mnbU6y19TR+xo50zBUprZlPCy1hW4Wc8TnkOWcQPWrs2bqFGoTVak02vTp7aaqSxvfTLxoOHgLgFMEleRXpiBm3qGytYzvZqLM6laLA9dZYUCpnRbHbhPZhizIePHQwNLU7N2Q5tFmovRlOqNtzIyrbnPaJW7LwFqyEIC8/w1zmBm1SaW/s/2jUa6y56ylf8AcmW9VrsSxb+zFXuq2O+Rg5PlyDNtXZWz9Pe1WsvvsssSxr7DT+HjV9nWtljonDTw9goU+BzAjk2Ls+tON77eBUXsNRz7RTs1m4wKlXGAR1OcknA5ZIWncjammo4dOmouYM/Z1UXUdnZVlHuAOUVipQMQzcjwwJm3fPSKQoax2Z3rCV1WO+aiFdiqqSEBIHEeXOBh/wBvtB+Ie1IFYLZNb8NgVghNBx+LhiF7ueZEDbo3ppdQ3Z6kZ8G0l4YeHMFIHNtfVwWup/dZh9CZlhggIEbvAPwv8w/WSdL50HiEf5XurUsFI6r7Evd1X81f5PIOs7wt+G9re37ps/8Avv8A9X/mmr+z7pH+49kL7bfc0v8ANZ+Szbo+8o/EvLVg9iXvav4Vf9WetZ6PPDf6vZP7U1i1bb04Y47TTsg+JdiB9pprG+Gfqk3tEaiu/wAm9vzsh9RWjVgs1ZPdHUhsZx5nkJJ4dqK4rzFu0oXGdHfPji1Os19Pr/4o+g2Hfc/AtbDzLKQo+JIlzl1WLHXmmzm8Ggz5r8sVn3Teztg26TWafjwVZjhl6ZCnkfIyHl1VM+nvy+n8rLT8PyaXWY+brE+vste9WzW1OnZE94EMB548JWaLNGLLFrdl5xLTW1Gnmle/dzanY+oZ+AU2cXTBUgD4kjAHrOgtqMVa802jb6uOpotRa/JFJ3+jqegpGl06qx5Vp3j4chkmc1ktObLMxHeXb4aRp8EVtPlhxDeQGymwjz48fPJnRamn+VtHo4zSZP8AUbz67/mp+kGXX+YfnKi/ll0OLz1+qwyvXZA7H7NNKa9Cpblxszj4HAH2GfnMDZ3r2Tfe2mt07VK+ntazFvFwHiqevB4ef7+flAruxNwrdJqabVsrsCpUtmTajBkZ2ZkVG4WB4+SuD0gbW1d0NRZ+21JbSKNW/bZZW7au0LWAOTYavNS+vWBqarcC3VO1ustq47LC7dkrKK+Gk11NTxEntFbv5PkBA907j6laKk7dDbXp9XSbMNzfVshFgHpwk/HEDXp9n2p01iPRqFsFdlVqi8c+Oumykj8MKOHhcY5Z7oyTA+f+nWoRXSvUVY1FQr1Jatsg9q9rNp8Nyz2hADZ6CB51Hsydhbi4fijUqQxdkXtyDXZWucK4A4WxjiDE9eobOp3K1T00op09VtbEi9X1DXVjNfOpmfOCFIKNlenKBL7Q3Kr1OubUagl6zVUgrDuoZqnd82qpAde8O6cjl0gQeo9nuoep6DdV2SrqxSQjdoTrGLfi88YXJHLrygfdn7i6uh0vSyjtUuWwVntWqwNO9By7MXyQ2euBjpA29n7oavTXC+qyguzXCxXV+DgvsFncIIIYHiHPIORA19JuHqERK7H01tWnpsooR63w63OhJ1Pe6hUUDhA584GTZ+5O0K6wv9q21gZwiIHRASSFV7cuwAwMscwNDfPSdnqnPg+HHz5H7gzLCCgIGpteviqb0GfpN2CdskI+rrzYbKnLNzy8+zHeijQtct5KrZwkMASAV4sggc+eftI2pxWvtMLDQ6iuPeLere/24o/tX9pw3Y9n2XFjvdc8fD5Z8Os8eBbwuX1bf/rp4/N6bNH2nb0Ua40ppyWWviJcggEtwgBQefLB+s96bFam8y1a7UVybRX0YvZlvLTobLRfkLaF7wBOChbqBzweL7TOoxTeI2Y0WeuKZi3q1vaDvGmt1a2UFgtahVfmGJDFuIeI5nl8JnBjmldpedXnjJkiaei/brb9h6U/axwvj31GVbyJHgZi/DrzHNT7PWLjWKLTTL029U7dvbpFGe04vRVbP3E1V4fnmduVJvxfSVjfm39pV6jeBtZrqMDhrVjwr4klTzb1k62kjBpr+sz/ACqsfEZ1etxxEbVif29Vy2ptFNMnHZnhyByGevpKnDhtlty17ug1Gopgpz37I9t7NIBntc+gVs/lN8aDUb7cv6Is8W0kRvz/AJSqW8+9Z1I7OoFa/En3m9PQS00egjFPPfrKh4jxac8eHj6V/VWCJYqWJ2Qde7VhuzQjWKAW4VGWUD08Rz8JTa3B4VZmOzpeF6rx8kVt3hkOlszjgfPlwnP0xKh0i1br7i3ahg16tVUOZDcrG9ADzA9TMDrdVYRQqjAAwAOgA8IETt/Sl3pJrNtSluOsYPMgcLkMQCBz+sCBOy71ZGWlwyOGuIZc3EXowK97vYQP1x72IHna2yr7hdwU2K79tl+NQWrsrKpUCHyCCRy5Y4c558w8bT3e1AtJy9yk1ksVRvdTUIB2bOo7oNWT4kk+eA+NsfXcA4V71b9uOKzJZ669OFRWDDqVtB4uXPnAvgMD7AQEBAQEBAQECt777K7ekOoy9WT6lT1H2B+UDm8ywQDLkYPQ8vrETt1JiJjaVM1FJRip8Dj/AFlxW0WiJhzWSk0tNZ9GOZayAgIGfRaY2uF8PE+QnvHSb22eMuSMdZtK1gY5DpLSI2UczvO8vsyw39haxaNRXY3uq3PHXBBGfvNGpxzkxWrHeUvRZq4c9clu0StW+m3qLaBXU4cswPLOAB558fSVmg0mWmTmvGy84vr8GTB4eOd5lRpdOYICBe/ZxoMLZcR17i/AcyfrgfIyk4rl3mMcfV1HAMG1bZZ9ekfuusqHREBAQEBAQEBAQEBAQEBAQEBAQOd73buGljbUPwzzYD9w/wDb+Uywq8BAhd4dJ0sHwb9DJmlyf0SrOIYf7ke6Ck1UkBA91VliAoyT4TMRMztDEzFY3lZdnaIVLjqx6n9B6SxxYuSPxVGozzlt+Dbm5HICAgICBn0Wla6xa0GWY4H9T6CeMmSMdZtbtDbhxWy3ile8uwbO0a0VrWvRRj4+Z+s5TLknJebT6voGDDXDjjHXtDZmttICAgICAgICAgICAgICAgICAgfGGeR5iBT9ublhiX02FPjWfd/ynw+ECmazQ2UnFiMp9Ry+R6GZYazqCCDzB5ETMTMTvDExFo2lVdpaE0t5qeh/Q+ss8WWMkfioNTp5w2/Bpzajt3S7Mss8OEeZ/QeM3Uw3sj5NTjp67yndHolqHd6+JPU/0Em48Vadlbmz2yT17NmbWggICAgIACYZiN3SNzN3/wBnXtbB+Iw5D+BfL4nxnP6/V+LPJXtH5uv4Tw/wK+JfzT+ULRK5dEBAQEBAQEBAQEBAQEBAQEBAQEBAQPNlYYYYAjyIyIEZfu3pX60r8sr/AMJEDUv3L0TqVanIP+N+XqO91nul5pO8NeTHXJWa2UTbe6jaJsqgNfg4H2byM6HSajFljpG0/Jx3ENFqME7zMzX5/wAoqTlUQEBAQEBA901M5CqCzHoAMkzza0VjeXulLXnlrG8ugbq7pinFt4Bs6qvUJ6nzb8pR6zX+J8GPt+rquG8JjDtky+b5fL/lbZVr0gICAgICAgICAgICAgICAgICAgICAgICAgeXQMCCAQeoPSZiZid4YmImNpVPbG5Fb5ag9mf4TzT5eIlng4nevTJ1/VRargeO/wAWGeWfl6Khr939TR79TY/iXvL9R+stcerw5PLZQZuHanD5q/br+iMIkhDJlggZdPpnsOEVmP8AhBP5Txa9a9bTs2Y8V8k7UiZWLZe5V9nO3FS+vNz8AOnzkDNxLFTpTrK303BM+Trk+GPzXfY+w6dKPw173i55sfn4D0Ep8+qyZp+KenydHpdDh00fBHX5+qSkdMICAgICAgICAgICAgICAgICAgICAgICAgICAgICBo6/RVODxVo3xUH8xN2PLes9Jn7o2bBjvHxVifaHOtq0Ir4CqPgBL/Be016y5LVY6RfpCx7saGphlq0J8ygJ/KQNXlvE9LT91vw7BitG81j7QttdYUd0AfAYlVMzPde1rER0h7mHogICAgICAgICAgICAgICAgICAgICAg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AutoShape 16" descr="data:image/jpeg;base64,/9j/4AAQSkZJRgABAQAAAQABAAD/2wCEAAkGBxMQEhUUEhQWFhUWGRsYGBYXFRocExkaFhkXGh0VFBgaHSgkGholHBgXITEhJikrLjAuGCAzODMsNygtLisBCgoKDg0OGxAQGzQmICYyODI0MjAsLzA0NzQvLC4sLDQsLCwsLyw0NDQ0LCwsLCwsLCwsLCwsLCwsLCwsLC8sLP/AABEIAHIBGwMBEQACEQEDEQH/xAAbAAEAAgMBAQAAAAAAAAAAAAAABQYDBAcCAf/EAEIQAAICAQEFBQYDBQUHBQAAAAECAAMRBAUGEiExEyJBUWEHMnGBkaEjscEUQlJy0RUkYoLhFjOywsPS8Bc1U4SS/8QAGwEBAAIDAQEAAAAAAAAAAAAAAAQFAQMGAgf/xAA0EQEAAgECBAQEBQIHAQAAAAAAAQIDBBEFEiExEzJBgSJRcZFhobHB0UJDBiMkROHw8RT/2gAMAwEAAhEDEQA/AO4wEBAQEBAQI3au3KNN/vH738I5t9PD5yRh0uTN5Y90PU67Dp4+Oevy9VR1+/ljcqawg827zfToPvLTFwqkeed1Dn4/knpirt9eqD1G8Wqs63OP5Tw/lJtdHgr2rCtycS1V+959un6NB9U7cy7H4sZuilY7QizlyT3tP3ZqNqXJ7ttg+DnH0zPNsGO3esfZspqs1PLefvKV0e+Gqr6sHHkw/UYka/DsFu0bfROxcZ1VO87/AFWTZe/FVnK5TWfPOU/qJXZuGXr1pO6403HMV+mWOWfvC002q4DKQwPQg5Blbas1naV1W1bRvWd4e5h6ICAgICAgICAgICAgICAgICAgICAgICAgY7b1T3mC/EgfnAxDaFP/AMtf/wC1/rBM7KbvHvkTlNMcDobfE/yeQ9ZdaXh0ebL9v5cxr+NTvOPB9/4/lS2Ykkk5J5knqfUy3iNukOdmZmd5fJlggICAgIEhsfbNulbNbcj1U+6fiPP1kfPpseaNrR7pmk1uXTW3pPT5ejpWwNu16tcr3XHvITzHqPMes5/U6W+Cevb5uw0Wvx6qu9ek+sJaRU4gICAgICAgICAgICAgICAgICAgICBAbc3pq02VX8Sz+EHkP5j4fCBS9obzam7q5QfwpyH16/eZYQ7HJyeZ8z1gV3bO0eM8Ce6Op8/9JP0+Hl+K3dT6zVc88lOyNquZPdYj4GTItMdlbasW80bpLS7aYcrBkeY5H/WSKam0ebqiZNFWetOiZouVxlTkf+dZMreLRvCuvS1J2tDJPTwQEBAQEDNo9U9Lh6zhl6H9D6Txkx1vXlt2bcOW+K8XpO0w6ru7tpdXXxDk45OvkfMehnM6rTTgvt6ejt9Bra6rHzR3jvCVkZOICAgICAgICAgICAgICAgICAgIFM3v3mKE00Hn0dx1H+FfXzMCjTLBAjduazs14R7zfYeck6bHzW3ntCFrs/h05Y7yrUsFGQEDNpdS1TZX5jwPoZ7peaTvDxkx1yRtZZ9JqRavEvzHiD5Sxx3i8bwp8uKcdtpZpsaiAgICAgSOwNqtpblce70Yeanr8/GR9TgjNjms+yZodXbTZYvHb1+jrlVgZQynIIyD6GctMTE7S7ytotETHZ7mHogICAgICAgICAgICAgICAgIELvXtf8AZqSVPffup6ebfL9RA5cZlh8gIFR2hqO0sZvDoPgOktsVOSsQ53UZfEyTZrT20EBAQNzZmr7J+funk39flNuLJyW3ac+LxKbevos8s1KQEBAQEBA6N7P9o9pSa2POo8v5W6fQ5H0nP8Tw8mTnj1/V1/A9T4mGcc96/otUrV2QEBAQEBAQEBAQEBAQEBAQEDmu/Ws7TUlfCscI+J5n9PpMsK7AQNfaNvBU59MfXlNmGvNeIadRflxWlUJaucTu6u6120WcVFVVACzNnA4s4HLqTg/Sa8uWMcdUnT6e2aZ2ae39jW6K5qbscQAIIOVIPRhM0vF43h4zYbYrcsrBsH2c6vVIHbhpU8xx54yPPhHQfGar6mtZ2jqkYtBe8bz0e9t+zbV6dC6FblAyQmeMD0U9flFNTW07T0Zy6C9I3jqpckILoW6e72o1lKuF4V6cb5AOPFR1I9ZvnX48dIi3WUeOE5s2SZr0r85T924VwGVsRj5YI+8114rjmetZbrcAyxHw2iVY1ujspcpYpVh4H8wfESxx5K5K81Z3hTZsGTDbkyRtLc2PsK7Vf7te6OrtyX4A+J+E1Z9Vjw+aevyb9JoM2p8kdPnPZONuDbjlahPlg/nIccVpv5ZWc/4fybdLwrm1Nl26ZuG1cZ6Hqp+Bk/DnpmjekqjU6TLp7cuSP4ac3IzJsne4aG4hF7RmUqVzhQeo4j+kqeJXranLHeHQcDx3pl5p7TCSPtK1ec8FOPLhb8+OUbqlq3Y38q1TCu1eysPIc8ox8gfA+hgXCBCbz7xpoAhdGfj7THDjl2VNlxznzFZHxIgV5/ahpuzSxK3ZWqrszxIFU22tTwWsThOFlPEx5AQN+zfGxbaajorM3I1ikW0leGvg42yH54416dc8oGnV7ROIVkaO7hs07aoN2lWOyQZYkcWcjkMesDY2jv6tSll09jhdImsfDIOGt2cY7xGWHATygY39oIU9/SXKqCo3PxVFaRqDiviw+W5YY8OcAwNjbW/lGlv1FDo5sopW7AxiwMcFUyfeHXnA8ar2g0VW6mt67ANOjtx4BWxqhUXrr5+8O2rHPl3oHzV79ijAv0ttdhrFi18VbM3FYtaICrY4mZvPliB4r9otIuqouqspssuehgxQrXYi1soZlYgh+1QAjxPPED7pvaHS76VOxtH7Slbljw8NXbsyVLZz6s6EcvSBYd3NrrrdNXqFVkWwZCtjiHMjBxy8IElAQEDju1Lu0usb+J2P3Myw1YCBHbfbFXxIkjSx8aFr52w+6syxUbqvsS93VfzV/k8hazvC34b2t7fu29sbLTU7cqWwZVKRYQehKlsA+mSD8p4raa4Z2bcmOL6mN/SE9vxvUNm1IwTjewkKpOF5DJLH6cvWa8OLxJbtTqIw132Y9xd7v7SSzNfZ2VleIA5Uhs4Kn/KeUZsPhy86bUxmienWFS21ulXZtlKwMVWr27qOXQkMB5BmA+pm+maYw7+yLk01bamI9O7oG3NrJoqgeHP7qIOWcD7ACa9Np7Z77R7t+t1lNJj5pj6Qreg39JfF1YCnxTOR8QessMvCo5fgnr+KnwcfmbbZa9PwYd49oVbQtoqpyTxYLkYwGxkDPXpn5T3pcN9LS97/AGeNfqMWuy48WL59/wDv3W/V6irRUZxhEGAo6nyA9TKqlL6jLt6yvsmTHpMG/pCp07/Px96peDyBPGB8TyP0EtLcJry9LdVFT/EFuf4qdPzWraWkr1unIGCHXiRvI45GVmLJbT5d/l3XmoxU1eDb0mOn7OMbV1Bpqdv3hyHoTy+06TNk5Mc2hxGmxeJlisqbo2/EU/4h95R5OtZdRhnbJX6p+QF0AwO47l7VOq0lbscuMox8yvLPzGD85gRXtIq0zJQNS9y5a1KxTUbLGa3T3VthVUnkjM3T92BAaTR6H9o/ueou7TVUUKxq03a1BM4Wy3uFaw/Dz4sdCeUDapq2foXqq7e7+4UXVu5rZql7cIxFlirwq/dHCg/iAx0gYdj/ANmf3VDqLOVT7NFdtZrYmxVbFgZQUdlxw9AeLlkwNLQpoT2mnbU6y19TR+xo50zBUprZlPCy1hW4Wc8TnkOWcQPWrs2bqFGoTVak02vTp7aaqSxvfTLxoOHgLgFMEleRXpiBm3qGytYzvZqLM6laLA9dZYUCpnRbHbhPZhizIePHQwNLU7N2Q5tFmovRlOqNtzIyrbnPaJW7LwFqyEIC8/w1zmBm1SaW/s/2jUa6y56ylf8AcmW9VrsSxb+zFXuq2O+Rg5PlyDNtXZWz9Pe1WsvvsssSxr7DT+HjV9nWtljonDTw9goU+BzAjk2Ls+tON77eBUXsNRz7RTs1m4wKlXGAR1OcknA5ZIWncjammo4dOmouYM/Z1UXUdnZVlHuAOUVipQMQzcjwwJm3fPSKQoax2Z3rCV1WO+aiFdiqqSEBIHEeXOBh/wBvtB+Ie1IFYLZNb8NgVghNBx+LhiF7ueZEDbo3ppdQ3Z6kZ8G0l4YeHMFIHNtfVwWup/dZh9CZlhggIEbvAPwv8w/WSdL50HiEf5XurUsFI6r7Evd1X81f5PIOs7wt+G9re37ps/8Avv8A9X/mmr+z7pH+49kL7bfc0v8ANZ+Szbo+8o/EvLVg9iXvav4Vf9WetZ6PPDf6vZP7U1i1bb04Y47TTsg+JdiB9pprG+Gfqk3tEaiu/wAm9vzsh9RWjVgs1ZPdHUhsZx5nkJJ4dqK4rzFu0oXGdHfPji1Os19Pr/4o+g2Hfc/AtbDzLKQo+JIlzl1WLHXmmzm8Ggz5r8sVn3Teztg26TWafjwVZjhl6ZCnkfIyHl1VM+nvy+n8rLT8PyaXWY+brE+vste9WzW1OnZE94EMB548JWaLNGLLFrdl5xLTW1Gnmle/dzanY+oZ+AU2cXTBUgD4kjAHrOgtqMVa802jb6uOpotRa/JFJ3+jqegpGl06qx5Vp3j4chkmc1ktObLMxHeXb4aRp8EVtPlhxDeQGymwjz48fPJnRamn+VtHo4zSZP8AUbz67/mp+kGXX+YfnKi/ll0OLz1+qwyvXZA7H7NNKa9Cpblxszj4HAH2GfnMDZ3r2Tfe2mt07VK+ntazFvFwHiqevB4ef7+flAruxNwrdJqabVsrsCpUtmTajBkZ2ZkVG4WB4+SuD0gbW1d0NRZ+21JbSKNW/bZZW7au0LWAOTYavNS+vWBqarcC3VO1ustq47LC7dkrKK+Gk11NTxEntFbv5PkBA907j6laKk7dDbXp9XSbMNzfVshFgHpwk/HEDXp9n2p01iPRqFsFdlVqi8c+Oumykj8MKOHhcY5Z7oyTA+f+nWoRXSvUVY1FQr1Jatsg9q9rNp8Nyz2hADZ6CB51Hsydhbi4fijUqQxdkXtyDXZWucK4A4WxjiDE9eobOp3K1T00op09VtbEi9X1DXVjNfOpmfOCFIKNlenKBL7Q3Kr1OubUagl6zVUgrDuoZqnd82qpAde8O6cjl0gQeo9nuoep6DdV2SrqxSQjdoTrGLfi88YXJHLrygfdn7i6uh0vSyjtUuWwVntWqwNO9By7MXyQ2euBjpA29n7oavTXC+qyguzXCxXV+DgvsFncIIIYHiHPIORA19JuHqERK7H01tWnpsooR63w63OhJ1Pe6hUUDhA584GTZ+5O0K6wv9q21gZwiIHRASSFV7cuwAwMscwNDfPSdnqnPg+HHz5H7gzLCCgIGpteviqb0GfpN2CdskI+rrzYbKnLNzy8+zHeijQtct5KrZwkMASAV4sggc+eftI2pxWvtMLDQ6iuPeLere/24o/tX9pw3Y9n2XFjvdc8fD5Z8Os8eBbwuX1bf/rp4/N6bNH2nb0Ua40ppyWWviJcggEtwgBQefLB+s96bFam8y1a7UVybRX0YvZlvLTobLRfkLaF7wBOChbqBzweL7TOoxTeI2Y0WeuKZi3q1vaDvGmt1a2UFgtahVfmGJDFuIeI5nl8JnBjmldpedXnjJkiaei/brb9h6U/axwvj31GVbyJHgZi/DrzHNT7PWLjWKLTTL029U7dvbpFGe04vRVbP3E1V4fnmduVJvxfSVjfm39pV6jeBtZrqMDhrVjwr4klTzb1k62kjBpr+sz/ACqsfEZ1etxxEbVif29Vy2ptFNMnHZnhyByGevpKnDhtlty17ug1Gopgpz37I9t7NIBntc+gVs/lN8aDUb7cv6Is8W0kRvz/AJSqW8+9Z1I7OoFa/En3m9PQS00egjFPPfrKh4jxac8eHj6V/VWCJYqWJ2Qde7VhuzQjWKAW4VGWUD08Rz8JTa3B4VZmOzpeF6rx8kVt3hkOlszjgfPlwnP0xKh0i1br7i3ahg16tVUOZDcrG9ADzA9TMDrdVYRQqjAAwAOgA8IETt/Sl3pJrNtSluOsYPMgcLkMQCBz+sCBOy71ZGWlwyOGuIZc3EXowK97vYQP1x72IHna2yr7hdwU2K79tl+NQWrsrKpUCHyCCRy5Y4c558w8bT3e1AtJy9yk1ksVRvdTUIB2bOo7oNWT4kk+eA+NsfXcA4V71b9uOKzJZ669OFRWDDqVtB4uXPnAvgMD7AQEBAQEBAQECt777K7ekOoy9WT6lT1H2B+UDm8ywQDLkYPQ8vrETt1JiJjaVM1FJRip8Dj/AFlxW0WiJhzWSk0tNZ9GOZayAgIGfRaY2uF8PE+QnvHSb22eMuSMdZtK1gY5DpLSI2UczvO8vsyw39haxaNRXY3uq3PHXBBGfvNGpxzkxWrHeUvRZq4c9clu0StW+m3qLaBXU4cswPLOAB558fSVmg0mWmTmvGy84vr8GTB4eOd5lRpdOYICBe/ZxoMLZcR17i/AcyfrgfIyk4rl3mMcfV1HAMG1bZZ9ekfuusqHREBAQEBAQEBAQEBAQEBAQEBAQOd73buGljbUPwzzYD9w/wDb+Uywq8BAhd4dJ0sHwb9DJmlyf0SrOIYf7ke6Ck1UkBA91VliAoyT4TMRMztDEzFY3lZdnaIVLjqx6n9B6SxxYuSPxVGozzlt+Dbm5HICAgICBn0Wla6xa0GWY4H9T6CeMmSMdZtbtDbhxWy3ile8uwbO0a0VrWvRRj4+Z+s5TLknJebT6voGDDXDjjHXtDZmttICAgICAgICAgICAgICAgICAgfGGeR5iBT9ublhiX02FPjWfd/ynw+ECmazQ2UnFiMp9Ry+R6GZYazqCCDzB5ETMTMTvDExFo2lVdpaE0t5qeh/Q+ss8WWMkfioNTp5w2/Bpzajt3S7Mss8OEeZ/QeM3Uw3sj5NTjp67yndHolqHd6+JPU/0Em48Vadlbmz2yT17NmbWggICAgIACYZiN3SNzN3/wBnXtbB+Iw5D+BfL4nxnP6/V+LPJXtH5uv4Tw/wK+JfzT+ULRK5dEBAQEBAQEBAQEBAQEBAQEBAQEBAQPNlYYYYAjyIyIEZfu3pX60r8sr/AMJEDUv3L0TqVanIP+N+XqO91nul5pO8NeTHXJWa2UTbe6jaJsqgNfg4H2byM6HSajFljpG0/Jx3ENFqME7zMzX5/wAoqTlUQEBAQEBA901M5CqCzHoAMkzza0VjeXulLXnlrG8ugbq7pinFt4Bs6qvUJ6nzb8pR6zX+J8GPt+rquG8JjDtky+b5fL/lbZVr0gICAgICAgICAgICAgICAgICAgICAgICAgeXQMCCAQeoPSZiZid4YmImNpVPbG5Fb5ag9mf4TzT5eIlng4nevTJ1/VRargeO/wAWGeWfl6Khr939TR79TY/iXvL9R+stcerw5PLZQZuHanD5q/br+iMIkhDJlggZdPpnsOEVmP8AhBP5Txa9a9bTs2Y8V8k7UiZWLZe5V9nO3FS+vNz8AOnzkDNxLFTpTrK303BM+Trk+GPzXfY+w6dKPw173i55sfn4D0Ep8+qyZp+KenydHpdDh00fBHX5+qSkdMICAgICAgICAgICAgICAgICAgICAgICAgICAgICBo6/RVODxVo3xUH8xN2PLes9Jn7o2bBjvHxVifaHOtq0Ir4CqPgBL/Be016y5LVY6RfpCx7saGphlq0J8ygJ/KQNXlvE9LT91vw7BitG81j7QttdYUd0AfAYlVMzPde1rER0h7mHogICAgICAgICAgICAgICAgICAgICAgf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0257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839" y="3566319"/>
            <a:ext cx="26955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7426973" y="6249168"/>
            <a:ext cx="3533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dirty="0" smtClean="0"/>
              <a:t>Principios </a:t>
            </a:r>
            <a:r>
              <a:rPr lang="es-CO" sz="1200" dirty="0"/>
              <a:t>para la Educación Responsable en Gesti</a:t>
            </a:r>
            <a:r>
              <a:rPr lang="es-CO" dirty="0"/>
              <a:t>ón</a:t>
            </a:r>
          </a:p>
        </p:txBody>
      </p:sp>
      <p:sp>
        <p:nvSpPr>
          <p:cNvPr id="21" name="20 Rectángulo"/>
          <p:cNvSpPr/>
          <p:nvPr/>
        </p:nvSpPr>
        <p:spPr>
          <a:xfrm>
            <a:off x="805989" y="4654550"/>
            <a:ext cx="33346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200" dirty="0"/>
              <a:t>La Federación Mundial de Estudios de los Futuros (</a:t>
            </a:r>
            <a:r>
              <a:rPr lang="es-CO" sz="1200" dirty="0" err="1"/>
              <a:t>World</a:t>
            </a:r>
            <a:r>
              <a:rPr lang="es-CO" sz="1200" dirty="0"/>
              <a:t> </a:t>
            </a:r>
            <a:r>
              <a:rPr lang="es-CO" sz="1200" dirty="0" err="1"/>
              <a:t>Futures</a:t>
            </a:r>
            <a:r>
              <a:rPr lang="es-CO" sz="1200" dirty="0"/>
              <a:t> </a:t>
            </a:r>
            <a:r>
              <a:rPr lang="es-CO" sz="1200" dirty="0" err="1"/>
              <a:t>Studies</a:t>
            </a:r>
            <a:r>
              <a:rPr lang="es-CO" sz="1200" dirty="0"/>
              <a:t> </a:t>
            </a:r>
            <a:r>
              <a:rPr lang="es-CO" sz="1200" dirty="0" err="1"/>
              <a:t>Federation</a:t>
            </a:r>
            <a:r>
              <a:rPr lang="es-CO" sz="1200" dirty="0"/>
              <a:t> (WFSF)</a:t>
            </a:r>
            <a:endParaRPr lang="es-CO" dirty="0"/>
          </a:p>
        </p:txBody>
      </p:sp>
      <p:sp>
        <p:nvSpPr>
          <p:cNvPr id="22" name="21 Rectángulo"/>
          <p:cNvSpPr/>
          <p:nvPr/>
        </p:nvSpPr>
        <p:spPr>
          <a:xfrm>
            <a:off x="8269783" y="2964284"/>
            <a:ext cx="33346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200" dirty="0"/>
              <a:t>Red Colombiana para la Internacionalización de la Educación Superior </a:t>
            </a:r>
            <a:endParaRPr lang="es-CO" dirty="0"/>
          </a:p>
        </p:txBody>
      </p:sp>
      <p:sp>
        <p:nvSpPr>
          <p:cNvPr id="8" name="7 Flecha derecha">
            <a:hlinkClick r:id="rId11" action="ppaction://hlinksldjump"/>
          </p:cNvPr>
          <p:cNvSpPr/>
          <p:nvPr/>
        </p:nvSpPr>
        <p:spPr>
          <a:xfrm>
            <a:off x="11413479" y="5085184"/>
            <a:ext cx="653629" cy="496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1993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13" name="9 CuadroTexto"/>
          <p:cNvSpPr txBox="1">
            <a:spLocks noChangeArrowheads="1"/>
          </p:cNvSpPr>
          <p:nvPr/>
        </p:nvSpPr>
        <p:spPr bwMode="auto">
          <a:xfrm>
            <a:off x="8269783" y="3846513"/>
            <a:ext cx="17272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1800">
                <a:solidFill>
                  <a:schemeClr val="bg1"/>
                </a:solidFill>
                <a:latin typeface="Arial" pitchFamily="34" charset="0"/>
              </a:rPr>
              <a:t>Pensamiento Prospectivo y Estratégico</a:t>
            </a:r>
          </a:p>
        </p:txBody>
      </p:sp>
      <p:sp>
        <p:nvSpPr>
          <p:cNvPr id="14" name="11 CuadroTexto"/>
          <p:cNvSpPr txBox="1">
            <a:spLocks noChangeArrowheads="1"/>
          </p:cNvSpPr>
          <p:nvPr/>
        </p:nvSpPr>
        <p:spPr bwMode="auto">
          <a:xfrm>
            <a:off x="8269783" y="4035425"/>
            <a:ext cx="1847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1800" dirty="0">
                <a:solidFill>
                  <a:schemeClr val="bg1"/>
                </a:solidFill>
                <a:latin typeface="Arial" pitchFamily="34" charset="0"/>
              </a:rPr>
              <a:t>Gestión de las Organizaciones</a:t>
            </a:r>
          </a:p>
        </p:txBody>
      </p:sp>
      <p:sp>
        <p:nvSpPr>
          <p:cNvPr id="7" name="18 CuadroTexto"/>
          <p:cNvSpPr txBox="1"/>
          <p:nvPr/>
        </p:nvSpPr>
        <p:spPr>
          <a:xfrm>
            <a:off x="131822" y="999009"/>
            <a:ext cx="31447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</a:rPr>
              <a:t>6. Relación con el Sector Externo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0" y="2622302"/>
            <a:ext cx="1592209" cy="1224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Imagen 2" descr="http://www.uces.edu.ar/imgs/iso_small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349" y="2417763"/>
            <a:ext cx="17526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Imagen 38" descr="Convenio Antipiratería para Colomb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444" y="4681538"/>
            <a:ext cx="124777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6924308" y="3573760"/>
            <a:ext cx="33346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200" dirty="0"/>
              <a:t>Universidad de Ciencias Empresariales y Sociales (Argentina) </a:t>
            </a:r>
            <a:endParaRPr lang="es-CO" dirty="0"/>
          </a:p>
        </p:txBody>
      </p:sp>
      <p:sp>
        <p:nvSpPr>
          <p:cNvPr id="15" name="14 Rectángulo"/>
          <p:cNvSpPr/>
          <p:nvPr/>
        </p:nvSpPr>
        <p:spPr>
          <a:xfrm>
            <a:off x="2164063" y="3846513"/>
            <a:ext cx="33346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200" dirty="0"/>
              <a:t>Universidad Católica del Norte (Chile) </a:t>
            </a:r>
            <a:endParaRPr lang="es-CO" dirty="0"/>
          </a:p>
        </p:txBody>
      </p:sp>
      <p:sp>
        <p:nvSpPr>
          <p:cNvPr id="16" name="15 Rectángulo"/>
          <p:cNvSpPr/>
          <p:nvPr/>
        </p:nvSpPr>
        <p:spPr>
          <a:xfrm>
            <a:off x="4469212" y="5589240"/>
            <a:ext cx="33346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200" dirty="0"/>
              <a:t>Convenio Antipiratería para Colombia) </a:t>
            </a:r>
            <a:endParaRPr lang="es-CO" dirty="0"/>
          </a:p>
        </p:txBody>
      </p:sp>
      <p:sp>
        <p:nvSpPr>
          <p:cNvPr id="18" name="17 Flecha derecha">
            <a:hlinkClick r:id="rId7" action="ppaction://hlinksldjump"/>
          </p:cNvPr>
          <p:cNvSpPr/>
          <p:nvPr/>
        </p:nvSpPr>
        <p:spPr>
          <a:xfrm>
            <a:off x="10909423" y="5254220"/>
            <a:ext cx="653629" cy="496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3 CuadroTexto"/>
          <p:cNvSpPr txBox="1"/>
          <p:nvPr/>
        </p:nvSpPr>
        <p:spPr>
          <a:xfrm>
            <a:off x="3492599" y="875599"/>
            <a:ext cx="597535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CO" u="none" dirty="0" smtClean="0"/>
              <a:t>Vinculación con el Sector Productivo</a:t>
            </a:r>
          </a:p>
          <a:p>
            <a:pPr>
              <a:defRPr/>
            </a:pPr>
            <a:r>
              <a:rPr lang="es-CO" u="none" dirty="0" smtClean="0"/>
              <a:t>Convenios</a:t>
            </a:r>
            <a:endParaRPr lang="es-CO" u="none" dirty="0"/>
          </a:p>
        </p:txBody>
      </p:sp>
    </p:spTree>
    <p:extLst>
      <p:ext uri="{BB962C8B-B14F-4D97-AF65-F5344CB8AC3E}">
        <p14:creationId xmlns:p14="http://schemas.microsoft.com/office/powerpoint/2010/main" val="362904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13" name="9 CuadroTexto"/>
          <p:cNvSpPr txBox="1">
            <a:spLocks noChangeArrowheads="1"/>
          </p:cNvSpPr>
          <p:nvPr/>
        </p:nvSpPr>
        <p:spPr bwMode="auto">
          <a:xfrm>
            <a:off x="8269783" y="3846513"/>
            <a:ext cx="17272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1800">
                <a:solidFill>
                  <a:schemeClr val="bg1"/>
                </a:solidFill>
                <a:latin typeface="Arial" pitchFamily="34" charset="0"/>
              </a:rPr>
              <a:t>Pensamiento Prospectivo y Estratégico</a:t>
            </a:r>
          </a:p>
        </p:txBody>
      </p:sp>
      <p:sp>
        <p:nvSpPr>
          <p:cNvPr id="14" name="11 CuadroTexto"/>
          <p:cNvSpPr txBox="1">
            <a:spLocks noChangeArrowheads="1"/>
          </p:cNvSpPr>
          <p:nvPr/>
        </p:nvSpPr>
        <p:spPr bwMode="auto">
          <a:xfrm>
            <a:off x="8269783" y="4035425"/>
            <a:ext cx="1847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1800">
                <a:solidFill>
                  <a:schemeClr val="bg1"/>
                </a:solidFill>
                <a:latin typeface="Arial" pitchFamily="34" charset="0"/>
              </a:rPr>
              <a:t>Gestión de las Organizaciones</a:t>
            </a:r>
          </a:p>
        </p:txBody>
      </p:sp>
      <p:sp>
        <p:nvSpPr>
          <p:cNvPr id="7" name="18 CuadroTexto"/>
          <p:cNvSpPr txBox="1"/>
          <p:nvPr/>
        </p:nvSpPr>
        <p:spPr>
          <a:xfrm>
            <a:off x="131822" y="999009"/>
            <a:ext cx="31447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</a:rPr>
              <a:t>6. Relación con el Sector Externo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AutoShape 4" descr="data:image/jpeg;base64,/9j/4AAQSkZJRgABAQAAAQABAAD/2wCEAAkGBxMTEhQSExMWFBUUFBQQFRIVEhQVFBAWFBUWFhQUFRUYHCggGBomHBQUITEhJSkrLi4uFx8zODMsNygtLisBCgoKDg0OGhAQGywkHB8uLiwsLCwsLCwsLCwsLCwsLCwsLCwsLSwsLCwsLCwsLCwsLCwsLCwsLCwsLCwsLCwsLP/AABEIAIsBbAMBIgACEQEDEQH/xAAcAAACAwEBAQEAAAAAAAAAAAAABQMEBgIHAQj/xABBEAABAwIEAgcECAUDBAMAAAABAAIDBBEFEiExQVEGEyJhcYGRBzKhsRVCUnKCksHRFCMzovBDU+GTssLxFiRj/8QAGQEAAwEBAQAAAAAAAAAAAAAAAAECAwQF/8QALhEAAgIBBAECBQMEAwAAAAAAAAECEQMEEiExQVGhBRMUMmEVIkJScYGxkdHw/9oADAMBAAIRAxEAPwD1Q1t9V02oSuGMq2DZSatIvtcu7FUmPVhhKZJLlVWqw1rwrbQurFAjH4ngRGoWZrAW6FerOivvqleIdGIJb3BB5g2KCWjyt82qGThbKf2cXJy1BHiy/wAiqj/ZxMPdnjPi14/dAqFuEyi10oxN4kl227lro+hdUxpDXROP33D5tSpnRiWOT/7Ba3j2XBxPLw80m65YKDfCOcLpAfqj0C0dPkaNhfnb5KhK5rBlYLC9u86aElK58RykX5rnnkbO/DplHl9m2gmB5FdkN7lmKPEO9MaOZx1KE2i54k+y/wDwLCbuF+7ZMYomjYWSmWpcCDqRy7lZhqgdDok5K+SflccDYSBZbps60DzbgeHcnQlspontkzMcA4W1a4Agg8xxRs+Z+0yktis/NGBdHKmtkc2mhMgzEOfYNjZ96Q6DhpuvUejPsbjbZ9bL1h36mG7WDudIRmd5WXpwIaA1oAA0DQAAPADZRulXZHEkc0sz8FGj6IUEXuUcAtpcxhx9XXKZxU7Ge4xjfusa35BQdeVK2S6020ZbrJjIV8LlC+RchOhWcy1VtFD1pKjqgLoicOYV0S2dELkqRxCrSvTEduK5L1TlqLKq+sVKJLkNeuQapKBPdSB6e0W4YOqrqu6cKlNVgBUnVd1SiLcODVBc9eSlQnXRrQE9pO4adZzVWrqBayXS4hdQddfdNRE5A5hJUrKVDZgF8fWBVTEDoAFEQFyakc1y6sYOKqhHTorqlLSC/BfZsUalkuKapNryVGLb4PUw9Beq7XKQLyz1C1E9W2OVKKytNlCCWSglTMuoGzBStlQSWAV1mUGdfc6KAmzIzKHOl/SDF20tPLUO16tpLW/aedGN83EBD4BK3RWx3pG2JzoWG8jQC88I7i7R962vcLc1i6nES43JuSdSd7pJhFS57HSOdme95e9x+s52p8uCKuY7/wCAjf8ARcjk2z0ceNRQxlrTfXj8UmxeUkHmNf8Amy5fJmG//CpuLpXCNh14u+wOJKX9zWXRN0bxoOlERcMwDjYnU27vVb6gkuNPRYZ2CsjAc33wcwd9YnvKe9GscaHWd4EKo0THlV5NnHhcpbmD233tr6bJdMHA2IsSL/umuH4w0C2Yeqp43XRkNIcM2e1h3g3+Q9EskY1aJg5p1JFeORwG6u4RUHrSDxYfgR+5Sg1Ftl3BVBskbr6Zg0/i7PzISwupoWdXBmvJUTlEJV960L1aPGs6K56yyhlqmjiqclaTsPNUokuQ2bMBuoJa1o43SrIXHtE25Lt7o2nXhsnsQtzPlZVOdrazb2vxN0smcGm4dryupMQrxtcAcuKT1DAdW3J5laqPBm5DSPHcuhRLjwKzEz3A6j4LmOQcU/loW9j19fdfGTpV1oC+fxJ4K1BkOQ9bULl9Wk7ZHFdZu9PYG4vukuvmYBUjJ3r4NeKKCy0+bkq8jnKaGJTuYEDFnWroEnZdVMaqZiEAWDG7mq8sT+akFR3qGassk5BRUljk5qnKH81bkrlXkqLqGyqKT8yiIcr7XBdOLVhknR04I8nq7CpmrjKFw6Sy5DronJXwyKqapfBPdFiovsmVhsyWxuVhpQKi4KhdidUC5fM6YqGYmWE9rtb/ACIIQf6krnkcxEBa/m8HyWqEiwvtXbdlM7k+Vvm5rD/4qMn2l4V+9GRwqocLtv3q++p56g7j/OPzXGB0WZtzrr6q5WYPcXZdp5HY+C5D0lHixU65cGsF3O0A2v48k5oqHqxbdx1cefd4BVcMi6q7ne9sO4chfmmcVY07BFjOpISQkOJUBvmZoVqOvuNlBMwEIshoxhratug14XunmAwTOcJJna20bwbz81dZTC+w8Vai7KllbpeWMGu2VOulNiOPy5L6am4sPVQPeP8AOKCbs19JigfEyS/vNBI5HZw9QVG+qc7bQLP9GqgZnwuF7fzWDuNg8eRsfxJ+N17mKSlFSPAzRcJuINbzUjVxsqFTVnYLSrM7ovVFYGpTUVD5DZpsOaqvlPEoZUlg047BaKNEN2WqfDwO083Peo5p2i4AJ8LKjUVcjtAPNSU0Dt7ed9069QIpaph95j/zD9lwOrOzPVyYy0xI1DfVLZ4S06OHqjcKkfHh31WBVZHy8reStRVrhuLqz/F3+qlbHSEck8oUJqn8bpzLVt4gKrJUMPJKx0UW1blYir1HI5pXUNNdLcOi7FXlXoJiV8osPCZR04CqxURCC4VaooE2aLKKapaFnLNGHbHtbM/JRuXAoCd0zlrRyUfXXXLPX4olxxSZRGGBSDDGq6wFT5dFyv4lf2o3hpr7Fgw1q5fhTFcmdZUpqvXdJ6mcjrx4IxZtDUKN8qSRYq08VdjqQeKoC4HKVrlRM5UZr7bpgNOuXYqe9JH4gOaiOIgIsVGj6/vX3rws2MTHNdfSPeixbTR/xAWX9ozM9JmH+lIx/gD2Cf7gpvpEKKrnbIx8b9WvaWOHc4WulLlUOPDTM9gM4DGpzUVILbW81ksMY9kjoHnWP3j9ofVI8dCmstTpv3LlZ6SlwKcTqTn5DZXaaXKAVnukFaGgm+vDx4LRwNaY2k8hx30SolO3Rcp6u+nmpuuJ0SSoqGmwta3JRw1jhs4+B1QD4NFchQPcb9yW/SWliphWNI3SoV2SmpsLeC5NXZVJnXOiqTSJisujFuqmjlOzT2gPsHR49D6heksfHbsm+l773vxuvFK2qsNdVsugmPCalyOuXwnq+9zDrG707P4V6Gjl/Fnm62P8kaurqgdB6qiVyCuzovSSo82yjVO/yygjqrHWysSVvaDIwS8kC9tvBfKjoy4tzdYzPuWC+p7ilKaj2NRbOevB7TiLfZU30kOBACzTWvc7IASQbcdLJtSYE86udZOxUMo5w7TfkiWjJ2AXUNAxmxufNMIWBFjM9PTObwVRzn8lrJom8SFQlbEOIUvJFdsFFmddTucozhbitA57BtqvjJbn3VyZNbgh2zWOObEseEHmmNNhbgtRhmF59SNFdlwoN1Cf1ClG0h/LaElNh7rbq7FR965rZsqpNxO25XnZNbO6No44lqrjsEln1KtVWJAjdLf4gErhyZHI2jBE7Ka6mZS2XVPMFI6oWaiVtSAMsuXFcGa66J0WmNGiFeJS2WSq8QOY6p5js9rrCVNT2iu2ERqXJp4cQA4ppS4yBx+KxNyu4wVr0YqZ6NDjTeasfSTDusdhr9lpqKUEbD0RbHuO566Pg1L5JXu90WCeCFpGgHol9XA4bFLse8qMZJxUg6wfVPqqjpnjiVNBWHinQb0duq7Gx0PJAxBQY245MzNCFmjjUgGwPkp5HuiPsRqG3EltRZjjzbfQHwJ+KWVuJN4LiHFOsFnMFiLGxVWXC5D7ov5rOSZtDKkqFbHddJc7A2A/VXjiEjTYbDSymbg7oGiR51c6wbY6aam/oq8rbol6FRdq0dtry46qy2U7tSN7HdYA38XgnVAbDVJoqLb7LlLETqSppXgeKdYFgLZf5kj3WIu1jSG6cLnmq+O4G1t3QuOmjo5Nx4O5d6VMva7o+YHhz5tb5WXte1y629h+q6xTBQL5Je1qQHAEO8CFTw/HcsTWAe72Xtv2mkcxxbxVt+IiWzb37+Xf3J0WmqMTibnA5XNI7xqD4FM+g80rahnVt5RSXOUFryA068Qbf4VYqGhzSTrvr4HRUsNqCyVpvYZhc828Vthkk0/Q5dTjdNLyenFx1Oum6W1eIHYHRIsOx98gaLkXLgNdD2nZb+VvRN48HnkPZiee+xt5WXqQ1OOfT6PGeKSZxSVZzhzRmcCDbnzWggxEv7IaeybkEBoaTzdx8BdfMO6GVJ0OWIHdxOvkB8lpKHodCxoDnPkI13LG3+6P3WWbLhfb5/BpjhkXXuZ5tKGklouTqV1mk4MPkL/ALVT4Uxg7LfiT8yk1TXOYbcFz5PiCjwolLT+rK0DZD/pHxOiKvOOAarMOKgqniNQCN1x5ddOS4dGiwxQpqXE8VXFKVdgopJD2I3u8GuPxsn9F0aqHDWPL94gLh25JvyzVQSM3DCVbjjsQtXF0Rf8AWe1vgCf2U46Jxj3pHHwAH7rSOlyPwO4oq4fUANXNZiYGgV1+FQMGzj4vP6JbVCJuzG+Yv817EMLcaOWc6ZmMVr7rPVEjzsCtdV1bRsGjwaB+iU1FceZ9Uv0hzduRzz1NGakdLyPouoJXjdp9EylqTzPqq7pTzPqto/A8fmT9jNa6UekXqSqHHRMo5oju9o81my5ckq/0PF/U/Yr9Sn6I1V4+D2n8QXNTIA3Qj1WXRdH6LFdT9i18TfmPuUcfnvdY97NVuZYGu94Aqm7Bofsn8xW0fhziu0w/UFd0J44ddQp5I7BP3xg7gFVp6Bru74rPJ8OyL7XfsENdB/cqF9HOtDQzGyz4wmRpuHBw9CnNC4jQiy456fLDuLOqOfHLpod0lTqmojDgs11mqd4dUd6xZojipw3uS+XDjwWsYwEL46lU2OjHOiNiwpPBgOZ5adrrdVtCN+KzWI1JjckV0NaTozGxgIAPlddPqY49MnwVnozjjXHI/wCK0OIYSyQXACaEeb9KKzrowGsPYObbUi1iskZQBqRovXm4QGu1CjqcBpyS7qo81j2sjb357IlCzSGXaqZ5XQQnJnO7tfAcB6K9geEmokc0uLGMtcjck3sAeG17qtWZo3FjgWlpsQdNv0UvRyvAfIHOLWPswOB2eATc91jbyWX5OkcxVronFgcHBulgdbDQEfaFkxOJNkaS7QgHtEa+FkixKk7XvZju1zdz4pcal8Zs8XHA8P8AhU3XRe71LmJYPf8AmRnK7mPkRxSeKuLCWv0Pjo7zTN2MAD9Eoq5TIfdvfgBc+ilO+xTklyizLXXFmi99ABxKrU0JcdTa+h599uXip8N6L1kpBjpZzxBETwO7Uiy1OHezLFHm5hEY/wD0lYPgCSk1LqJy5MrfBSw6NoLbcLW7l690XccgKzuEeymoBaZaiNoBuWsa5x9TZb2gwSGnbZ0u32i1oWOPT5FK2Yx4LJdYKr15JsLnwF1aOI0rdM4d3NBf8gV9bit/6cErvwBg/usuz5b9R2RvppHDRtvHRK5eiLpDd8gb4NufiQnX8TUu2gY3vfLc+jQjqao7yRs+7GXfElN4YvsTYvpOhtOz3i9573WHoE1gwmBnuxMHflBPqVF9Gyn3qmT8IY35BH0Kw+9JK7xmf+hVRxxj0hDC4HIfBRvq4xu9o8XN/dVBgcHGO/3iXfMqVmEwDaFn5ArAjlxSIf6rPzt/dL6jFo+EjPzBOW0UY2jZ+QKQQN+y38oVKVEtWYqsrwdnt9UirJHHYj1K9T6pv2R6BHVN+yPQLaOocfBlLApeTxSpY/u9UvlY7/CvejAw7tb+UKN1DEd42H8Df2XRHXtfxMHok/5HgLmnkoyvepcDpnbwRn8DVSm6IUbt4GjwuFqviMfMTJ6B+GeIIXr1R7PaR22dng6/zSqq9mTf9Ocjucy/xBW0dfifdozlosq6pnmyFsKz2d1bfcySeDrH4pDW4BUxe/C8d+W49Qt46jFLqSMJYMke0LUL6Wkbr4tjIEL6QviABCEIAFJHM4bEhRoUyhGXaspSkumMYcZmbs4HxCtM6Sy8WsPqEkQsXpcL7ijRanKupMev6RuO8Y/Mf2STEndab+78Vyvtlm9Dg/p92X9Xm9f9HEbMtiDqOK1WF9K3RtDXtzW0vmt+izQapGRpfQYPT3ZS1mb19kamo6VMftHY/e/4Vb6azfVHqf2SqnoydgfRNqXCzxFvEgfNZy0unj49y46jM/PsczxRT26yGN9ti6PMR5lL5ugTJpHuD+ra836tkQDW6AaAHTZauipGD61+5rXPP9oT6khd9SCR3ecrB/cb/BceSOCPSOvHLM+2ZPDfZrHYZ55XW+6D4bFaGD2bUJFnse/nmkOvpZPo4Kk7Nij8SXn4WClGFyO/qVDz3MAjHqNVytR8I61Oflimn6CYXDr/AAkI73jN/wB5KvQ1FFFpEyO/KGEH/sarkeCQDUsznm8l5/uV6OJrdGgDwACmkK2LvpCV39Ond4yOawempR1NU7eSOPuYwuPq4/omiEwFf0Rf35pn/jLB6NspIsGgbr1YcftO7R9XJghAHDImt2aB4ABdoQgAQsp0n9oFHRO6t5dJIN44wCWX2zEkNB7r3UPRv2j0dXKIQJIpHGzGyhoDzyDmki/cVp8nJt3VwR8yF1fJsUIQsywQhCABCEIAEIQgAQhRVU4jY57tmNLz4NFz8kASoWd6H9LY8QbI+OKSMRlrT1gYMxcL6ZXHYfNaJVKLi6fYk01aBCEKRgvhC+oQAtr8Appv6kLCeeUA+oWfm9nNKSSHSNHIOFh6hbJC0jlnH7WyJY4S7Qtr8BpptZIWOJ+tlAd6jVIav2d0jvdzs8HXHoQtghEcs4/a2EscJdpHnNR7MfsT/mZ+xS6f2bVI918bvUL1dC2WtzLyYvSYn4PHX9AK0fUafxtUZ6CV3+0P+oz917MhX9fl/BP0WL8njP8A8Erv9of9Rn7rodA63/bH52fuvZEI+vy/gPosX5PIY+gFXxY0fjarkHs6nPvOYPMn5L1JCl63M/I1o8S8Hn0Hs6P1pW+TCfmUyp+gkTd5HHwa0fotehZPUZX3I1WDGukIYeidO3cPd4vPyCvQYLTt2hZ45QT8UwQsnJvs0UUujlkYGwA8BZdIQkMEIQgAQhCABCEIAEIQgAVDHa4wU08w1MUMkoHMsYXAeoV9VcTomzQywu92WN8Trb2e0tNvVNVasT64PKfY5gjJ3z1s4Er2vyszjN/Md25JCDu7tNseGq2uO9BKapqY6ol8b2ZT/KyNzljszHOu06jn3LAYDHiuEvliZSGojebggOcwuaLNkaWai4Iu08uFrp/0MwPEZas11c98Tb5m04eQJDazQYw4hrGjgdSR5nuzXueRTSVcf9UcmOtqg48+SDFOlldWV7qHD3tibGXNfMWgn+WbSPJcD2QdAALnnrp1gfSWupsTbh9ZK2dshAbIGta4ZmlzHDKBobWIP/ujBh1bheIzzx0r6qGYyWLN7PfnA0BLXA6G4sVa6KdHqyoxB2KVsZhDbvjiPvOOQtY0N3DWg8bEnzTaxqL621x63/sE5t+bv/FFbEOkuIz4tLS0UwDWvdGGuawxsEbcsj3HLfR1/OytdDukNcMVfQ1E4qGt6xrnBjWhpY3MHNsARrZpBvuvvspwidtVWVVRC+MvF252FpcZXue+1/ut9Uey/CJ/46sq54Xxl+Yt6xhaXGaQvda/INF/FOexKSpcJenYR3txdvl+xL0V6UVDcSraernLooWzvbmDAGNjeCHXaAT2CqnRzpbVzy1VfJK9lDTZniENj7ZItHFe176tJ13I4FLfaN0YqpMSe6nikc2oZHme0HJd3YcHu2A7AJ7lv5uiDRhbsPiIBMdusI9+W4dndbgXAeSmbxJJ8XKv8eo4/Mba9L/z6GCpelGJVkc9S2tgpmx3yU94g6SwDi1ucEnQjtHc/BzSdO5pMGqKlxDaiJ4pw9oAzOdkyvDTcA2edNrtWZwzC6mnidTyYM2efOck748zQDwcW6PA1sQ4aHuTrpng1QMNggjomxySTGeeGlYXMblYQ3Na+urOJ93QrSUcbklSq+Ouv/epEXNJu3dfnsoR4zjDsOdXOqwyNjrNvHH1k93hhI7NgATptsfFaUdK5zgRrHutOQYmvDRqTL1bX5SLXt3W0VXp3hU7MJpKOCJ8jh1fWBjC4gRxkuvbYl5B8lB03widuE0NHDDI9zcj5QxjnWLY3F2a213vv5Kf2T28LmXsiv3Rvl9e58p+ms9LhMVRI7raiplkbGXNaGsa0luYhgFwMu3EuHBV8RrMbp6RuISVTcpLXOpzHH2GvNmk2b3jQG4ur3TToVNLh1HHA3NJTMDXRXAc4PYM5F9C4OG3eVQx6pxTEoYqMUL4QC0yyO7LHlugN3AZWj3ram4Fu8hsdNVy3d10KW5cO+uP7j/GunUowiKuhYBJM4RG4u2JwL2vdbiLxkC/2hus7guM4nP1T6fEoJpHG76WRrIzHzBBYC8cLt8r7p/juF11HR09PRRx1MLGZJ43xte57i4vc7K42LHEnQC4+WOm6Mz1dVC6mw59CGua6R7nuDGkOBztDgMtrGwbrcoxLHtfVW+XT4/N8/8AATc7Xfj1PcKcuLWl4AdlBcAbgOtqAeIvxUq+BfV5x2ghCEACEIQAIQhAAhCEACEIQAIQhAAhCEACEIQAIQhAAhCEACEIQAIQhAAhCEACEIQAIQhAAhCEACEIQAIQhAAhCEACEIQAIQhAAhCEACEIQAIQh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0" name="3 CuadroTexto"/>
          <p:cNvSpPr txBox="1"/>
          <p:nvPr/>
        </p:nvSpPr>
        <p:spPr>
          <a:xfrm>
            <a:off x="3492599" y="875599"/>
            <a:ext cx="597535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CO" u="none" dirty="0" smtClean="0"/>
              <a:t>Proyección Social del Programa</a:t>
            </a:r>
          </a:p>
          <a:p>
            <a:pPr>
              <a:defRPr/>
            </a:pPr>
            <a:r>
              <a:rPr lang="es-CO" u="none" dirty="0" smtClean="0"/>
              <a:t>Propósitos</a:t>
            </a:r>
            <a:endParaRPr lang="es-CO" u="none" dirty="0"/>
          </a:p>
        </p:txBody>
      </p:sp>
      <p:graphicFrame>
        <p:nvGraphicFramePr>
          <p:cNvPr id="15" name="14 Diagrama"/>
          <p:cNvGraphicFramePr/>
          <p:nvPr>
            <p:extLst>
              <p:ext uri="{D42A27DB-BD31-4B8C-83A1-F6EECF244321}">
                <p14:modId xmlns:p14="http://schemas.microsoft.com/office/powerpoint/2010/main" val="2393851767"/>
              </p:ext>
            </p:extLst>
          </p:nvPr>
        </p:nvGraphicFramePr>
        <p:xfrm>
          <a:off x="756295" y="1291097"/>
          <a:ext cx="10561154" cy="6021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2357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13" name="9 CuadroTexto"/>
          <p:cNvSpPr txBox="1">
            <a:spLocks noChangeArrowheads="1"/>
          </p:cNvSpPr>
          <p:nvPr/>
        </p:nvSpPr>
        <p:spPr bwMode="auto">
          <a:xfrm>
            <a:off x="8269783" y="3846513"/>
            <a:ext cx="17272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1800">
                <a:solidFill>
                  <a:schemeClr val="bg1"/>
                </a:solidFill>
                <a:latin typeface="Arial" pitchFamily="34" charset="0"/>
              </a:rPr>
              <a:t>Pensamiento Prospectivo y Estratégico</a:t>
            </a:r>
          </a:p>
        </p:txBody>
      </p:sp>
      <p:sp>
        <p:nvSpPr>
          <p:cNvPr id="14" name="11 CuadroTexto"/>
          <p:cNvSpPr txBox="1">
            <a:spLocks noChangeArrowheads="1"/>
          </p:cNvSpPr>
          <p:nvPr/>
        </p:nvSpPr>
        <p:spPr bwMode="auto">
          <a:xfrm>
            <a:off x="8269783" y="4035425"/>
            <a:ext cx="1847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1800">
                <a:solidFill>
                  <a:schemeClr val="bg1"/>
                </a:solidFill>
                <a:latin typeface="Arial" pitchFamily="34" charset="0"/>
              </a:rPr>
              <a:t>Gestión de las Organizaciones</a:t>
            </a:r>
          </a:p>
        </p:txBody>
      </p:sp>
      <p:sp>
        <p:nvSpPr>
          <p:cNvPr id="7" name="18 CuadroTexto"/>
          <p:cNvSpPr txBox="1"/>
          <p:nvPr/>
        </p:nvSpPr>
        <p:spPr>
          <a:xfrm>
            <a:off x="131822" y="999009"/>
            <a:ext cx="31447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</a:rPr>
              <a:t>6. Relación con el Sector Externo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AutoShape 4" descr="data:image/jpeg;base64,/9j/4AAQSkZJRgABAQAAAQABAAD/2wCEAAkGBxMTEhQSExMWFBUUFBQQFRIVEhQVFBAWFBUWFhQUFRUYHCggGBomHBQUITEhJSkrLi4uFx8zODMsNygtLisBCgoKDg0OGhAQGywkHB8uLiwsLCwsLCwsLCwsLCwsLCwsLCwsLSwsLCwsLCwsLCwsLCwsLCwsLCwsLCwsLCwsLP/AABEIAIsBbAMBIgACEQEDEQH/xAAcAAACAwEBAQEAAAAAAAAAAAAABQMEBgIHAQj/xABBEAABAwIEAgcECAUDBAMAAAABAAIDBBEFEiExQVEGEyJhcYGRBzKhsRVCUnKCksHRFCMzovBDU+GTssLxFiRj/8QAGQEAAwEBAQAAAAAAAAAAAAAAAAECAwQF/8QALhEAAgIBBAECBQMEAwAAAAAAAAECEQMEEiExQVGhBRMUMmEVIkJScYGxkdHw/9oADAMBAAIRAxEAPwD1Q1t9V02oSuGMq2DZSatIvtcu7FUmPVhhKZJLlVWqw1rwrbQurFAjH4ngRGoWZrAW6FerOivvqleIdGIJb3BB5g2KCWjyt82qGThbKf2cXJy1BHiy/wAiqj/ZxMPdnjPi14/dAqFuEyi10oxN4kl227lro+hdUxpDXROP33D5tSpnRiWOT/7Ba3j2XBxPLw80m65YKDfCOcLpAfqj0C0dPkaNhfnb5KhK5rBlYLC9u86aElK58RykX5rnnkbO/DplHl9m2gmB5FdkN7lmKPEO9MaOZx1KE2i54k+y/wDwLCbuF+7ZMYomjYWSmWpcCDqRy7lZhqgdDok5K+SflccDYSBZbps60DzbgeHcnQlspontkzMcA4W1a4Agg8xxRs+Z+0yktis/NGBdHKmtkc2mhMgzEOfYNjZ96Q6DhpuvUejPsbjbZ9bL1h36mG7WDudIRmd5WXpwIaA1oAA0DQAAPADZRulXZHEkc0sz8FGj6IUEXuUcAtpcxhx9XXKZxU7Ge4xjfusa35BQdeVK2S6020ZbrJjIV8LlC+RchOhWcy1VtFD1pKjqgLoicOYV0S2dELkqRxCrSvTEduK5L1TlqLKq+sVKJLkNeuQapKBPdSB6e0W4YOqrqu6cKlNVgBUnVd1SiLcODVBc9eSlQnXRrQE9pO4adZzVWrqBayXS4hdQddfdNRE5A5hJUrKVDZgF8fWBVTEDoAFEQFyakc1y6sYOKqhHTorqlLSC/BfZsUalkuKapNryVGLb4PUw9Beq7XKQLyz1C1E9W2OVKKytNlCCWSglTMuoGzBStlQSWAV1mUGdfc6KAmzIzKHOl/SDF20tPLUO16tpLW/aedGN83EBD4BK3RWx3pG2JzoWG8jQC88I7i7R962vcLc1i6nES43JuSdSd7pJhFS57HSOdme95e9x+s52p8uCKuY7/wCAjf8ARcjk2z0ceNRQxlrTfXj8UmxeUkHmNf8Amy5fJmG//CpuLpXCNh14u+wOJKX9zWXRN0bxoOlERcMwDjYnU27vVb6gkuNPRYZ2CsjAc33wcwd9YnvKe9GscaHWd4EKo0THlV5NnHhcpbmD233tr6bJdMHA2IsSL/umuH4w0C2Yeqp43XRkNIcM2e1h3g3+Q9EskY1aJg5p1JFeORwG6u4RUHrSDxYfgR+5Sg1Ftl3BVBskbr6Zg0/i7PzISwupoWdXBmvJUTlEJV960L1aPGs6K56yyhlqmjiqclaTsPNUokuQ2bMBuoJa1o43SrIXHtE25Lt7o2nXhsnsQtzPlZVOdrazb2vxN0smcGm4dryupMQrxtcAcuKT1DAdW3J5laqPBm5DSPHcuhRLjwKzEz3A6j4LmOQcU/loW9j19fdfGTpV1oC+fxJ4K1BkOQ9bULl9Wk7ZHFdZu9PYG4vukuvmYBUjJ3r4NeKKCy0+bkq8jnKaGJTuYEDFnWroEnZdVMaqZiEAWDG7mq8sT+akFR3qGassk5BRUljk5qnKH81bkrlXkqLqGyqKT8yiIcr7XBdOLVhknR04I8nq7CpmrjKFw6Sy5DronJXwyKqapfBPdFiovsmVhsyWxuVhpQKi4KhdidUC5fM6YqGYmWE9rtb/ACIIQf6krnkcxEBa/m8HyWqEiwvtXbdlM7k+Vvm5rD/4qMn2l4V+9GRwqocLtv3q++p56g7j/OPzXGB0WZtzrr6q5WYPcXZdp5HY+C5D0lHixU65cGsF3O0A2v48k5oqHqxbdx1cefd4BVcMi6q7ne9sO4chfmmcVY07BFjOpISQkOJUBvmZoVqOvuNlBMwEIshoxhratug14XunmAwTOcJJna20bwbz81dZTC+w8Vai7KllbpeWMGu2VOulNiOPy5L6am4sPVQPeP8AOKCbs19JigfEyS/vNBI5HZw9QVG+qc7bQLP9GqgZnwuF7fzWDuNg8eRsfxJ+N17mKSlFSPAzRcJuINbzUjVxsqFTVnYLSrM7ovVFYGpTUVD5DZpsOaqvlPEoZUlg047BaKNEN2WqfDwO083Peo5p2i4AJ8LKjUVcjtAPNSU0Dt7ed9069QIpaph95j/zD9lwOrOzPVyYy0xI1DfVLZ4S06OHqjcKkfHh31WBVZHy8reStRVrhuLqz/F3+qlbHSEck8oUJqn8bpzLVt4gKrJUMPJKx0UW1blYir1HI5pXUNNdLcOi7FXlXoJiV8osPCZR04CqxURCC4VaooE2aLKKapaFnLNGHbHtbM/JRuXAoCd0zlrRyUfXXXLPX4olxxSZRGGBSDDGq6wFT5dFyv4lf2o3hpr7Fgw1q5fhTFcmdZUpqvXdJ6mcjrx4IxZtDUKN8qSRYq08VdjqQeKoC4HKVrlRM5UZr7bpgNOuXYqe9JH4gOaiOIgIsVGj6/vX3rws2MTHNdfSPeixbTR/xAWX9ozM9JmH+lIx/gD2Cf7gpvpEKKrnbIx8b9WvaWOHc4WulLlUOPDTM9gM4DGpzUVILbW81ksMY9kjoHnWP3j9ofVI8dCmstTpv3LlZ6SlwKcTqTn5DZXaaXKAVnukFaGgm+vDx4LRwNaY2k8hx30SolO3Rcp6u+nmpuuJ0SSoqGmwta3JRw1jhs4+B1QD4NFchQPcb9yW/SWliphWNI3SoV2SmpsLeC5NXZVJnXOiqTSJisujFuqmjlOzT2gPsHR49D6heksfHbsm+l773vxuvFK2qsNdVsugmPCalyOuXwnq+9zDrG707P4V6Gjl/Fnm62P8kaurqgdB6qiVyCuzovSSo82yjVO/yygjqrHWysSVvaDIwS8kC9tvBfKjoy4tzdYzPuWC+p7ilKaj2NRbOevB7TiLfZU30kOBACzTWvc7IASQbcdLJtSYE86udZOxUMo5w7TfkiWjJ2AXUNAxmxufNMIWBFjM9PTObwVRzn8lrJom8SFQlbEOIUvJFdsFFmddTucozhbitA57BtqvjJbn3VyZNbgh2zWOObEseEHmmNNhbgtRhmF59SNFdlwoN1Cf1ClG0h/LaElNh7rbq7FR965rZsqpNxO25XnZNbO6No44lqrjsEln1KtVWJAjdLf4gErhyZHI2jBE7Ka6mZS2XVPMFI6oWaiVtSAMsuXFcGa66J0WmNGiFeJS2WSq8QOY6p5js9rrCVNT2iu2ERqXJp4cQA4ppS4yBx+KxNyu4wVr0YqZ6NDjTeasfSTDusdhr9lpqKUEbD0RbHuO566Pg1L5JXu90WCeCFpGgHol9XA4bFLse8qMZJxUg6wfVPqqjpnjiVNBWHinQb0duq7Gx0PJAxBQY245MzNCFmjjUgGwPkp5HuiPsRqG3EltRZjjzbfQHwJ+KWVuJN4LiHFOsFnMFiLGxVWXC5D7ov5rOSZtDKkqFbHddJc7A2A/VXjiEjTYbDSymbg7oGiR51c6wbY6aam/oq8rbol6FRdq0dtry46qy2U7tSN7HdYA38XgnVAbDVJoqLb7LlLETqSppXgeKdYFgLZf5kj3WIu1jSG6cLnmq+O4G1t3QuOmjo5Nx4O5d6VMva7o+YHhz5tb5WXte1y629h+q6xTBQL5Je1qQHAEO8CFTw/HcsTWAe72Xtv2mkcxxbxVt+IiWzb37+Xf3J0WmqMTibnA5XNI7xqD4FM+g80rahnVt5RSXOUFryA068Qbf4VYqGhzSTrvr4HRUsNqCyVpvYZhc828Vthkk0/Q5dTjdNLyenFx1Oum6W1eIHYHRIsOx98gaLkXLgNdD2nZb+VvRN48HnkPZiee+xt5WXqQ1OOfT6PGeKSZxSVZzhzRmcCDbnzWggxEv7IaeybkEBoaTzdx8BdfMO6GVJ0OWIHdxOvkB8lpKHodCxoDnPkI13LG3+6P3WWbLhfb5/BpjhkXXuZ5tKGklouTqV1mk4MPkL/ALVT4Uxg7LfiT8yk1TXOYbcFz5PiCjwolLT+rK0DZD/pHxOiKvOOAarMOKgqniNQCN1x5ddOS4dGiwxQpqXE8VXFKVdgopJD2I3u8GuPxsn9F0aqHDWPL94gLh25JvyzVQSM3DCVbjjsQtXF0Rf8AWe1vgCf2U46Jxj3pHHwAH7rSOlyPwO4oq4fUANXNZiYGgV1+FQMGzj4vP6JbVCJuzG+Yv817EMLcaOWc6ZmMVr7rPVEjzsCtdV1bRsGjwaB+iU1FceZ9Uv0hzduRzz1NGakdLyPouoJXjdp9EylqTzPqq7pTzPqto/A8fmT9jNa6UekXqSqHHRMo5oju9o81my5ckq/0PF/U/Yr9Sn6I1V4+D2n8QXNTIA3Qj1WXRdH6LFdT9i18TfmPuUcfnvdY97NVuZYGu94Aqm7Bofsn8xW0fhziu0w/UFd0J44ddQp5I7BP3xg7gFVp6Bru74rPJ8OyL7XfsENdB/cqF9HOtDQzGyz4wmRpuHBw9CnNC4jQiy456fLDuLOqOfHLpod0lTqmojDgs11mqd4dUd6xZojipw3uS+XDjwWsYwEL46lU2OjHOiNiwpPBgOZ5adrrdVtCN+KzWI1JjckV0NaTozGxgIAPlddPqY49MnwVnozjjXHI/wCK0OIYSyQXACaEeb9KKzrowGsPYObbUi1iskZQBqRovXm4QGu1CjqcBpyS7qo81j2sjb357IlCzSGXaqZ5XQQnJnO7tfAcB6K9geEmokc0uLGMtcjck3sAeG17qtWZo3FjgWlpsQdNv0UvRyvAfIHOLWPswOB2eATc91jbyWX5OkcxVronFgcHBulgdbDQEfaFkxOJNkaS7QgHtEa+FkixKk7XvZju1zdz4pcal8Zs8XHA8P8AhU3XRe71LmJYPf8AmRnK7mPkRxSeKuLCWv0Pjo7zTN2MAD9Eoq5TIfdvfgBc+ilO+xTklyizLXXFmi99ABxKrU0JcdTa+h599uXip8N6L1kpBjpZzxBETwO7Uiy1OHezLFHm5hEY/wD0lYPgCSk1LqJy5MrfBSw6NoLbcLW7l690XccgKzuEeymoBaZaiNoBuWsa5x9TZb2gwSGnbZ0u32i1oWOPT5FK2Yx4LJdYKr15JsLnwF1aOI0rdM4d3NBf8gV9bit/6cErvwBg/usuz5b9R2RvppHDRtvHRK5eiLpDd8gb4NufiQnX8TUu2gY3vfLc+jQjqao7yRs+7GXfElN4YvsTYvpOhtOz3i9573WHoE1gwmBnuxMHflBPqVF9Gyn3qmT8IY35BH0Kw+9JK7xmf+hVRxxj0hDC4HIfBRvq4xu9o8XN/dVBgcHGO/3iXfMqVmEwDaFn5ArAjlxSIf6rPzt/dL6jFo+EjPzBOW0UY2jZ+QKQQN+y38oVKVEtWYqsrwdnt9UirJHHYj1K9T6pv2R6BHVN+yPQLaOocfBlLApeTxSpY/u9UvlY7/CvejAw7tb+UKN1DEd42H8Df2XRHXtfxMHok/5HgLmnkoyvepcDpnbwRn8DVSm6IUbt4GjwuFqviMfMTJ6B+GeIIXr1R7PaR22dng6/zSqq9mTf9Ocjucy/xBW0dfifdozlosq6pnmyFsKz2d1bfcySeDrH4pDW4BUxe/C8d+W49Qt46jFLqSMJYMke0LUL6Wkbr4tjIEL6QviABCEIAFJHM4bEhRoUyhGXaspSkumMYcZmbs4HxCtM6Sy8WsPqEkQsXpcL7ijRanKupMev6RuO8Y/Mf2STEndab+78Vyvtlm9Dg/p92X9Xm9f9HEbMtiDqOK1WF9K3RtDXtzW0vmt+izQapGRpfQYPT3ZS1mb19kamo6VMftHY/e/4Vb6azfVHqf2SqnoydgfRNqXCzxFvEgfNZy0unj49y46jM/PsczxRT26yGN9ti6PMR5lL5ugTJpHuD+ra836tkQDW6AaAHTZauipGD61+5rXPP9oT6khd9SCR3ecrB/cb/BceSOCPSOvHLM+2ZPDfZrHYZ55XW+6D4bFaGD2bUJFnse/nmkOvpZPo4Kk7Nij8SXn4WClGFyO/qVDz3MAjHqNVytR8I61Oflimn6CYXDr/AAkI73jN/wB5KvQ1FFFpEyO/KGEH/sarkeCQDUsznm8l5/uV6OJrdGgDwACmkK2LvpCV39Ond4yOawempR1NU7eSOPuYwuPq4/omiEwFf0Rf35pn/jLB6NspIsGgbr1YcftO7R9XJghAHDImt2aB4ABdoQgAQsp0n9oFHRO6t5dJIN44wCWX2zEkNB7r3UPRv2j0dXKIQJIpHGzGyhoDzyDmki/cVp8nJt3VwR8yF1fJsUIQsywQhCABCEIAEIQgAQhRVU4jY57tmNLz4NFz8kASoWd6H9LY8QbI+OKSMRlrT1gYMxcL6ZXHYfNaJVKLi6fYk01aBCEKRgvhC+oQAtr8Appv6kLCeeUA+oWfm9nNKSSHSNHIOFh6hbJC0jlnH7WyJY4S7Qtr8BpptZIWOJ+tlAd6jVIav2d0jvdzs8HXHoQtghEcs4/a2EscJdpHnNR7MfsT/mZ+xS6f2bVI918bvUL1dC2WtzLyYvSYn4PHX9AK0fUafxtUZ6CV3+0P+oz917MhX9fl/BP0WL8njP8A8Erv9of9Rn7rodA63/bH52fuvZEI+vy/gPosX5PIY+gFXxY0fjarkHs6nPvOYPMn5L1JCl63M/I1o8S8Hn0Hs6P1pW+TCfmUyp+gkTd5HHwa0fotehZPUZX3I1WDGukIYeidO3cPd4vPyCvQYLTt2hZ45QT8UwQsnJvs0UUujlkYGwA8BZdIQkMEIQgAQhCABCEIAEIQgAVDHa4wU08w1MUMkoHMsYXAeoV9VcTomzQywu92WN8Trb2e0tNvVNVasT64PKfY5gjJ3z1s4Er2vyszjN/Md25JCDu7tNseGq2uO9BKapqY6ol8b2ZT/KyNzljszHOu06jn3LAYDHiuEvliZSGojebggOcwuaLNkaWai4Iu08uFrp/0MwPEZas11c98Tb5m04eQJDazQYw4hrGjgdSR5nuzXueRTSVcf9UcmOtqg48+SDFOlldWV7qHD3tibGXNfMWgn+WbSPJcD2QdAALnnrp1gfSWupsTbh9ZK2dshAbIGta4ZmlzHDKBobWIP/ujBh1bheIzzx0r6qGYyWLN7PfnA0BLXA6G4sVa6KdHqyoxB2KVsZhDbvjiPvOOQtY0N3DWg8bEnzTaxqL621x63/sE5t+bv/FFbEOkuIz4tLS0UwDWvdGGuawxsEbcsj3HLfR1/OytdDukNcMVfQ1E4qGt6xrnBjWhpY3MHNsARrZpBvuvvspwidtVWVVRC+MvF252FpcZXue+1/ut9Uey/CJ/46sq54Xxl+Yt6xhaXGaQvda/INF/FOexKSpcJenYR3txdvl+xL0V6UVDcSraernLooWzvbmDAGNjeCHXaAT2CqnRzpbVzy1VfJK9lDTZniENj7ZItHFe176tJ13I4FLfaN0YqpMSe6nikc2oZHme0HJd3YcHu2A7AJ7lv5uiDRhbsPiIBMdusI9+W4dndbgXAeSmbxJJ8XKv8eo4/Mba9L/z6GCpelGJVkc9S2tgpmx3yU94g6SwDi1ucEnQjtHc/BzSdO5pMGqKlxDaiJ4pw9oAzOdkyvDTcA2edNrtWZwzC6mnidTyYM2efOck748zQDwcW6PA1sQ4aHuTrpng1QMNggjomxySTGeeGlYXMblYQ3Na+urOJ93QrSUcbklSq+Ouv/epEXNJu3dfnsoR4zjDsOdXOqwyNjrNvHH1k93hhI7NgATptsfFaUdK5zgRrHutOQYmvDRqTL1bX5SLXt3W0VXp3hU7MJpKOCJ8jh1fWBjC4gRxkuvbYl5B8lB03widuE0NHDDI9zcj5QxjnWLY3F2a213vv5Kf2T28LmXsiv3Rvl9e58p+ms9LhMVRI7raiplkbGXNaGsa0luYhgFwMu3EuHBV8RrMbp6RuISVTcpLXOpzHH2GvNmk2b3jQG4ur3TToVNLh1HHA3NJTMDXRXAc4PYM5F9C4OG3eVQx6pxTEoYqMUL4QC0yyO7LHlugN3AZWj3ram4Fu8hsdNVy3d10KW5cO+uP7j/GunUowiKuhYBJM4RG4u2JwL2vdbiLxkC/2hus7guM4nP1T6fEoJpHG76WRrIzHzBBYC8cLt8r7p/juF11HR09PRRx1MLGZJ43xte57i4vc7K42LHEnQC4+WOm6Mz1dVC6mw59CGua6R7nuDGkOBztDgMtrGwbrcoxLHtfVW+XT4/N8/8AATc7Xfj1PcKcuLWl4AdlBcAbgOtqAeIvxUq+BfV5x2ghCEACEIQAIQhAAhCEACEIQAIQhAAhCEACEIQAIQhAAhCEACEIQAIQhAAhCEACEIQAIQhAAhCEACEIQAIQhAAhCEACEIQAIQhAAhCEACEIQAIQh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0" name="3 CuadroTexto"/>
          <p:cNvSpPr txBox="1"/>
          <p:nvPr/>
        </p:nvSpPr>
        <p:spPr>
          <a:xfrm>
            <a:off x="3492599" y="875599"/>
            <a:ext cx="597535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CO" u="none" dirty="0" smtClean="0"/>
              <a:t>Proyección Social del Programa</a:t>
            </a:r>
          </a:p>
          <a:p>
            <a:pPr>
              <a:defRPr/>
            </a:pPr>
            <a:r>
              <a:rPr lang="es-CO" u="none" dirty="0" smtClean="0"/>
              <a:t>Objetivos</a:t>
            </a:r>
            <a:endParaRPr lang="es-CO" u="none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815014517"/>
              </p:ext>
            </p:extLst>
          </p:nvPr>
        </p:nvGraphicFramePr>
        <p:xfrm>
          <a:off x="2151523" y="1916832"/>
          <a:ext cx="9045932" cy="3501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5443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13" name="9 CuadroTexto"/>
          <p:cNvSpPr txBox="1">
            <a:spLocks noChangeArrowheads="1"/>
          </p:cNvSpPr>
          <p:nvPr/>
        </p:nvSpPr>
        <p:spPr bwMode="auto">
          <a:xfrm>
            <a:off x="8269783" y="3846513"/>
            <a:ext cx="17272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1800">
                <a:solidFill>
                  <a:schemeClr val="bg1"/>
                </a:solidFill>
                <a:latin typeface="Arial" pitchFamily="34" charset="0"/>
              </a:rPr>
              <a:t>Pensamiento Prospectivo y Estratégico</a:t>
            </a:r>
          </a:p>
        </p:txBody>
      </p:sp>
      <p:sp>
        <p:nvSpPr>
          <p:cNvPr id="14" name="11 CuadroTexto"/>
          <p:cNvSpPr txBox="1">
            <a:spLocks noChangeArrowheads="1"/>
          </p:cNvSpPr>
          <p:nvPr/>
        </p:nvSpPr>
        <p:spPr bwMode="auto">
          <a:xfrm>
            <a:off x="8269783" y="4035425"/>
            <a:ext cx="1847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1800" dirty="0">
                <a:solidFill>
                  <a:schemeClr val="bg1"/>
                </a:solidFill>
                <a:latin typeface="Arial" pitchFamily="34" charset="0"/>
              </a:rPr>
              <a:t>Gestión de las Organizaciones</a:t>
            </a:r>
          </a:p>
        </p:txBody>
      </p:sp>
      <p:sp>
        <p:nvSpPr>
          <p:cNvPr id="2" name="AutoShape 4" descr="data:image/jpeg;base64,/9j/4AAQSkZJRgABAQAAAQABAAD/2wCEAAkGBxMTEhQSExMWFBUUFBQQFRIVEhQVFBAWFBUWFhQUFRUYHCggGBomHBQUITEhJSkrLi4uFx8zODMsNygtLisBCgoKDg0OGhAQGywkHB8uLiwsLCwsLCwsLCwsLCwsLCwsLCwsLSwsLCwsLCwsLCwsLCwsLCwsLCwsLCwsLCwsLP/AABEIAIsBbAMBIgACEQEDEQH/xAAcAAACAwEBAQEAAAAAAAAAAAAABQMEBgIHAQj/xABBEAABAwIEAgcECAUDBAMAAAABAAIDBBEFEiExQVEGEyJhcYGRBzKhsRVCUnKCksHRFCMzovBDU+GTssLxFiRj/8QAGQEAAwEBAQAAAAAAAAAAAAAAAAECAwQF/8QALhEAAgIBBAECBQMEAwAAAAAAAAECEQMEEiExQVGhBRMUMmEVIkJScYGxkdHw/9oADAMBAAIRAxEAPwD1Q1t9V02oSuGMq2DZSatIvtcu7FUmPVhhKZJLlVWqw1rwrbQurFAjH4ngRGoWZrAW6FerOivvqleIdGIJb3BB5g2KCWjyt82qGThbKf2cXJy1BHiy/wAiqj/ZxMPdnjPi14/dAqFuEyi10oxN4kl227lro+hdUxpDXROP33D5tSpnRiWOT/7Ba3j2XBxPLw80m65YKDfCOcLpAfqj0C0dPkaNhfnb5KhK5rBlYLC9u86aElK58RykX5rnnkbO/DplHl9m2gmB5FdkN7lmKPEO9MaOZx1KE2i54k+y/wDwLCbuF+7ZMYomjYWSmWpcCDqRy7lZhqgdDok5K+SflccDYSBZbps60DzbgeHcnQlspontkzMcA4W1a4Agg8xxRs+Z+0yktis/NGBdHKmtkc2mhMgzEOfYNjZ96Q6DhpuvUejPsbjbZ9bL1h36mG7WDudIRmd5WXpwIaA1oAA0DQAAPADZRulXZHEkc0sz8FGj6IUEXuUcAtpcxhx9XXKZxU7Ge4xjfusa35BQdeVK2S6020ZbrJjIV8LlC+RchOhWcy1VtFD1pKjqgLoicOYV0S2dELkqRxCrSvTEduK5L1TlqLKq+sVKJLkNeuQapKBPdSB6e0W4YOqrqu6cKlNVgBUnVd1SiLcODVBc9eSlQnXRrQE9pO4adZzVWrqBayXS4hdQddfdNRE5A5hJUrKVDZgF8fWBVTEDoAFEQFyakc1y6sYOKqhHTorqlLSC/BfZsUalkuKapNryVGLb4PUw9Beq7XKQLyz1C1E9W2OVKKytNlCCWSglTMuoGzBStlQSWAV1mUGdfc6KAmzIzKHOl/SDF20tPLUO16tpLW/aedGN83EBD4BK3RWx3pG2JzoWG8jQC88I7i7R962vcLc1i6nES43JuSdSd7pJhFS57HSOdme95e9x+s52p8uCKuY7/wCAjf8ARcjk2z0ceNRQxlrTfXj8UmxeUkHmNf8Amy5fJmG//CpuLpXCNh14u+wOJKX9zWXRN0bxoOlERcMwDjYnU27vVb6gkuNPRYZ2CsjAc33wcwd9YnvKe9GscaHWd4EKo0THlV5NnHhcpbmD233tr6bJdMHA2IsSL/umuH4w0C2Yeqp43XRkNIcM2e1h3g3+Q9EskY1aJg5p1JFeORwG6u4RUHrSDxYfgR+5Sg1Ftl3BVBskbr6Zg0/i7PzISwupoWdXBmvJUTlEJV960L1aPGs6K56yyhlqmjiqclaTsPNUokuQ2bMBuoJa1o43SrIXHtE25Lt7o2nXhsnsQtzPlZVOdrazb2vxN0smcGm4dryupMQrxtcAcuKT1DAdW3J5laqPBm5DSPHcuhRLjwKzEz3A6j4LmOQcU/loW9j19fdfGTpV1oC+fxJ4K1BkOQ9bULl9Wk7ZHFdZu9PYG4vukuvmYBUjJ3r4NeKKCy0+bkq8jnKaGJTuYEDFnWroEnZdVMaqZiEAWDG7mq8sT+akFR3qGassk5BRUljk5qnKH81bkrlXkqLqGyqKT8yiIcr7XBdOLVhknR04I8nq7CpmrjKFw6Sy5DronJXwyKqapfBPdFiovsmVhsyWxuVhpQKi4KhdidUC5fM6YqGYmWE9rtb/ACIIQf6krnkcxEBa/m8HyWqEiwvtXbdlM7k+Vvm5rD/4qMn2l4V+9GRwqocLtv3q++p56g7j/OPzXGB0WZtzrr6q5WYPcXZdp5HY+C5D0lHixU65cGsF3O0A2v48k5oqHqxbdx1cefd4BVcMi6q7ne9sO4chfmmcVY07BFjOpISQkOJUBvmZoVqOvuNlBMwEIshoxhratug14XunmAwTOcJJna20bwbz81dZTC+w8Vai7KllbpeWMGu2VOulNiOPy5L6am4sPVQPeP8AOKCbs19JigfEyS/vNBI5HZw9QVG+qc7bQLP9GqgZnwuF7fzWDuNg8eRsfxJ+N17mKSlFSPAzRcJuINbzUjVxsqFTVnYLSrM7ovVFYGpTUVD5DZpsOaqvlPEoZUlg047BaKNEN2WqfDwO083Peo5p2i4AJ8LKjUVcjtAPNSU0Dt7ed9069QIpaph95j/zD9lwOrOzPVyYy0xI1DfVLZ4S06OHqjcKkfHh31WBVZHy8reStRVrhuLqz/F3+qlbHSEck8oUJqn8bpzLVt4gKrJUMPJKx0UW1blYir1HI5pXUNNdLcOi7FXlXoJiV8osPCZR04CqxURCC4VaooE2aLKKapaFnLNGHbHtbM/JRuXAoCd0zlrRyUfXXXLPX4olxxSZRGGBSDDGq6wFT5dFyv4lf2o3hpr7Fgw1q5fhTFcmdZUpqvXdJ6mcjrx4IxZtDUKN8qSRYq08VdjqQeKoC4HKVrlRM5UZr7bpgNOuXYqe9JH4gOaiOIgIsVGj6/vX3rws2MTHNdfSPeixbTR/xAWX9ozM9JmH+lIx/gD2Cf7gpvpEKKrnbIx8b9WvaWOHc4WulLlUOPDTM9gM4DGpzUVILbW81ksMY9kjoHnWP3j9ofVI8dCmstTpv3LlZ6SlwKcTqTn5DZXaaXKAVnukFaGgm+vDx4LRwNaY2k8hx30SolO3Rcp6u+nmpuuJ0SSoqGmwta3JRw1jhs4+B1QD4NFchQPcb9yW/SWliphWNI3SoV2SmpsLeC5NXZVJnXOiqTSJisujFuqmjlOzT2gPsHR49D6heksfHbsm+l773vxuvFK2qsNdVsugmPCalyOuXwnq+9zDrG707P4V6Gjl/Fnm62P8kaurqgdB6qiVyCuzovSSo82yjVO/yygjqrHWysSVvaDIwS8kC9tvBfKjoy4tzdYzPuWC+p7ilKaj2NRbOevB7TiLfZU30kOBACzTWvc7IASQbcdLJtSYE86udZOxUMo5w7TfkiWjJ2AXUNAxmxufNMIWBFjM9PTObwVRzn8lrJom8SFQlbEOIUvJFdsFFmddTucozhbitA57BtqvjJbn3VyZNbgh2zWOObEseEHmmNNhbgtRhmF59SNFdlwoN1Cf1ClG0h/LaElNh7rbq7FR965rZsqpNxO25XnZNbO6No44lqrjsEln1KtVWJAjdLf4gErhyZHI2jBE7Ka6mZS2XVPMFI6oWaiVtSAMsuXFcGa66J0WmNGiFeJS2WSq8QOY6p5js9rrCVNT2iu2ERqXJp4cQA4ppS4yBx+KxNyu4wVr0YqZ6NDjTeasfSTDusdhr9lpqKUEbD0RbHuO566Pg1L5JXu90WCeCFpGgHol9XA4bFLse8qMZJxUg6wfVPqqjpnjiVNBWHinQb0duq7Gx0PJAxBQY245MzNCFmjjUgGwPkp5HuiPsRqG3EltRZjjzbfQHwJ+KWVuJN4LiHFOsFnMFiLGxVWXC5D7ov5rOSZtDKkqFbHddJc7A2A/VXjiEjTYbDSymbg7oGiR51c6wbY6aam/oq8rbol6FRdq0dtry46qy2U7tSN7HdYA38XgnVAbDVJoqLb7LlLETqSppXgeKdYFgLZf5kj3WIu1jSG6cLnmq+O4G1t3QuOmjo5Nx4O5d6VMva7o+YHhz5tb5WXte1y629h+q6xTBQL5Je1qQHAEO8CFTw/HcsTWAe72Xtv2mkcxxbxVt+IiWzb37+Xf3J0WmqMTibnA5XNI7xqD4FM+g80rahnVt5RSXOUFryA068Qbf4VYqGhzSTrvr4HRUsNqCyVpvYZhc828Vthkk0/Q5dTjdNLyenFx1Oum6W1eIHYHRIsOx98gaLkXLgNdD2nZb+VvRN48HnkPZiee+xt5WXqQ1OOfT6PGeKSZxSVZzhzRmcCDbnzWggxEv7IaeybkEBoaTzdx8BdfMO6GVJ0OWIHdxOvkB8lpKHodCxoDnPkI13LG3+6P3WWbLhfb5/BpjhkXXuZ5tKGklouTqV1mk4MPkL/ALVT4Uxg7LfiT8yk1TXOYbcFz5PiCjwolLT+rK0DZD/pHxOiKvOOAarMOKgqniNQCN1x5ddOS4dGiwxQpqXE8VXFKVdgopJD2I3u8GuPxsn9F0aqHDWPL94gLh25JvyzVQSM3DCVbjjsQtXF0Rf8AWe1vgCf2U46Jxj3pHHwAH7rSOlyPwO4oq4fUANXNZiYGgV1+FQMGzj4vP6JbVCJuzG+Yv817EMLcaOWc6ZmMVr7rPVEjzsCtdV1bRsGjwaB+iU1FceZ9Uv0hzduRzz1NGakdLyPouoJXjdp9EylqTzPqq7pTzPqto/A8fmT9jNa6UekXqSqHHRMo5oju9o81my5ckq/0PF/U/Yr9Sn6I1V4+D2n8QXNTIA3Qj1WXRdH6LFdT9i18TfmPuUcfnvdY97NVuZYGu94Aqm7Bofsn8xW0fhziu0w/UFd0J44ddQp5I7BP3xg7gFVp6Bru74rPJ8OyL7XfsENdB/cqF9HOtDQzGyz4wmRpuHBw9CnNC4jQiy456fLDuLOqOfHLpod0lTqmojDgs11mqd4dUd6xZojipw3uS+XDjwWsYwEL46lU2OjHOiNiwpPBgOZ5adrrdVtCN+KzWI1JjckV0NaTozGxgIAPlddPqY49MnwVnozjjXHI/wCK0OIYSyQXACaEeb9KKzrowGsPYObbUi1iskZQBqRovXm4QGu1CjqcBpyS7qo81j2sjb357IlCzSGXaqZ5XQQnJnO7tfAcB6K9geEmokc0uLGMtcjck3sAeG17qtWZo3FjgWlpsQdNv0UvRyvAfIHOLWPswOB2eATc91jbyWX5OkcxVronFgcHBulgdbDQEfaFkxOJNkaS7QgHtEa+FkixKk7XvZju1zdz4pcal8Zs8XHA8P8AhU3XRe71LmJYPf8AmRnK7mPkRxSeKuLCWv0Pjo7zTN2MAD9Eoq5TIfdvfgBc+ilO+xTklyizLXXFmi99ABxKrU0JcdTa+h599uXip8N6L1kpBjpZzxBETwO7Uiy1OHezLFHm5hEY/wD0lYPgCSk1LqJy5MrfBSw6NoLbcLW7l690XccgKzuEeymoBaZaiNoBuWsa5x9TZb2gwSGnbZ0u32i1oWOPT5FK2Yx4LJdYKr15JsLnwF1aOI0rdM4d3NBf8gV9bit/6cErvwBg/usuz5b9R2RvppHDRtvHRK5eiLpDd8gb4NufiQnX8TUu2gY3vfLc+jQjqao7yRs+7GXfElN4YvsTYvpOhtOz3i9573WHoE1gwmBnuxMHflBPqVF9Gyn3qmT8IY35BH0Kw+9JK7xmf+hVRxxj0hDC4HIfBRvq4xu9o8XN/dVBgcHGO/3iXfMqVmEwDaFn5ArAjlxSIf6rPzt/dL6jFo+EjPzBOW0UY2jZ+QKQQN+y38oVKVEtWYqsrwdnt9UirJHHYj1K9T6pv2R6BHVN+yPQLaOocfBlLApeTxSpY/u9UvlY7/CvejAw7tb+UKN1DEd42H8Df2XRHXtfxMHok/5HgLmnkoyvepcDpnbwRn8DVSm6IUbt4GjwuFqviMfMTJ6B+GeIIXr1R7PaR22dng6/zSqq9mTf9Ocjucy/xBW0dfifdozlosq6pnmyFsKz2d1bfcySeDrH4pDW4BUxe/C8d+W49Qt46jFLqSMJYMke0LUL6Wkbr4tjIEL6QviABCEIAFJHM4bEhRoUyhGXaspSkumMYcZmbs4HxCtM6Sy8WsPqEkQsXpcL7ijRanKupMev6RuO8Y/Mf2STEndab+78Vyvtlm9Dg/p92X9Xm9f9HEbMtiDqOK1WF9K3RtDXtzW0vmt+izQapGRpfQYPT3ZS1mb19kamo6VMftHY/e/4Vb6azfVHqf2SqnoydgfRNqXCzxFvEgfNZy0unj49y46jM/PsczxRT26yGN9ti6PMR5lL5ugTJpHuD+ra836tkQDW6AaAHTZauipGD61+5rXPP9oT6khd9SCR3ecrB/cb/BceSOCPSOvHLM+2ZPDfZrHYZ55XW+6D4bFaGD2bUJFnse/nmkOvpZPo4Kk7Nij8SXn4WClGFyO/qVDz3MAjHqNVytR8I61Oflimn6CYXDr/AAkI73jN/wB5KvQ1FFFpEyO/KGEH/sarkeCQDUsznm8l5/uV6OJrdGgDwACmkK2LvpCV39Ond4yOawempR1NU7eSOPuYwuPq4/omiEwFf0Rf35pn/jLB6NspIsGgbr1YcftO7R9XJghAHDImt2aB4ABdoQgAQsp0n9oFHRO6t5dJIN44wCWX2zEkNB7r3UPRv2j0dXKIQJIpHGzGyhoDzyDmki/cVp8nJt3VwR8yF1fJsUIQsywQhCABCEIAEIQgAQhRVU4jY57tmNLz4NFz8kASoWd6H9LY8QbI+OKSMRlrT1gYMxcL6ZXHYfNaJVKLi6fYk01aBCEKRgvhC+oQAtr8Appv6kLCeeUA+oWfm9nNKSSHSNHIOFh6hbJC0jlnH7WyJY4S7Qtr8BpptZIWOJ+tlAd6jVIav2d0jvdzs8HXHoQtghEcs4/a2EscJdpHnNR7MfsT/mZ+xS6f2bVI918bvUL1dC2WtzLyYvSYn4PHX9AK0fUafxtUZ6CV3+0P+oz917MhX9fl/BP0WL8njP8A8Erv9of9Rn7rodA63/bH52fuvZEI+vy/gPosX5PIY+gFXxY0fjarkHs6nPvOYPMn5L1JCl63M/I1o8S8Hn0Hs6P1pW+TCfmUyp+gkTd5HHwa0fotehZPUZX3I1WDGukIYeidO3cPd4vPyCvQYLTt2hZ45QT8UwQsnJvs0UUujlkYGwA8BZdIQkMEIQgAQhCABCEIAEIQgAVDHa4wU08w1MUMkoHMsYXAeoV9VcTomzQywu92WN8Trb2e0tNvVNVasT64PKfY5gjJ3z1s4Er2vyszjN/Md25JCDu7tNseGq2uO9BKapqY6ol8b2ZT/KyNzljszHOu06jn3LAYDHiuEvliZSGojebggOcwuaLNkaWai4Iu08uFrp/0MwPEZas11c98Tb5m04eQJDazQYw4hrGjgdSR5nuzXueRTSVcf9UcmOtqg48+SDFOlldWV7qHD3tibGXNfMWgn+WbSPJcD2QdAALnnrp1gfSWupsTbh9ZK2dshAbIGta4ZmlzHDKBobWIP/ujBh1bheIzzx0r6qGYyWLN7PfnA0BLXA6G4sVa6KdHqyoxB2KVsZhDbvjiPvOOQtY0N3DWg8bEnzTaxqL621x63/sE5t+bv/FFbEOkuIz4tLS0UwDWvdGGuawxsEbcsj3HLfR1/OytdDukNcMVfQ1E4qGt6xrnBjWhpY3MHNsARrZpBvuvvspwidtVWVVRC+MvF252FpcZXue+1/ut9Uey/CJ/46sq54Xxl+Yt6xhaXGaQvda/INF/FOexKSpcJenYR3txdvl+xL0V6UVDcSraernLooWzvbmDAGNjeCHXaAT2CqnRzpbVzy1VfJK9lDTZniENj7ZItHFe176tJ13I4FLfaN0YqpMSe6nikc2oZHme0HJd3YcHu2A7AJ7lv5uiDRhbsPiIBMdusI9+W4dndbgXAeSmbxJJ8XKv8eo4/Mba9L/z6GCpelGJVkc9S2tgpmx3yU94g6SwDi1ucEnQjtHc/BzSdO5pMGqKlxDaiJ4pw9oAzOdkyvDTcA2edNrtWZwzC6mnidTyYM2efOck748zQDwcW6PA1sQ4aHuTrpng1QMNggjomxySTGeeGlYXMblYQ3Na+urOJ93QrSUcbklSq+Ouv/epEXNJu3dfnsoR4zjDsOdXOqwyNjrNvHH1k93hhI7NgATptsfFaUdK5zgRrHutOQYmvDRqTL1bX5SLXt3W0VXp3hU7MJpKOCJ8jh1fWBjC4gRxkuvbYl5B8lB03widuE0NHDDI9zcj5QxjnWLY3F2a213vv5Kf2T28LmXsiv3Rvl9e58p+ms9LhMVRI7raiplkbGXNaGsa0luYhgFwMu3EuHBV8RrMbp6RuISVTcpLXOpzHH2GvNmk2b3jQG4ur3TToVNLh1HHA3NJTMDXRXAc4PYM5F9C4OG3eVQx6pxTEoYqMUL4QC0yyO7LHlugN3AZWj3ram4Fu8hsdNVy3d10KW5cO+uP7j/GunUowiKuhYBJM4RG4u2JwL2vdbiLxkC/2hus7guM4nP1T6fEoJpHG76WRrIzHzBBYC8cLt8r7p/juF11HR09PRRx1MLGZJ43xte57i4vc7K42LHEnQC4+WOm6Mz1dVC6mw59CGua6R7nuDGkOBztDgMtrGwbrcoxLHtfVW+XT4/N8/8AATc7Xfj1PcKcuLWl4AdlBcAbgOtqAeIvxUq+BfV5x2ghCEACEIQAIQhAAhCEACEIQAIQhAAhCEACEIQAIQhAAhCEACEIQAIQhAAhCEACEIQAIQhAAhCEACEIQAIQhAAhCEACEIQAIQhAAhCEACEIQAIQh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0" name="3 CuadroTexto"/>
          <p:cNvSpPr txBox="1"/>
          <p:nvPr/>
        </p:nvSpPr>
        <p:spPr>
          <a:xfrm>
            <a:off x="3492599" y="875599"/>
            <a:ext cx="597535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CO" u="none" dirty="0" smtClean="0"/>
              <a:t>Consultorio Contable Unadista</a:t>
            </a:r>
            <a:endParaRPr lang="es-CO" u="none" dirty="0"/>
          </a:p>
        </p:txBody>
      </p:sp>
      <p:sp>
        <p:nvSpPr>
          <p:cNvPr id="4" name="3 Rectángulo"/>
          <p:cNvSpPr/>
          <p:nvPr/>
        </p:nvSpPr>
        <p:spPr>
          <a:xfrm>
            <a:off x="3384649" y="1844824"/>
            <a:ext cx="60833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b="1" i="1" dirty="0" smtClean="0">
                <a:solidFill>
                  <a:schemeClr val="bg1">
                    <a:lumMod val="50000"/>
                  </a:schemeClr>
                </a:solidFill>
              </a:rPr>
              <a:t>Educando Empresas con Solidez y Responsabilidad </a:t>
            </a:r>
            <a:r>
              <a:rPr lang="es-CO" b="1" i="1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s-CO" b="1" i="1" dirty="0" smtClean="0">
                <a:solidFill>
                  <a:schemeClr val="bg1">
                    <a:lumMod val="50000"/>
                  </a:schemeClr>
                </a:solidFill>
              </a:rPr>
              <a:t>ocial</a:t>
            </a:r>
            <a:endParaRPr lang="es-CO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1" name="10 Grupo"/>
          <p:cNvGrpSpPr/>
          <p:nvPr/>
        </p:nvGrpSpPr>
        <p:grpSpPr>
          <a:xfrm>
            <a:off x="617421" y="2214156"/>
            <a:ext cx="3116768" cy="1293288"/>
            <a:chOff x="3329" y="981300"/>
            <a:chExt cx="1768815" cy="687485"/>
          </a:xfrm>
        </p:grpSpPr>
        <p:sp>
          <p:nvSpPr>
            <p:cNvPr id="38" name="37 Rectángulo"/>
            <p:cNvSpPr/>
            <p:nvPr/>
          </p:nvSpPr>
          <p:spPr>
            <a:xfrm>
              <a:off x="3329" y="981300"/>
              <a:ext cx="1768815" cy="687485"/>
            </a:xfrm>
            <a:prstGeom prst="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38 Rectángulo"/>
            <p:cNvSpPr/>
            <p:nvPr/>
          </p:nvSpPr>
          <p:spPr>
            <a:xfrm>
              <a:off x="3329" y="981300"/>
              <a:ext cx="1768815" cy="6874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5128" tIns="77216" rIns="135128" bIns="77216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900" kern="1200" dirty="0" smtClean="0"/>
                <a:t>Misión</a:t>
              </a:r>
              <a:endParaRPr lang="es-CO" sz="1900" kern="1200" dirty="0"/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607381" y="3661037"/>
            <a:ext cx="3116768" cy="1293288"/>
            <a:chOff x="2019778" y="968627"/>
            <a:chExt cx="1768815" cy="687485"/>
          </a:xfrm>
        </p:grpSpPr>
        <p:sp>
          <p:nvSpPr>
            <p:cNvPr id="34" name="33 Rectángulo"/>
            <p:cNvSpPr/>
            <p:nvPr/>
          </p:nvSpPr>
          <p:spPr>
            <a:xfrm>
              <a:off x="2019778" y="968627"/>
              <a:ext cx="1768815" cy="687485"/>
            </a:xfrm>
            <a:prstGeom prst="rect">
              <a:avLst/>
            </a:prstGeom>
          </p:spPr>
          <p:style>
            <a:lnRef idx="2">
              <a:schemeClr val="accent2">
                <a:hueOff val="936304"/>
                <a:satOff val="-1168"/>
                <a:lumOff val="275"/>
                <a:alphaOff val="0"/>
              </a:schemeClr>
            </a:lnRef>
            <a:fillRef idx="1">
              <a:schemeClr val="accent2">
                <a:hueOff val="936304"/>
                <a:satOff val="-1168"/>
                <a:lumOff val="275"/>
                <a:alphaOff val="0"/>
              </a:schemeClr>
            </a:fillRef>
            <a:effectRef idx="0">
              <a:schemeClr val="accent2">
                <a:hueOff val="936304"/>
                <a:satOff val="-1168"/>
                <a:lumOff val="27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34 Rectángulo"/>
            <p:cNvSpPr/>
            <p:nvPr/>
          </p:nvSpPr>
          <p:spPr>
            <a:xfrm>
              <a:off x="2019778" y="968627"/>
              <a:ext cx="1768815" cy="6874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5128" tIns="77216" rIns="135128" bIns="77216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900" kern="1200" dirty="0" smtClean="0"/>
                <a:t>Visión</a:t>
              </a:r>
              <a:endParaRPr lang="es-CO" sz="1900" kern="1200" dirty="0"/>
            </a:p>
          </p:txBody>
        </p:sp>
      </p:grpSp>
      <p:sp>
        <p:nvSpPr>
          <p:cNvPr id="17" name="16 Rectángulo"/>
          <p:cNvSpPr/>
          <p:nvPr/>
        </p:nvSpPr>
        <p:spPr>
          <a:xfrm>
            <a:off x="2175805" y="3240710"/>
            <a:ext cx="1768815" cy="834479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1005164"/>
              <a:satOff val="-876"/>
              <a:lumOff val="-1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8" name="17 Grupo"/>
          <p:cNvGrpSpPr/>
          <p:nvPr/>
        </p:nvGrpSpPr>
        <p:grpSpPr>
          <a:xfrm>
            <a:off x="608509" y="5088040"/>
            <a:ext cx="3116768" cy="1293288"/>
            <a:chOff x="4036228" y="968627"/>
            <a:chExt cx="1768815" cy="687485"/>
          </a:xfrm>
        </p:grpSpPr>
        <p:sp>
          <p:nvSpPr>
            <p:cNvPr id="32" name="31 Rectángulo"/>
            <p:cNvSpPr/>
            <p:nvPr/>
          </p:nvSpPr>
          <p:spPr>
            <a:xfrm>
              <a:off x="4036228" y="968627"/>
              <a:ext cx="1768815" cy="687485"/>
            </a:xfrm>
            <a:prstGeom prst="rect">
              <a:avLst/>
            </a:prstGeom>
          </p:spPr>
          <p:style>
            <a:lnRef idx="2">
              <a:schemeClr val="accent2">
                <a:hueOff val="1872608"/>
                <a:satOff val="-2336"/>
                <a:lumOff val="549"/>
                <a:alphaOff val="0"/>
              </a:schemeClr>
            </a:lnRef>
            <a:fillRef idx="1">
              <a:schemeClr val="accent2">
                <a:hueOff val="1872608"/>
                <a:satOff val="-2336"/>
                <a:lumOff val="549"/>
                <a:alphaOff val="0"/>
              </a:schemeClr>
            </a:fillRef>
            <a:effectRef idx="0">
              <a:schemeClr val="accent2">
                <a:hueOff val="1872608"/>
                <a:satOff val="-2336"/>
                <a:lumOff val="54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32 Rectángulo"/>
            <p:cNvSpPr/>
            <p:nvPr/>
          </p:nvSpPr>
          <p:spPr>
            <a:xfrm>
              <a:off x="4036228" y="968627"/>
              <a:ext cx="1768815" cy="6874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5128" tIns="77216" rIns="135128" bIns="77216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900" kern="1200" dirty="0" smtClean="0"/>
                <a:t>Estructura</a:t>
              </a:r>
              <a:endParaRPr lang="es-CO" sz="1900" kern="1200" dirty="0"/>
            </a:p>
          </p:txBody>
        </p:sp>
      </p:grpSp>
      <p:sp>
        <p:nvSpPr>
          <p:cNvPr id="21" name="20 Rectángulo"/>
          <p:cNvSpPr/>
          <p:nvPr/>
        </p:nvSpPr>
        <p:spPr>
          <a:xfrm>
            <a:off x="3944620" y="5157192"/>
            <a:ext cx="1768815" cy="834479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3015493"/>
              <a:satOff val="-2627"/>
              <a:lumOff val="-4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22 Rectángulo"/>
          <p:cNvSpPr/>
          <p:nvPr/>
        </p:nvSpPr>
        <p:spPr>
          <a:xfrm>
            <a:off x="8225154" y="3240710"/>
            <a:ext cx="1768815" cy="834479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4020657"/>
              <a:satOff val="-3502"/>
              <a:lumOff val="-5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24 Rectángulo"/>
          <p:cNvSpPr/>
          <p:nvPr/>
        </p:nvSpPr>
        <p:spPr>
          <a:xfrm>
            <a:off x="10241603" y="3240710"/>
            <a:ext cx="1768815" cy="834479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4340" name="Picture 4" descr="https://pca.edu.co/img/contab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823" y="2595560"/>
            <a:ext cx="1534461" cy="181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Triángulo isósceles">
            <a:hlinkClick r:id="rId4" action="ppaction://hlinksldjump"/>
          </p:cNvPr>
          <p:cNvSpPr/>
          <p:nvPr/>
        </p:nvSpPr>
        <p:spPr>
          <a:xfrm rot="5400000">
            <a:off x="3266619" y="3043682"/>
            <a:ext cx="373271" cy="386463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39 Triángulo isósceles">
            <a:hlinkClick r:id="rId5" action="ppaction://hlinksldjump"/>
          </p:cNvPr>
          <p:cNvSpPr/>
          <p:nvPr/>
        </p:nvSpPr>
        <p:spPr>
          <a:xfrm rot="5400000">
            <a:off x="3186947" y="4399629"/>
            <a:ext cx="373271" cy="386463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40 Triángulo isósceles">
            <a:hlinkClick r:id="rId6" action="ppaction://hlinksldjump"/>
          </p:cNvPr>
          <p:cNvSpPr/>
          <p:nvPr/>
        </p:nvSpPr>
        <p:spPr>
          <a:xfrm rot="5400000">
            <a:off x="3174579" y="5844244"/>
            <a:ext cx="373271" cy="386463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6" name="25 Grupo"/>
          <p:cNvGrpSpPr/>
          <p:nvPr/>
        </p:nvGrpSpPr>
        <p:grpSpPr>
          <a:xfrm>
            <a:off x="8152695" y="2286164"/>
            <a:ext cx="3116768" cy="1293288"/>
            <a:chOff x="3329" y="981300"/>
            <a:chExt cx="1768815" cy="687485"/>
          </a:xfrm>
        </p:grpSpPr>
        <p:sp>
          <p:nvSpPr>
            <p:cNvPr id="27" name="26 Rectángulo"/>
            <p:cNvSpPr/>
            <p:nvPr/>
          </p:nvSpPr>
          <p:spPr>
            <a:xfrm>
              <a:off x="3329" y="981300"/>
              <a:ext cx="1768815" cy="687485"/>
            </a:xfrm>
            <a:prstGeom prst="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27 Rectángulo"/>
            <p:cNvSpPr/>
            <p:nvPr/>
          </p:nvSpPr>
          <p:spPr>
            <a:xfrm>
              <a:off x="3329" y="981300"/>
              <a:ext cx="1768815" cy="6874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5128" tIns="77216" rIns="135128" bIns="77216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900" kern="1200" dirty="0" smtClean="0"/>
                <a:t>Características Principales</a:t>
              </a:r>
              <a:endParaRPr lang="es-CO" sz="1900" kern="1200" dirty="0"/>
            </a:p>
          </p:txBody>
        </p:sp>
      </p:grpSp>
      <p:grpSp>
        <p:nvGrpSpPr>
          <p:cNvPr id="29" name="28 Grupo"/>
          <p:cNvGrpSpPr/>
          <p:nvPr/>
        </p:nvGrpSpPr>
        <p:grpSpPr>
          <a:xfrm>
            <a:off x="8142655" y="3733045"/>
            <a:ext cx="3116768" cy="1293288"/>
            <a:chOff x="2019778" y="968627"/>
            <a:chExt cx="1768815" cy="687485"/>
          </a:xfrm>
        </p:grpSpPr>
        <p:sp>
          <p:nvSpPr>
            <p:cNvPr id="30" name="29 Rectángulo"/>
            <p:cNvSpPr/>
            <p:nvPr/>
          </p:nvSpPr>
          <p:spPr>
            <a:xfrm>
              <a:off x="2019778" y="968627"/>
              <a:ext cx="1768815" cy="687485"/>
            </a:xfrm>
            <a:prstGeom prst="rect">
              <a:avLst/>
            </a:prstGeom>
          </p:spPr>
          <p:style>
            <a:lnRef idx="2">
              <a:schemeClr val="accent2">
                <a:hueOff val="936304"/>
                <a:satOff val="-1168"/>
                <a:lumOff val="275"/>
                <a:alphaOff val="0"/>
              </a:schemeClr>
            </a:lnRef>
            <a:fillRef idx="1">
              <a:schemeClr val="accent2">
                <a:hueOff val="936304"/>
                <a:satOff val="-1168"/>
                <a:lumOff val="275"/>
                <a:alphaOff val="0"/>
              </a:schemeClr>
            </a:fillRef>
            <a:effectRef idx="0">
              <a:schemeClr val="accent2">
                <a:hueOff val="936304"/>
                <a:satOff val="-1168"/>
                <a:lumOff val="27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30 Rectángulo"/>
            <p:cNvSpPr/>
            <p:nvPr/>
          </p:nvSpPr>
          <p:spPr>
            <a:xfrm>
              <a:off x="2019778" y="968627"/>
              <a:ext cx="1768815" cy="6874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5128" tIns="77216" rIns="135128" bIns="77216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900" kern="1200" dirty="0" smtClean="0"/>
                <a:t>Relación con el Sector Externo</a:t>
              </a:r>
              <a:endParaRPr lang="es-CO" sz="1900" kern="1200" dirty="0"/>
            </a:p>
          </p:txBody>
        </p:sp>
      </p:grpSp>
      <p:grpSp>
        <p:nvGrpSpPr>
          <p:cNvPr id="36" name="35 Grupo"/>
          <p:cNvGrpSpPr/>
          <p:nvPr/>
        </p:nvGrpSpPr>
        <p:grpSpPr>
          <a:xfrm>
            <a:off x="8143782" y="5160048"/>
            <a:ext cx="3116770" cy="1293288"/>
            <a:chOff x="4036227" y="968627"/>
            <a:chExt cx="1768816" cy="687485"/>
          </a:xfrm>
        </p:grpSpPr>
        <p:sp>
          <p:nvSpPr>
            <p:cNvPr id="37" name="36 Rectángulo"/>
            <p:cNvSpPr/>
            <p:nvPr/>
          </p:nvSpPr>
          <p:spPr>
            <a:xfrm>
              <a:off x="4036227" y="968627"/>
              <a:ext cx="1768815" cy="687485"/>
            </a:xfrm>
            <a:prstGeom prst="rect">
              <a:avLst/>
            </a:prstGeom>
          </p:spPr>
          <p:style>
            <a:lnRef idx="2">
              <a:schemeClr val="accent2">
                <a:hueOff val="1872608"/>
                <a:satOff val="-2336"/>
                <a:lumOff val="549"/>
                <a:alphaOff val="0"/>
              </a:schemeClr>
            </a:lnRef>
            <a:fillRef idx="1">
              <a:schemeClr val="accent2">
                <a:hueOff val="1872608"/>
                <a:satOff val="-2336"/>
                <a:lumOff val="549"/>
                <a:alphaOff val="0"/>
              </a:schemeClr>
            </a:fillRef>
            <a:effectRef idx="0">
              <a:schemeClr val="accent2">
                <a:hueOff val="1872608"/>
                <a:satOff val="-2336"/>
                <a:lumOff val="54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41 Rectángulo"/>
            <p:cNvSpPr/>
            <p:nvPr/>
          </p:nvSpPr>
          <p:spPr>
            <a:xfrm>
              <a:off x="4036228" y="968627"/>
              <a:ext cx="1768815" cy="6874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5128" tIns="77216" rIns="135128" bIns="77216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900" kern="1200" dirty="0" smtClean="0"/>
                <a:t>Impacto Generado</a:t>
              </a:r>
              <a:endParaRPr lang="es-CO" sz="1900" kern="1200" dirty="0"/>
            </a:p>
          </p:txBody>
        </p:sp>
      </p:grpSp>
      <p:sp>
        <p:nvSpPr>
          <p:cNvPr id="43" name="42 Triángulo isósceles">
            <a:hlinkClick r:id="rId7" action="ppaction://hlinksldjump"/>
          </p:cNvPr>
          <p:cNvSpPr/>
          <p:nvPr/>
        </p:nvSpPr>
        <p:spPr>
          <a:xfrm rot="5400000">
            <a:off x="10776593" y="3127577"/>
            <a:ext cx="373271" cy="386463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43 Triángulo isósceles">
            <a:hlinkClick r:id="rId8" action="ppaction://hlinksldjump"/>
          </p:cNvPr>
          <p:cNvSpPr/>
          <p:nvPr/>
        </p:nvSpPr>
        <p:spPr>
          <a:xfrm rot="5400000">
            <a:off x="10735761" y="4573886"/>
            <a:ext cx="373271" cy="386463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44 Triángulo isósceles">
            <a:hlinkClick r:id="rId9" action="ppaction://hlinksldjump"/>
          </p:cNvPr>
          <p:cNvSpPr/>
          <p:nvPr/>
        </p:nvSpPr>
        <p:spPr>
          <a:xfrm rot="5400000">
            <a:off x="10735760" y="5985075"/>
            <a:ext cx="373271" cy="386463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18 CuadroTexto"/>
          <p:cNvSpPr txBox="1"/>
          <p:nvPr/>
        </p:nvSpPr>
        <p:spPr>
          <a:xfrm>
            <a:off x="131822" y="999009"/>
            <a:ext cx="31447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</a:rPr>
              <a:t>4. Organización de las actividades Académicas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529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13" name="9 CuadroTexto"/>
          <p:cNvSpPr txBox="1">
            <a:spLocks noChangeArrowheads="1"/>
          </p:cNvSpPr>
          <p:nvPr/>
        </p:nvSpPr>
        <p:spPr bwMode="auto">
          <a:xfrm>
            <a:off x="8269783" y="3846513"/>
            <a:ext cx="17272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1800">
                <a:solidFill>
                  <a:schemeClr val="bg1"/>
                </a:solidFill>
                <a:latin typeface="Arial" pitchFamily="34" charset="0"/>
              </a:rPr>
              <a:t>Pensamiento Prospectivo y Estratégico</a:t>
            </a:r>
          </a:p>
        </p:txBody>
      </p:sp>
      <p:sp>
        <p:nvSpPr>
          <p:cNvPr id="14" name="11 CuadroTexto"/>
          <p:cNvSpPr txBox="1">
            <a:spLocks noChangeArrowheads="1"/>
          </p:cNvSpPr>
          <p:nvPr/>
        </p:nvSpPr>
        <p:spPr bwMode="auto">
          <a:xfrm>
            <a:off x="8269783" y="4035425"/>
            <a:ext cx="1847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1800" dirty="0">
                <a:solidFill>
                  <a:schemeClr val="bg1"/>
                </a:solidFill>
                <a:latin typeface="Arial" pitchFamily="34" charset="0"/>
              </a:rPr>
              <a:t>Gestión de las Organizaciones</a:t>
            </a:r>
          </a:p>
        </p:txBody>
      </p:sp>
      <p:sp>
        <p:nvSpPr>
          <p:cNvPr id="2" name="AutoShape 4" descr="data:image/jpeg;base64,/9j/4AAQSkZJRgABAQAAAQABAAD/2wCEAAkGBxMTEhQSExMWFBUUFBQQFRIVEhQVFBAWFBUWFhQUFRUYHCggGBomHBQUITEhJSkrLi4uFx8zODMsNygtLisBCgoKDg0OGhAQGywkHB8uLiwsLCwsLCwsLCwsLCwsLCwsLCwsLSwsLCwsLCwsLCwsLCwsLCwsLCwsLCwsLCwsLP/AABEIAIsBbAMBIgACEQEDEQH/xAAcAAACAwEBAQEAAAAAAAAAAAAABQMEBgIHAQj/xABBEAABAwIEAgcECAUDBAMAAAABAAIDBBEFEiExQVEGEyJhcYGRBzKhsRVCUnKCksHRFCMzovBDU+GTssLxFiRj/8QAGQEAAwEBAQAAAAAAAAAAAAAAAAECAwQF/8QALhEAAgIBBAECBQMEAwAAAAAAAAECEQMEEiExQVGhBRMUMmEVIkJScYGxkdHw/9oADAMBAAIRAxEAPwD1Q1t9V02oSuGMq2DZSatIvtcu7FUmPVhhKZJLlVWqw1rwrbQurFAjH4ngRGoWZrAW6FerOivvqleIdGIJb3BB5g2KCWjyt82qGThbKf2cXJy1BHiy/wAiqj/ZxMPdnjPi14/dAqFuEyi10oxN4kl227lro+hdUxpDXROP33D5tSpnRiWOT/7Ba3j2XBxPLw80m65YKDfCOcLpAfqj0C0dPkaNhfnb5KhK5rBlYLC9u86aElK58RykX5rnnkbO/DplHl9m2gmB5FdkN7lmKPEO9MaOZx1KE2i54k+y/wDwLCbuF+7ZMYomjYWSmWpcCDqRy7lZhqgdDok5K+SflccDYSBZbps60DzbgeHcnQlspontkzMcA4W1a4Agg8xxRs+Z+0yktis/NGBdHKmtkc2mhMgzEOfYNjZ96Q6DhpuvUejPsbjbZ9bL1h36mG7WDudIRmd5WXpwIaA1oAA0DQAAPADZRulXZHEkc0sz8FGj6IUEXuUcAtpcxhx9XXKZxU7Ge4xjfusa35BQdeVK2S6020ZbrJjIV8LlC+RchOhWcy1VtFD1pKjqgLoicOYV0S2dELkqRxCrSvTEduK5L1TlqLKq+sVKJLkNeuQapKBPdSB6e0W4YOqrqu6cKlNVgBUnVd1SiLcODVBc9eSlQnXRrQE9pO4adZzVWrqBayXS4hdQddfdNRE5A5hJUrKVDZgF8fWBVTEDoAFEQFyakc1y6sYOKqhHTorqlLSC/BfZsUalkuKapNryVGLb4PUw9Beq7XKQLyz1C1E9W2OVKKytNlCCWSglTMuoGzBStlQSWAV1mUGdfc6KAmzIzKHOl/SDF20tPLUO16tpLW/aedGN83EBD4BK3RWx3pG2JzoWG8jQC88I7i7R962vcLc1i6nES43JuSdSd7pJhFS57HSOdme95e9x+s52p8uCKuY7/wCAjf8ARcjk2z0ceNRQxlrTfXj8UmxeUkHmNf8Amy5fJmG//CpuLpXCNh14u+wOJKX9zWXRN0bxoOlERcMwDjYnU27vVb6gkuNPRYZ2CsjAc33wcwd9YnvKe9GscaHWd4EKo0THlV5NnHhcpbmD233tr6bJdMHA2IsSL/umuH4w0C2Yeqp43XRkNIcM2e1h3g3+Q9EskY1aJg5p1JFeORwG6u4RUHrSDxYfgR+5Sg1Ftl3BVBskbr6Zg0/i7PzISwupoWdXBmvJUTlEJV960L1aPGs6K56yyhlqmjiqclaTsPNUokuQ2bMBuoJa1o43SrIXHtE25Lt7o2nXhsnsQtzPlZVOdrazb2vxN0smcGm4dryupMQrxtcAcuKT1DAdW3J5laqPBm5DSPHcuhRLjwKzEz3A6j4LmOQcU/loW9j19fdfGTpV1oC+fxJ4K1BkOQ9bULl9Wk7ZHFdZu9PYG4vukuvmYBUjJ3r4NeKKCy0+bkq8jnKaGJTuYEDFnWroEnZdVMaqZiEAWDG7mq8sT+akFR3qGassk5BRUljk5qnKH81bkrlXkqLqGyqKT8yiIcr7XBdOLVhknR04I8nq7CpmrjKFw6Sy5DronJXwyKqapfBPdFiovsmVhsyWxuVhpQKi4KhdidUC5fM6YqGYmWE9rtb/ACIIQf6krnkcxEBa/m8HyWqEiwvtXbdlM7k+Vvm5rD/4qMn2l4V+9GRwqocLtv3q++p56g7j/OPzXGB0WZtzrr6q5WYPcXZdp5HY+C5D0lHixU65cGsF3O0A2v48k5oqHqxbdx1cefd4BVcMi6q7ne9sO4chfmmcVY07BFjOpISQkOJUBvmZoVqOvuNlBMwEIshoxhratug14XunmAwTOcJJna20bwbz81dZTC+w8Vai7KllbpeWMGu2VOulNiOPy5L6am4sPVQPeP8AOKCbs19JigfEyS/vNBI5HZw9QVG+qc7bQLP9GqgZnwuF7fzWDuNg8eRsfxJ+N17mKSlFSPAzRcJuINbzUjVxsqFTVnYLSrM7ovVFYGpTUVD5DZpsOaqvlPEoZUlg047BaKNEN2WqfDwO083Peo5p2i4AJ8LKjUVcjtAPNSU0Dt7ed9069QIpaph95j/zD9lwOrOzPVyYy0xI1DfVLZ4S06OHqjcKkfHh31WBVZHy8reStRVrhuLqz/F3+qlbHSEck8oUJqn8bpzLVt4gKrJUMPJKx0UW1blYir1HI5pXUNNdLcOi7FXlXoJiV8osPCZR04CqxURCC4VaooE2aLKKapaFnLNGHbHtbM/JRuXAoCd0zlrRyUfXXXLPX4olxxSZRGGBSDDGq6wFT5dFyv4lf2o3hpr7Fgw1q5fhTFcmdZUpqvXdJ6mcjrx4IxZtDUKN8qSRYq08VdjqQeKoC4HKVrlRM5UZr7bpgNOuXYqe9JH4gOaiOIgIsVGj6/vX3rws2MTHNdfSPeixbTR/xAWX9ozM9JmH+lIx/gD2Cf7gpvpEKKrnbIx8b9WvaWOHc4WulLlUOPDTM9gM4DGpzUVILbW81ksMY9kjoHnWP3j9ofVI8dCmstTpv3LlZ6SlwKcTqTn5DZXaaXKAVnukFaGgm+vDx4LRwNaY2k8hx30SolO3Rcp6u+nmpuuJ0SSoqGmwta3JRw1jhs4+B1QD4NFchQPcb9yW/SWliphWNI3SoV2SmpsLeC5NXZVJnXOiqTSJisujFuqmjlOzT2gPsHR49D6heksfHbsm+l773vxuvFK2qsNdVsugmPCalyOuXwnq+9zDrG707P4V6Gjl/Fnm62P8kaurqgdB6qiVyCuzovSSo82yjVO/yygjqrHWysSVvaDIwS8kC9tvBfKjoy4tzdYzPuWC+p7ilKaj2NRbOevB7TiLfZU30kOBACzTWvc7IASQbcdLJtSYE86udZOxUMo5w7TfkiWjJ2AXUNAxmxufNMIWBFjM9PTObwVRzn8lrJom8SFQlbEOIUvJFdsFFmddTucozhbitA57BtqvjJbn3VyZNbgh2zWOObEseEHmmNNhbgtRhmF59SNFdlwoN1Cf1ClG0h/LaElNh7rbq7FR965rZsqpNxO25XnZNbO6No44lqrjsEln1KtVWJAjdLf4gErhyZHI2jBE7Ka6mZS2XVPMFI6oWaiVtSAMsuXFcGa66J0WmNGiFeJS2WSq8QOY6p5js9rrCVNT2iu2ERqXJp4cQA4ppS4yBx+KxNyu4wVr0YqZ6NDjTeasfSTDusdhr9lpqKUEbD0RbHuO566Pg1L5JXu90WCeCFpGgHol9XA4bFLse8qMZJxUg6wfVPqqjpnjiVNBWHinQb0duq7Gx0PJAxBQY245MzNCFmjjUgGwPkp5HuiPsRqG3EltRZjjzbfQHwJ+KWVuJN4LiHFOsFnMFiLGxVWXC5D7ov5rOSZtDKkqFbHddJc7A2A/VXjiEjTYbDSymbg7oGiR51c6wbY6aam/oq8rbol6FRdq0dtry46qy2U7tSN7HdYA38XgnVAbDVJoqLb7LlLETqSppXgeKdYFgLZf5kj3WIu1jSG6cLnmq+O4G1t3QuOmjo5Nx4O5d6VMva7o+YHhz5tb5WXte1y629h+q6xTBQL5Je1qQHAEO8CFTw/HcsTWAe72Xtv2mkcxxbxVt+IiWzb37+Xf3J0WmqMTibnA5XNI7xqD4FM+g80rahnVt5RSXOUFryA068Qbf4VYqGhzSTrvr4HRUsNqCyVpvYZhc828Vthkk0/Q5dTjdNLyenFx1Oum6W1eIHYHRIsOx98gaLkXLgNdD2nZb+VvRN48HnkPZiee+xt5WXqQ1OOfT6PGeKSZxSVZzhzRmcCDbnzWggxEv7IaeybkEBoaTzdx8BdfMO6GVJ0OWIHdxOvkB8lpKHodCxoDnPkI13LG3+6P3WWbLhfb5/BpjhkXXuZ5tKGklouTqV1mk4MPkL/ALVT4Uxg7LfiT8yk1TXOYbcFz5PiCjwolLT+rK0DZD/pHxOiKvOOAarMOKgqniNQCN1x5ddOS4dGiwxQpqXE8VXFKVdgopJD2I3u8GuPxsn9F0aqHDWPL94gLh25JvyzVQSM3DCVbjjsQtXF0Rf8AWe1vgCf2U46Jxj3pHHwAH7rSOlyPwO4oq4fUANXNZiYGgV1+FQMGzj4vP6JbVCJuzG+Yv817EMLcaOWc6ZmMVr7rPVEjzsCtdV1bRsGjwaB+iU1FceZ9Uv0hzduRzz1NGakdLyPouoJXjdp9EylqTzPqq7pTzPqto/A8fmT9jNa6UekXqSqHHRMo5oju9o81my5ckq/0PF/U/Yr9Sn6I1V4+D2n8QXNTIA3Qj1WXRdH6LFdT9i18TfmPuUcfnvdY97NVuZYGu94Aqm7Bofsn8xW0fhziu0w/UFd0J44ddQp5I7BP3xg7gFVp6Bru74rPJ8OyL7XfsENdB/cqF9HOtDQzGyz4wmRpuHBw9CnNC4jQiy456fLDuLOqOfHLpod0lTqmojDgs11mqd4dUd6xZojipw3uS+XDjwWsYwEL46lU2OjHOiNiwpPBgOZ5adrrdVtCN+KzWI1JjckV0NaTozGxgIAPlddPqY49MnwVnozjjXHI/wCK0OIYSyQXACaEeb9KKzrowGsPYObbUi1iskZQBqRovXm4QGu1CjqcBpyS7qo81j2sjb357IlCzSGXaqZ5XQQnJnO7tfAcB6K9geEmokc0uLGMtcjck3sAeG17qtWZo3FjgWlpsQdNv0UvRyvAfIHOLWPswOB2eATc91jbyWX5OkcxVronFgcHBulgdbDQEfaFkxOJNkaS7QgHtEa+FkixKk7XvZju1zdz4pcal8Zs8XHA8P8AhU3XRe71LmJYPf8AmRnK7mPkRxSeKuLCWv0Pjo7zTN2MAD9Eoq5TIfdvfgBc+ilO+xTklyizLXXFmi99ABxKrU0JcdTa+h599uXip8N6L1kpBjpZzxBETwO7Uiy1OHezLFHm5hEY/wD0lYPgCSk1LqJy5MrfBSw6NoLbcLW7l690XccgKzuEeymoBaZaiNoBuWsa5x9TZb2gwSGnbZ0u32i1oWOPT5FK2Yx4LJdYKr15JsLnwF1aOI0rdM4d3NBf8gV9bit/6cErvwBg/usuz5b9R2RvppHDRtvHRK5eiLpDd8gb4NufiQnX8TUu2gY3vfLc+jQjqao7yRs+7GXfElN4YvsTYvpOhtOz3i9573WHoE1gwmBnuxMHflBPqVF9Gyn3qmT8IY35BH0Kw+9JK7xmf+hVRxxj0hDC4HIfBRvq4xu9o8XN/dVBgcHGO/3iXfMqVmEwDaFn5ArAjlxSIf6rPzt/dL6jFo+EjPzBOW0UY2jZ+QKQQN+y38oVKVEtWYqsrwdnt9UirJHHYj1K9T6pv2R6BHVN+yPQLaOocfBlLApeTxSpY/u9UvlY7/CvejAw7tb+UKN1DEd42H8Df2XRHXtfxMHok/5HgLmnkoyvepcDpnbwRn8DVSm6IUbt4GjwuFqviMfMTJ6B+GeIIXr1R7PaR22dng6/zSqq9mTf9Ocjucy/xBW0dfifdozlosq6pnmyFsKz2d1bfcySeDrH4pDW4BUxe/C8d+W49Qt46jFLqSMJYMke0LUL6Wkbr4tjIEL6QviABCEIAFJHM4bEhRoUyhGXaspSkumMYcZmbs4HxCtM6Sy8WsPqEkQsXpcL7ijRanKupMev6RuO8Y/Mf2STEndab+78Vyvtlm9Dg/p92X9Xm9f9HEbMtiDqOK1WF9K3RtDXtzW0vmt+izQapGRpfQYPT3ZS1mb19kamo6VMftHY/e/4Vb6azfVHqf2SqnoydgfRNqXCzxFvEgfNZy0unj49y46jM/PsczxRT26yGN9ti6PMR5lL5ugTJpHuD+ra836tkQDW6AaAHTZauipGD61+5rXPP9oT6khd9SCR3ecrB/cb/BceSOCPSOvHLM+2ZPDfZrHYZ55XW+6D4bFaGD2bUJFnse/nmkOvpZPo4Kk7Nij8SXn4WClGFyO/qVDz3MAjHqNVytR8I61Oflimn6CYXDr/AAkI73jN/wB5KvQ1FFFpEyO/KGEH/sarkeCQDUsznm8l5/uV6OJrdGgDwACmkK2LvpCV39Ond4yOawempR1NU7eSOPuYwuPq4/omiEwFf0Rf35pn/jLB6NspIsGgbr1YcftO7R9XJghAHDImt2aB4ABdoQgAQsp0n9oFHRO6t5dJIN44wCWX2zEkNB7r3UPRv2j0dXKIQJIpHGzGyhoDzyDmki/cVp8nJt3VwR8yF1fJsUIQsywQhCABCEIAEIQgAQhRVU4jY57tmNLz4NFz8kASoWd6H9LY8QbI+OKSMRlrT1gYMxcL6ZXHYfNaJVKLi6fYk01aBCEKRgvhC+oQAtr8Appv6kLCeeUA+oWfm9nNKSSHSNHIOFh6hbJC0jlnH7WyJY4S7Qtr8BpptZIWOJ+tlAd6jVIav2d0jvdzs8HXHoQtghEcs4/a2EscJdpHnNR7MfsT/mZ+xS6f2bVI918bvUL1dC2WtzLyYvSYn4PHX9AK0fUafxtUZ6CV3+0P+oz917MhX9fl/BP0WL8njP8A8Erv9of9Rn7rodA63/bH52fuvZEI+vy/gPosX5PIY+gFXxY0fjarkHs6nPvOYPMn5L1JCl63M/I1o8S8Hn0Hs6P1pW+TCfmUyp+gkTd5HHwa0fotehZPUZX3I1WDGukIYeidO3cPd4vPyCvQYLTt2hZ45QT8UwQsnJvs0UUujlkYGwA8BZdIQkMEIQgAQhCABCEIAEIQgAVDHa4wU08w1MUMkoHMsYXAeoV9VcTomzQywu92WN8Trb2e0tNvVNVasT64PKfY5gjJ3z1s4Er2vyszjN/Md25JCDu7tNseGq2uO9BKapqY6ol8b2ZT/KyNzljszHOu06jn3LAYDHiuEvliZSGojebggOcwuaLNkaWai4Iu08uFrp/0MwPEZas11c98Tb5m04eQJDazQYw4hrGjgdSR5nuzXueRTSVcf9UcmOtqg48+SDFOlldWV7qHD3tibGXNfMWgn+WbSPJcD2QdAALnnrp1gfSWupsTbh9ZK2dshAbIGta4ZmlzHDKBobWIP/ujBh1bheIzzx0r6qGYyWLN7PfnA0BLXA6G4sVa6KdHqyoxB2KVsZhDbvjiPvOOQtY0N3DWg8bEnzTaxqL621x63/sE5t+bv/FFbEOkuIz4tLS0UwDWvdGGuawxsEbcsj3HLfR1/OytdDukNcMVfQ1E4qGt6xrnBjWhpY3MHNsARrZpBvuvvspwidtVWVVRC+MvF252FpcZXue+1/ut9Uey/CJ/46sq54Xxl+Yt6xhaXGaQvda/INF/FOexKSpcJenYR3txdvl+xL0V6UVDcSraernLooWzvbmDAGNjeCHXaAT2CqnRzpbVzy1VfJK9lDTZniENj7ZItHFe176tJ13I4FLfaN0YqpMSe6nikc2oZHme0HJd3YcHu2A7AJ7lv5uiDRhbsPiIBMdusI9+W4dndbgXAeSmbxJJ8XKv8eo4/Mba9L/z6GCpelGJVkc9S2tgpmx3yU94g6SwDi1ucEnQjtHc/BzSdO5pMGqKlxDaiJ4pw9oAzOdkyvDTcA2edNrtWZwzC6mnidTyYM2efOck748zQDwcW6PA1sQ4aHuTrpng1QMNggjomxySTGeeGlYXMblYQ3Na+urOJ93QrSUcbklSq+Ouv/epEXNJu3dfnsoR4zjDsOdXOqwyNjrNvHH1k93hhI7NgATptsfFaUdK5zgRrHutOQYmvDRqTL1bX5SLXt3W0VXp3hU7MJpKOCJ8jh1fWBjC4gRxkuvbYl5B8lB03widuE0NHDDI9zcj5QxjnWLY3F2a213vv5Kf2T28LmXsiv3Rvl9e58p+ms9LhMVRI7raiplkbGXNaGsa0luYhgFwMu3EuHBV8RrMbp6RuISVTcpLXOpzHH2GvNmk2b3jQG4ur3TToVNLh1HHA3NJTMDXRXAc4PYM5F9C4OG3eVQx6pxTEoYqMUL4QC0yyO7LHlugN3AZWj3ram4Fu8hsdNVy3d10KW5cO+uP7j/GunUowiKuhYBJM4RG4u2JwL2vdbiLxkC/2hus7guM4nP1T6fEoJpHG76WRrIzHzBBYC8cLt8r7p/juF11HR09PRRx1MLGZJ43xte57i4vc7K42LHEnQC4+WOm6Mz1dVC6mw59CGua6R7nuDGkOBztDgMtrGwbrcoxLHtfVW+XT4/N8/8AATc7Xfj1PcKcuLWl4AdlBcAbgOtqAeIvxUq+BfV5x2ghCEACEIQAIQhAAhCEACEIQAIQhAAhCEACEIQAIQhAAhCEACEIQAIQhAAhCEACEIQAIQhAAhCEACEIQAIQhAAhCEACEIQAIQhAAhCEACEIQAIQh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0" name="3 CuadroTexto"/>
          <p:cNvSpPr txBox="1"/>
          <p:nvPr/>
        </p:nvSpPr>
        <p:spPr>
          <a:xfrm>
            <a:off x="3492599" y="875599"/>
            <a:ext cx="597535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CO" u="none" dirty="0" smtClean="0"/>
              <a:t>Consultorio Contable Unadista</a:t>
            </a:r>
            <a:endParaRPr lang="es-CO" u="none" dirty="0"/>
          </a:p>
        </p:txBody>
      </p:sp>
      <p:sp>
        <p:nvSpPr>
          <p:cNvPr id="4" name="3 Rectángulo"/>
          <p:cNvSpPr/>
          <p:nvPr/>
        </p:nvSpPr>
        <p:spPr>
          <a:xfrm>
            <a:off x="3384649" y="1844824"/>
            <a:ext cx="60833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b="1" i="1" dirty="0" smtClean="0">
                <a:solidFill>
                  <a:schemeClr val="bg1">
                    <a:lumMod val="50000"/>
                  </a:schemeClr>
                </a:solidFill>
              </a:rPr>
              <a:t>Educando Empresas con Solidez y Responsabilidad </a:t>
            </a:r>
            <a:r>
              <a:rPr lang="es-CO" b="1" i="1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s-CO" b="1" i="1" dirty="0" smtClean="0">
                <a:solidFill>
                  <a:schemeClr val="bg1">
                    <a:lumMod val="50000"/>
                  </a:schemeClr>
                </a:solidFill>
              </a:rPr>
              <a:t>ocial</a:t>
            </a:r>
            <a:endParaRPr lang="es-CO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175805" y="3240710"/>
            <a:ext cx="1768815" cy="834479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1005164"/>
              <a:satOff val="-876"/>
              <a:lumOff val="-1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20 Rectángulo"/>
          <p:cNvSpPr/>
          <p:nvPr/>
        </p:nvSpPr>
        <p:spPr>
          <a:xfrm>
            <a:off x="3944620" y="5157192"/>
            <a:ext cx="1768815" cy="834479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3015493"/>
              <a:satOff val="-2627"/>
              <a:lumOff val="-4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22 Rectángulo"/>
          <p:cNvSpPr/>
          <p:nvPr/>
        </p:nvSpPr>
        <p:spPr>
          <a:xfrm>
            <a:off x="8225154" y="3240710"/>
            <a:ext cx="1768815" cy="834479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4020657"/>
              <a:satOff val="-3502"/>
              <a:lumOff val="-5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24 Rectángulo"/>
          <p:cNvSpPr/>
          <p:nvPr/>
        </p:nvSpPr>
        <p:spPr>
          <a:xfrm>
            <a:off x="10241603" y="3240710"/>
            <a:ext cx="1768815" cy="834479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11 Hexágono"/>
          <p:cNvSpPr/>
          <p:nvPr/>
        </p:nvSpPr>
        <p:spPr>
          <a:xfrm>
            <a:off x="6063374" y="2540793"/>
            <a:ext cx="5035290" cy="3635375"/>
          </a:xfrm>
          <a:prstGeom prst="hexagon">
            <a:avLst>
              <a:gd name="adj" fmla="val 2218"/>
              <a:gd name="vf" fmla="val 115470"/>
            </a:avLst>
          </a:prstGeom>
          <a:noFill/>
          <a:ln w="9525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s-CO" sz="1400" dirty="0"/>
              <a:t>El consultorio contable </a:t>
            </a:r>
            <a:r>
              <a:rPr lang="es-CO" sz="1400" b="1" dirty="0"/>
              <a:t>brinda servicios </a:t>
            </a:r>
            <a:r>
              <a:rPr lang="es-CO" sz="1400" dirty="0"/>
              <a:t>de </a:t>
            </a:r>
            <a:r>
              <a:rPr lang="es-CO" sz="1400" b="1" dirty="0"/>
              <a:t>consultoría, asesoría, capacitación, emprendimiento formulación y desarrollo de propuestas</a:t>
            </a:r>
            <a:r>
              <a:rPr lang="es-CO" sz="1400" dirty="0"/>
              <a:t>, programas, proyectos contables, administrativos, comerciales y aplicación de TIC, </a:t>
            </a:r>
            <a:r>
              <a:rPr lang="es-CO" sz="1400" b="1" dirty="0"/>
              <a:t>dirigida a la comunidad </a:t>
            </a:r>
            <a:r>
              <a:rPr lang="es-CO" sz="1400" dirty="0"/>
              <a:t>que quiera </a:t>
            </a:r>
            <a:r>
              <a:rPr lang="es-CO" sz="1400" b="1" dirty="0"/>
              <a:t>construir y mejorar sus condiciones económicas, sociales, culturales y ambientales</a:t>
            </a:r>
            <a:r>
              <a:rPr lang="es-CO" sz="1400" dirty="0"/>
              <a:t>, con calidad, sentido de responsabilidad social y competitiva</a:t>
            </a:r>
            <a:endParaRPr lang="es-CO" sz="1400" b="1" dirty="0"/>
          </a:p>
        </p:txBody>
      </p:sp>
      <p:sp>
        <p:nvSpPr>
          <p:cNvPr id="26" name="12 Rectángulo redondeado"/>
          <p:cNvSpPr/>
          <p:nvPr/>
        </p:nvSpPr>
        <p:spPr>
          <a:xfrm>
            <a:off x="2238868" y="3724524"/>
            <a:ext cx="3141499" cy="856604"/>
          </a:xfrm>
          <a:prstGeom prst="roundRect">
            <a:avLst>
              <a:gd name="adj" fmla="val 14070"/>
            </a:avLst>
          </a:prstGeom>
          <a:solidFill>
            <a:schemeClr val="accent6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400" b="1" dirty="0">
                <a:solidFill>
                  <a:schemeClr val="bg1"/>
                </a:solidFill>
              </a:rPr>
              <a:t>M</a:t>
            </a:r>
            <a:r>
              <a:rPr lang="es-CO" sz="2400" b="1" dirty="0" smtClean="0">
                <a:solidFill>
                  <a:schemeClr val="bg1"/>
                </a:solidFill>
              </a:rPr>
              <a:t>isión Consultorio contable</a:t>
            </a:r>
            <a:endParaRPr lang="es-CO" sz="2400" b="1" dirty="0">
              <a:solidFill>
                <a:schemeClr val="bg1"/>
              </a:solidFill>
            </a:endParaRPr>
          </a:p>
        </p:txBody>
      </p:sp>
      <p:sp>
        <p:nvSpPr>
          <p:cNvPr id="3" name="2 Flecha derecha">
            <a:hlinkClick r:id="rId3" action="ppaction://hlinksldjump"/>
          </p:cNvPr>
          <p:cNvSpPr/>
          <p:nvPr/>
        </p:nvSpPr>
        <p:spPr>
          <a:xfrm>
            <a:off x="10241603" y="6309320"/>
            <a:ext cx="6678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18 CuadroTexto"/>
          <p:cNvSpPr txBox="1"/>
          <p:nvPr/>
        </p:nvSpPr>
        <p:spPr>
          <a:xfrm>
            <a:off x="131822" y="999009"/>
            <a:ext cx="31447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</a:rPr>
              <a:t>4. Organización de las actividades Académicas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185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9015" y="332656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2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2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2" name="1 Rectángulo"/>
          <p:cNvSpPr/>
          <p:nvPr/>
        </p:nvSpPr>
        <p:spPr>
          <a:xfrm>
            <a:off x="2730640" y="1700808"/>
            <a:ext cx="74751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9" name="48 CuadroTexto"/>
          <p:cNvSpPr txBox="1"/>
          <p:nvPr/>
        </p:nvSpPr>
        <p:spPr>
          <a:xfrm>
            <a:off x="3675249" y="1124744"/>
            <a:ext cx="4606925" cy="8318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1" u="sng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s-ES" i="0" u="none" dirty="0"/>
              <a:t>Estado actual de la formación</a:t>
            </a:r>
          </a:p>
          <a:p>
            <a:pPr>
              <a:defRPr/>
            </a:pPr>
            <a:r>
              <a:rPr lang="es-ES" b="0" u="none" dirty="0"/>
              <a:t>-Referente </a:t>
            </a:r>
            <a:r>
              <a:rPr lang="es-ES" b="0" u="none" dirty="0" smtClean="0"/>
              <a:t>Nacional- Cobertura</a:t>
            </a:r>
            <a:endParaRPr lang="es-CO" b="0" u="non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564904"/>
            <a:ext cx="923638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40 CuadroTexto"/>
          <p:cNvSpPr txBox="1"/>
          <p:nvPr/>
        </p:nvSpPr>
        <p:spPr>
          <a:xfrm>
            <a:off x="0" y="1202531"/>
            <a:ext cx="1728788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2. Justificación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748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13" name="9 CuadroTexto"/>
          <p:cNvSpPr txBox="1">
            <a:spLocks noChangeArrowheads="1"/>
          </p:cNvSpPr>
          <p:nvPr/>
        </p:nvSpPr>
        <p:spPr bwMode="auto">
          <a:xfrm>
            <a:off x="8269783" y="3846513"/>
            <a:ext cx="17272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1800" dirty="0">
                <a:solidFill>
                  <a:schemeClr val="bg1"/>
                </a:solidFill>
                <a:latin typeface="Arial" pitchFamily="34" charset="0"/>
              </a:rPr>
              <a:t>Pensamiento Prospectivo y Estratégico</a:t>
            </a:r>
          </a:p>
        </p:txBody>
      </p:sp>
      <p:sp>
        <p:nvSpPr>
          <p:cNvPr id="2" name="AutoShape 4" descr="data:image/jpeg;base64,/9j/4AAQSkZJRgABAQAAAQABAAD/2wCEAAkGBxMTEhQSExMWFBUUFBQQFRIVEhQVFBAWFBUWFhQUFRUYHCggGBomHBQUITEhJSkrLi4uFx8zODMsNygtLisBCgoKDg0OGhAQGywkHB8uLiwsLCwsLCwsLCwsLCwsLCwsLCwsLSwsLCwsLCwsLCwsLCwsLCwsLCwsLCwsLCwsLP/AABEIAIsBbAMBIgACEQEDEQH/xAAcAAACAwEBAQEAAAAAAAAAAAAABQMEBgIHAQj/xABBEAABAwIEAgcECAUDBAMAAAABAAIDBBEFEiExQVEGEyJhcYGRBzKhsRVCUnKCksHRFCMzovBDU+GTssLxFiRj/8QAGQEAAwEBAQAAAAAAAAAAAAAAAAECAwQF/8QALhEAAgIBBAECBQMEAwAAAAAAAAECEQMEEiExQVGhBRMUMmEVIkJScYGxkdHw/9oADAMBAAIRAxEAPwD1Q1t9V02oSuGMq2DZSatIvtcu7FUmPVhhKZJLlVWqw1rwrbQurFAjH4ngRGoWZrAW6FerOivvqleIdGIJb3BB5g2KCWjyt82qGThbKf2cXJy1BHiy/wAiqj/ZxMPdnjPi14/dAqFuEyi10oxN4kl227lro+hdUxpDXROP33D5tSpnRiWOT/7Ba3j2XBxPLw80m65YKDfCOcLpAfqj0C0dPkaNhfnb5KhK5rBlYLC9u86aElK58RykX5rnnkbO/DplHl9m2gmB5FdkN7lmKPEO9MaOZx1KE2i54k+y/wDwLCbuF+7ZMYomjYWSmWpcCDqRy7lZhqgdDok5K+SflccDYSBZbps60DzbgeHcnQlspontkzMcA4W1a4Agg8xxRs+Z+0yktis/NGBdHKmtkc2mhMgzEOfYNjZ96Q6DhpuvUejPsbjbZ9bL1h36mG7WDudIRmd5WXpwIaA1oAA0DQAAPADZRulXZHEkc0sz8FGj6IUEXuUcAtpcxhx9XXKZxU7Ge4xjfusa35BQdeVK2S6020ZbrJjIV8LlC+RchOhWcy1VtFD1pKjqgLoicOYV0S2dELkqRxCrSvTEduK5L1TlqLKq+sVKJLkNeuQapKBPdSB6e0W4YOqrqu6cKlNVgBUnVd1SiLcODVBc9eSlQnXRrQE9pO4adZzVWrqBayXS4hdQddfdNRE5A5hJUrKVDZgF8fWBVTEDoAFEQFyakc1y6sYOKqhHTorqlLSC/BfZsUalkuKapNryVGLb4PUw9Beq7XKQLyz1C1E9W2OVKKytNlCCWSglTMuoGzBStlQSWAV1mUGdfc6KAmzIzKHOl/SDF20tPLUO16tpLW/aedGN83EBD4BK3RWx3pG2JzoWG8jQC88I7i7R962vcLc1i6nES43JuSdSd7pJhFS57HSOdme95e9x+s52p8uCKuY7/wCAjf8ARcjk2z0ceNRQxlrTfXj8UmxeUkHmNf8Amy5fJmG//CpuLpXCNh14u+wOJKX9zWXRN0bxoOlERcMwDjYnU27vVb6gkuNPRYZ2CsjAc33wcwd9YnvKe9GscaHWd4EKo0THlV5NnHhcpbmD233tr6bJdMHA2IsSL/umuH4w0C2Yeqp43XRkNIcM2e1h3g3+Q9EskY1aJg5p1JFeORwG6u4RUHrSDxYfgR+5Sg1Ftl3BVBskbr6Zg0/i7PzISwupoWdXBmvJUTlEJV960L1aPGs6K56yyhlqmjiqclaTsPNUokuQ2bMBuoJa1o43SrIXHtE25Lt7o2nXhsnsQtzPlZVOdrazb2vxN0smcGm4dryupMQrxtcAcuKT1DAdW3J5laqPBm5DSPHcuhRLjwKzEz3A6j4LmOQcU/loW9j19fdfGTpV1oC+fxJ4K1BkOQ9bULl9Wk7ZHFdZu9PYG4vukuvmYBUjJ3r4NeKKCy0+bkq8jnKaGJTuYEDFnWroEnZdVMaqZiEAWDG7mq8sT+akFR3qGassk5BRUljk5qnKH81bkrlXkqLqGyqKT8yiIcr7XBdOLVhknR04I8nq7CpmrjKFw6Sy5DronJXwyKqapfBPdFiovsmVhsyWxuVhpQKi4KhdidUC5fM6YqGYmWE9rtb/ACIIQf6krnkcxEBa/m8HyWqEiwvtXbdlM7k+Vvm5rD/4qMn2l4V+9GRwqocLtv3q++p56g7j/OPzXGB0WZtzrr6q5WYPcXZdp5HY+C5D0lHixU65cGsF3O0A2v48k5oqHqxbdx1cefd4BVcMi6q7ne9sO4chfmmcVY07BFjOpISQkOJUBvmZoVqOvuNlBMwEIshoxhratug14XunmAwTOcJJna20bwbz81dZTC+w8Vai7KllbpeWMGu2VOulNiOPy5L6am4sPVQPeP8AOKCbs19JigfEyS/vNBI5HZw9QVG+qc7bQLP9GqgZnwuF7fzWDuNg8eRsfxJ+N17mKSlFSPAzRcJuINbzUjVxsqFTVnYLSrM7ovVFYGpTUVD5DZpsOaqvlPEoZUlg047BaKNEN2WqfDwO083Peo5p2i4AJ8LKjUVcjtAPNSU0Dt7ed9069QIpaph95j/zD9lwOrOzPVyYy0xI1DfVLZ4S06OHqjcKkfHh31WBVZHy8reStRVrhuLqz/F3+qlbHSEck8oUJqn8bpzLVt4gKrJUMPJKx0UW1blYir1HI5pXUNNdLcOi7FXlXoJiV8osPCZR04CqxURCC4VaooE2aLKKapaFnLNGHbHtbM/JRuXAoCd0zlrRyUfXXXLPX4olxxSZRGGBSDDGq6wFT5dFyv4lf2o3hpr7Fgw1q5fhTFcmdZUpqvXdJ6mcjrx4IxZtDUKN8qSRYq08VdjqQeKoC4HKVrlRM5UZr7bpgNOuXYqe9JH4gOaiOIgIsVGj6/vX3rws2MTHNdfSPeixbTR/xAWX9ozM9JmH+lIx/gD2Cf7gpvpEKKrnbIx8b9WvaWOHc4WulLlUOPDTM9gM4DGpzUVILbW81ksMY9kjoHnWP3j9ofVI8dCmstTpv3LlZ6SlwKcTqTn5DZXaaXKAVnukFaGgm+vDx4LRwNaY2k8hx30SolO3Rcp6u+nmpuuJ0SSoqGmwta3JRw1jhs4+B1QD4NFchQPcb9yW/SWliphWNI3SoV2SmpsLeC5NXZVJnXOiqTSJisujFuqmjlOzT2gPsHR49D6heksfHbsm+l773vxuvFK2qsNdVsugmPCalyOuXwnq+9zDrG707P4V6Gjl/Fnm62P8kaurqgdB6qiVyCuzovSSo82yjVO/yygjqrHWysSVvaDIwS8kC9tvBfKjoy4tzdYzPuWC+p7ilKaj2NRbOevB7TiLfZU30kOBACzTWvc7IASQbcdLJtSYE86udZOxUMo5w7TfkiWjJ2AXUNAxmxufNMIWBFjM9PTObwVRzn8lrJom8SFQlbEOIUvJFdsFFmddTucozhbitA57BtqvjJbn3VyZNbgh2zWOObEseEHmmNNhbgtRhmF59SNFdlwoN1Cf1ClG0h/LaElNh7rbq7FR965rZsqpNxO25XnZNbO6No44lqrjsEln1KtVWJAjdLf4gErhyZHI2jBE7Ka6mZS2XVPMFI6oWaiVtSAMsuXFcGa66J0WmNGiFeJS2WSq8QOY6p5js9rrCVNT2iu2ERqXJp4cQA4ppS4yBx+KxNyu4wVr0YqZ6NDjTeasfSTDusdhr9lpqKUEbD0RbHuO566Pg1L5JXu90WCeCFpGgHol9XA4bFLse8qMZJxUg6wfVPqqjpnjiVNBWHinQb0duq7Gx0PJAxBQY245MzNCFmjjUgGwPkp5HuiPsRqG3EltRZjjzbfQHwJ+KWVuJN4LiHFOsFnMFiLGxVWXC5D7ov5rOSZtDKkqFbHddJc7A2A/VXjiEjTYbDSymbg7oGiR51c6wbY6aam/oq8rbol6FRdq0dtry46qy2U7tSN7HdYA38XgnVAbDVJoqLb7LlLETqSppXgeKdYFgLZf5kj3WIu1jSG6cLnmq+O4G1t3QuOmjo5Nx4O5d6VMva7o+YHhz5tb5WXte1y629h+q6xTBQL5Je1qQHAEO8CFTw/HcsTWAe72Xtv2mkcxxbxVt+IiWzb37+Xf3J0WmqMTibnA5XNI7xqD4FM+g80rahnVt5RSXOUFryA068Qbf4VYqGhzSTrvr4HRUsNqCyVpvYZhc828Vthkk0/Q5dTjdNLyenFx1Oum6W1eIHYHRIsOx98gaLkXLgNdD2nZb+VvRN48HnkPZiee+xt5WXqQ1OOfT6PGeKSZxSVZzhzRmcCDbnzWggxEv7IaeybkEBoaTzdx8BdfMO6GVJ0OWIHdxOvkB8lpKHodCxoDnPkI13LG3+6P3WWbLhfb5/BpjhkXXuZ5tKGklouTqV1mk4MPkL/ALVT4Uxg7LfiT8yk1TXOYbcFz5PiCjwolLT+rK0DZD/pHxOiKvOOAarMOKgqniNQCN1x5ddOS4dGiwxQpqXE8VXFKVdgopJD2I3u8GuPxsn9F0aqHDWPL94gLh25JvyzVQSM3DCVbjjsQtXF0Rf8AWe1vgCf2U46Jxj3pHHwAH7rSOlyPwO4oq4fUANXNZiYGgV1+FQMGzj4vP6JbVCJuzG+Yv817EMLcaOWc6ZmMVr7rPVEjzsCtdV1bRsGjwaB+iU1FceZ9Uv0hzduRzz1NGakdLyPouoJXjdp9EylqTzPqq7pTzPqto/A8fmT9jNa6UekXqSqHHRMo5oju9o81my5ckq/0PF/U/Yr9Sn6I1V4+D2n8QXNTIA3Qj1WXRdH6LFdT9i18TfmPuUcfnvdY97NVuZYGu94Aqm7Bofsn8xW0fhziu0w/UFd0J44ddQp5I7BP3xg7gFVp6Bru74rPJ8OyL7XfsENdB/cqF9HOtDQzGyz4wmRpuHBw9CnNC4jQiy456fLDuLOqOfHLpod0lTqmojDgs11mqd4dUd6xZojipw3uS+XDjwWsYwEL46lU2OjHOiNiwpPBgOZ5adrrdVtCN+KzWI1JjckV0NaTozGxgIAPlddPqY49MnwVnozjjXHI/wCK0OIYSyQXACaEeb9KKzrowGsPYObbUi1iskZQBqRovXm4QGu1CjqcBpyS7qo81j2sjb357IlCzSGXaqZ5XQQnJnO7tfAcB6K9geEmokc0uLGMtcjck3sAeG17qtWZo3FjgWlpsQdNv0UvRyvAfIHOLWPswOB2eATc91jbyWX5OkcxVronFgcHBulgdbDQEfaFkxOJNkaS7QgHtEa+FkixKk7XvZju1zdz4pcal8Zs8XHA8P8AhU3XRe71LmJYPf8AmRnK7mPkRxSeKuLCWv0Pjo7zTN2MAD9Eoq5TIfdvfgBc+ilO+xTklyizLXXFmi99ABxKrU0JcdTa+h599uXip8N6L1kpBjpZzxBETwO7Uiy1OHezLFHm5hEY/wD0lYPgCSk1LqJy5MrfBSw6NoLbcLW7l690XccgKzuEeymoBaZaiNoBuWsa5x9TZb2gwSGnbZ0u32i1oWOPT5FK2Yx4LJdYKr15JsLnwF1aOI0rdM4d3NBf8gV9bit/6cErvwBg/usuz5b9R2RvppHDRtvHRK5eiLpDd8gb4NufiQnX8TUu2gY3vfLc+jQjqao7yRs+7GXfElN4YvsTYvpOhtOz3i9573WHoE1gwmBnuxMHflBPqVF9Gyn3qmT8IY35BH0Kw+9JK7xmf+hVRxxj0hDC4HIfBRvq4xu9o8XN/dVBgcHGO/3iXfMqVmEwDaFn5ArAjlxSIf6rPzt/dL6jFo+EjPzBOW0UY2jZ+QKQQN+y38oVKVEtWYqsrwdnt9UirJHHYj1K9T6pv2R6BHVN+yPQLaOocfBlLApeTxSpY/u9UvlY7/CvejAw7tb+UKN1DEd42H8Df2XRHXtfxMHok/5HgLmnkoyvepcDpnbwRn8DVSm6IUbt4GjwuFqviMfMTJ6B+GeIIXr1R7PaR22dng6/zSqq9mTf9Ocjucy/xBW0dfifdozlosq6pnmyFsKz2d1bfcySeDrH4pDW4BUxe/C8d+W49Qt46jFLqSMJYMke0LUL6Wkbr4tjIEL6QviABCEIAFJHM4bEhRoUyhGXaspSkumMYcZmbs4HxCtM6Sy8WsPqEkQsXpcL7ijRanKupMev6RuO8Y/Mf2STEndab+78Vyvtlm9Dg/p92X9Xm9f9HEbMtiDqOK1WF9K3RtDXtzW0vmt+izQapGRpfQYPT3ZS1mb19kamo6VMftHY/e/4Vb6azfVHqf2SqnoydgfRNqXCzxFvEgfNZy0unj49y46jM/PsczxRT26yGN9ti6PMR5lL5ugTJpHuD+ra836tkQDW6AaAHTZauipGD61+5rXPP9oT6khd9SCR3ecrB/cb/BceSOCPSOvHLM+2ZPDfZrHYZ55XW+6D4bFaGD2bUJFnse/nmkOvpZPo4Kk7Nij8SXn4WClGFyO/qVDz3MAjHqNVytR8I61Oflimn6CYXDr/AAkI73jN/wB5KvQ1FFFpEyO/KGEH/sarkeCQDUsznm8l5/uV6OJrdGgDwACmkK2LvpCV39Ond4yOawempR1NU7eSOPuYwuPq4/omiEwFf0Rf35pn/jLB6NspIsGgbr1YcftO7R9XJghAHDImt2aB4ABdoQgAQsp0n9oFHRO6t5dJIN44wCWX2zEkNB7r3UPRv2j0dXKIQJIpHGzGyhoDzyDmki/cVp8nJt3VwR8yF1fJsUIQsywQhCABCEIAEIQgAQhRVU4jY57tmNLz4NFz8kASoWd6H9LY8QbI+OKSMRlrT1gYMxcL6ZXHYfNaJVKLi6fYk01aBCEKRgvhC+oQAtr8Appv6kLCeeUA+oWfm9nNKSSHSNHIOFh6hbJC0jlnH7WyJY4S7Qtr8BpptZIWOJ+tlAd6jVIav2d0jvdzs8HXHoQtghEcs4/a2EscJdpHnNR7MfsT/mZ+xS6f2bVI918bvUL1dC2WtzLyYvSYn4PHX9AK0fUafxtUZ6CV3+0P+oz917MhX9fl/BP0WL8njP8A8Erv9of9Rn7rodA63/bH52fuvZEI+vy/gPosX5PIY+gFXxY0fjarkHs6nPvOYPMn5L1JCl63M/I1o8S8Hn0Hs6P1pW+TCfmUyp+gkTd5HHwa0fotehZPUZX3I1WDGukIYeidO3cPd4vPyCvQYLTt2hZ45QT8UwQsnJvs0UUujlkYGwA8BZdIQkMEIQgAQhCABCEIAEIQgAVDHa4wU08w1MUMkoHMsYXAeoV9VcTomzQywu92WN8Trb2e0tNvVNVasT64PKfY5gjJ3z1s4Er2vyszjN/Md25JCDu7tNseGq2uO9BKapqY6ol8b2ZT/KyNzljszHOu06jn3LAYDHiuEvliZSGojebggOcwuaLNkaWai4Iu08uFrp/0MwPEZas11c98Tb5m04eQJDazQYw4hrGjgdSR5nuzXueRTSVcf9UcmOtqg48+SDFOlldWV7qHD3tibGXNfMWgn+WbSPJcD2QdAALnnrp1gfSWupsTbh9ZK2dshAbIGta4ZmlzHDKBobWIP/ujBh1bheIzzx0r6qGYyWLN7PfnA0BLXA6G4sVa6KdHqyoxB2KVsZhDbvjiPvOOQtY0N3DWg8bEnzTaxqL621x63/sE5t+bv/FFbEOkuIz4tLS0UwDWvdGGuawxsEbcsj3HLfR1/OytdDukNcMVfQ1E4qGt6xrnBjWhpY3MHNsARrZpBvuvvspwidtVWVVRC+MvF252FpcZXue+1/ut9Uey/CJ/46sq54Xxl+Yt6xhaXGaQvda/INF/FOexKSpcJenYR3txdvl+xL0V6UVDcSraernLooWzvbmDAGNjeCHXaAT2CqnRzpbVzy1VfJK9lDTZniENj7ZItHFe176tJ13I4FLfaN0YqpMSe6nikc2oZHme0HJd3YcHu2A7AJ7lv5uiDRhbsPiIBMdusI9+W4dndbgXAeSmbxJJ8XKv8eo4/Mba9L/z6GCpelGJVkc9S2tgpmx3yU94g6SwDi1ucEnQjtHc/BzSdO5pMGqKlxDaiJ4pw9oAzOdkyvDTcA2edNrtWZwzC6mnidTyYM2efOck748zQDwcW6PA1sQ4aHuTrpng1QMNggjomxySTGeeGlYXMblYQ3Na+urOJ93QrSUcbklSq+Ouv/epEXNJu3dfnsoR4zjDsOdXOqwyNjrNvHH1k93hhI7NgATptsfFaUdK5zgRrHutOQYmvDRqTL1bX5SLXt3W0VXp3hU7MJpKOCJ8jh1fWBjC4gRxkuvbYl5B8lB03widuE0NHDDI9zcj5QxjnWLY3F2a213vv5Kf2T28LmXsiv3Rvl9e58p+ms9LhMVRI7raiplkbGXNaGsa0luYhgFwMu3EuHBV8RrMbp6RuISVTcpLXOpzHH2GvNmk2b3jQG4ur3TToVNLh1HHA3NJTMDXRXAc4PYM5F9C4OG3eVQx6pxTEoYqMUL4QC0yyO7LHlugN3AZWj3ram4Fu8hsdNVy3d10KW5cO+uP7j/GunUowiKuhYBJM4RG4u2JwL2vdbiLxkC/2hus7guM4nP1T6fEoJpHG76WRrIzHzBBYC8cLt8r7p/juF11HR09PRRx1MLGZJ43xte57i4vc7K42LHEnQC4+WOm6Mz1dVC6mw59CGua6R7nuDGkOBztDgMtrGwbrcoxLHtfVW+XT4/N8/8AATc7Xfj1PcKcuLWl4AdlBcAbgOtqAeIvxUq+BfV5x2ghCEACEIQAIQhAAhCEACEIQAIQhAAhCEACEIQAIQhAAhCEACEIQAIQhAAhCEACEIQAIQhAAhCEACEIQAIQhAAhCEACEIQAIQhAAhCEACEIQAIQh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0" name="3 CuadroTexto"/>
          <p:cNvSpPr txBox="1"/>
          <p:nvPr/>
        </p:nvSpPr>
        <p:spPr>
          <a:xfrm>
            <a:off x="3492599" y="875599"/>
            <a:ext cx="597535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CO" u="none" dirty="0" smtClean="0"/>
              <a:t>Consultorio Contable Unadista</a:t>
            </a:r>
            <a:endParaRPr lang="es-CO" u="none" dirty="0"/>
          </a:p>
        </p:txBody>
      </p:sp>
      <p:sp>
        <p:nvSpPr>
          <p:cNvPr id="4" name="3 Rectángulo"/>
          <p:cNvSpPr/>
          <p:nvPr/>
        </p:nvSpPr>
        <p:spPr>
          <a:xfrm>
            <a:off x="3384649" y="1844824"/>
            <a:ext cx="60833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b="1" i="1" dirty="0" smtClean="0">
                <a:solidFill>
                  <a:schemeClr val="bg1">
                    <a:lumMod val="50000"/>
                  </a:schemeClr>
                </a:solidFill>
              </a:rPr>
              <a:t>Educando Empresas con Solidez y Responsabilidad </a:t>
            </a:r>
            <a:r>
              <a:rPr lang="es-CO" b="1" i="1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s-CO" b="1" i="1" dirty="0" smtClean="0">
                <a:solidFill>
                  <a:schemeClr val="bg1">
                    <a:lumMod val="50000"/>
                  </a:schemeClr>
                </a:solidFill>
              </a:rPr>
              <a:t>ocial</a:t>
            </a:r>
            <a:endParaRPr lang="es-CO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175805" y="3240710"/>
            <a:ext cx="1768815" cy="834479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1005164"/>
              <a:satOff val="-876"/>
              <a:lumOff val="-1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20 Rectángulo"/>
          <p:cNvSpPr/>
          <p:nvPr/>
        </p:nvSpPr>
        <p:spPr>
          <a:xfrm>
            <a:off x="3944620" y="5157192"/>
            <a:ext cx="1768815" cy="834479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3015493"/>
              <a:satOff val="-2627"/>
              <a:lumOff val="-4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22 Rectángulo"/>
          <p:cNvSpPr/>
          <p:nvPr/>
        </p:nvSpPr>
        <p:spPr>
          <a:xfrm>
            <a:off x="8225154" y="3240710"/>
            <a:ext cx="1768815" cy="834479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4020657"/>
              <a:satOff val="-3502"/>
              <a:lumOff val="-5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24 Rectángulo"/>
          <p:cNvSpPr/>
          <p:nvPr/>
        </p:nvSpPr>
        <p:spPr>
          <a:xfrm>
            <a:off x="10241603" y="3240710"/>
            <a:ext cx="1768815" cy="834479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11 Hexágono"/>
          <p:cNvSpPr/>
          <p:nvPr/>
        </p:nvSpPr>
        <p:spPr>
          <a:xfrm>
            <a:off x="6116654" y="2214156"/>
            <a:ext cx="5035290" cy="3748258"/>
          </a:xfrm>
          <a:prstGeom prst="hexagon">
            <a:avLst>
              <a:gd name="adj" fmla="val 2218"/>
              <a:gd name="vf" fmla="val 115470"/>
            </a:avLst>
          </a:prstGeom>
          <a:noFill/>
          <a:ln w="9525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spcBef>
                <a:spcPct val="0"/>
              </a:spcBef>
            </a:pPr>
            <a:r>
              <a:rPr lang="es-CO" sz="1400" dirty="0"/>
              <a:t>Para el año 2020, el consultorio contable será </a:t>
            </a:r>
            <a:r>
              <a:rPr lang="es-CO" sz="1400" b="1" dirty="0"/>
              <a:t>líder en la prestación de servicios profesionales de consultoría, asesoría y capacitación en las áreas financieras, gerenciales y comerciales</a:t>
            </a:r>
            <a:r>
              <a:rPr lang="es-CO" sz="1400" dirty="0"/>
              <a:t>, </a:t>
            </a:r>
            <a:r>
              <a:rPr lang="es-CO" sz="1400" b="1" dirty="0"/>
              <a:t>respondiendo a las necesidades </a:t>
            </a:r>
            <a:r>
              <a:rPr lang="es-CO" sz="1400" dirty="0"/>
              <a:t>y expectativas de las organizaciones y comunidades, aportando el conocimiento, experiencia y profesionalismo, hacia una cultura organizacional, que </a:t>
            </a:r>
            <a:r>
              <a:rPr lang="es-CO" sz="1400" b="1" dirty="0"/>
              <a:t>garantice el crecimiento individual e institucional de las empresas, en el desarrollo de sus procesos, con calidad y eficiencia.</a:t>
            </a:r>
            <a:endParaRPr lang="es-CO" altLang="es-CO" sz="1400" b="1" dirty="0">
              <a:latin typeface="Arial" pitchFamily="34" charset="0"/>
            </a:endParaRPr>
          </a:p>
        </p:txBody>
      </p:sp>
      <p:sp>
        <p:nvSpPr>
          <p:cNvPr id="16" name="12 Rectángulo redondeado"/>
          <p:cNvSpPr/>
          <p:nvPr/>
        </p:nvSpPr>
        <p:spPr>
          <a:xfrm>
            <a:off x="2238868" y="3724524"/>
            <a:ext cx="3141499" cy="701329"/>
          </a:xfrm>
          <a:prstGeom prst="roundRect">
            <a:avLst>
              <a:gd name="adj" fmla="val 14070"/>
            </a:avLst>
          </a:prstGeom>
          <a:solidFill>
            <a:schemeClr val="accent6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400" b="1" dirty="0" smtClean="0">
                <a:solidFill>
                  <a:schemeClr val="bg1"/>
                </a:solidFill>
              </a:rPr>
              <a:t>Visión Consultorio contable</a:t>
            </a:r>
            <a:endParaRPr lang="es-CO" sz="2400" b="1" dirty="0">
              <a:solidFill>
                <a:schemeClr val="bg1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31822" y="999009"/>
            <a:ext cx="31447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</a:rPr>
              <a:t>4. Organización de las actividades Académicas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8" name="17 Flecha derecha">
            <a:hlinkClick r:id="rId3" action="ppaction://hlinksldjump"/>
          </p:cNvPr>
          <p:cNvSpPr/>
          <p:nvPr/>
        </p:nvSpPr>
        <p:spPr>
          <a:xfrm>
            <a:off x="10241603" y="6309320"/>
            <a:ext cx="6678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1910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13" name="9 CuadroTexto"/>
          <p:cNvSpPr txBox="1">
            <a:spLocks noChangeArrowheads="1"/>
          </p:cNvSpPr>
          <p:nvPr/>
        </p:nvSpPr>
        <p:spPr bwMode="auto">
          <a:xfrm>
            <a:off x="8269783" y="3846513"/>
            <a:ext cx="17272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1800" dirty="0">
                <a:solidFill>
                  <a:schemeClr val="bg1"/>
                </a:solidFill>
                <a:latin typeface="Arial" pitchFamily="34" charset="0"/>
              </a:rPr>
              <a:t>Pensamiento Prospectivo y Estratégico</a:t>
            </a:r>
          </a:p>
        </p:txBody>
      </p:sp>
      <p:sp>
        <p:nvSpPr>
          <p:cNvPr id="14" name="11 CuadroTexto"/>
          <p:cNvSpPr txBox="1">
            <a:spLocks noChangeArrowheads="1"/>
          </p:cNvSpPr>
          <p:nvPr/>
        </p:nvSpPr>
        <p:spPr bwMode="auto">
          <a:xfrm>
            <a:off x="8269783" y="4035425"/>
            <a:ext cx="1847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1800" dirty="0">
                <a:solidFill>
                  <a:schemeClr val="bg1"/>
                </a:solidFill>
                <a:latin typeface="Arial" pitchFamily="34" charset="0"/>
              </a:rPr>
              <a:t>Gestión de las Organizaciones</a:t>
            </a:r>
          </a:p>
        </p:txBody>
      </p:sp>
      <p:sp>
        <p:nvSpPr>
          <p:cNvPr id="2" name="AutoShape 4" descr="data:image/jpeg;base64,/9j/4AAQSkZJRgABAQAAAQABAAD/2wCEAAkGBxMTEhQSExMWFBUUFBQQFRIVEhQVFBAWFBUWFhQUFRUYHCggGBomHBQUITEhJSkrLi4uFx8zODMsNygtLisBCgoKDg0OGhAQGywkHB8uLiwsLCwsLCwsLCwsLCwsLCwsLCwsLSwsLCwsLCwsLCwsLCwsLCwsLCwsLCwsLCwsLP/AABEIAIsBbAMBIgACEQEDEQH/xAAcAAACAwEBAQEAAAAAAAAAAAAABQMEBgIHAQj/xABBEAABAwIEAgcECAUDBAMAAAABAAIDBBEFEiExQVEGEyJhcYGRBzKhsRVCUnKCksHRFCMzovBDU+GTssLxFiRj/8QAGQEAAwEBAQAAAAAAAAAAAAAAAAECAwQF/8QALhEAAgIBBAECBQMEAwAAAAAAAAECEQMEEiExQVGhBRMUMmEVIkJScYGxkdHw/9oADAMBAAIRAxEAPwD1Q1t9V02oSuGMq2DZSatIvtcu7FUmPVhhKZJLlVWqw1rwrbQurFAjH4ngRGoWZrAW6FerOivvqleIdGIJb3BB5g2KCWjyt82qGThbKf2cXJy1BHiy/wAiqj/ZxMPdnjPi14/dAqFuEyi10oxN4kl227lro+hdUxpDXROP33D5tSpnRiWOT/7Ba3j2XBxPLw80m65YKDfCOcLpAfqj0C0dPkaNhfnb5KhK5rBlYLC9u86aElK58RykX5rnnkbO/DplHl9m2gmB5FdkN7lmKPEO9MaOZx1KE2i54k+y/wDwLCbuF+7ZMYomjYWSmWpcCDqRy7lZhqgdDok5K+SflccDYSBZbps60DzbgeHcnQlspontkzMcA4W1a4Agg8xxRs+Z+0yktis/NGBdHKmtkc2mhMgzEOfYNjZ96Q6DhpuvUejPsbjbZ9bL1h36mG7WDudIRmd5WXpwIaA1oAA0DQAAPADZRulXZHEkc0sz8FGj6IUEXuUcAtpcxhx9XXKZxU7Ge4xjfusa35BQdeVK2S6020ZbrJjIV8LlC+RchOhWcy1VtFD1pKjqgLoicOYV0S2dELkqRxCrSvTEduK5L1TlqLKq+sVKJLkNeuQapKBPdSB6e0W4YOqrqu6cKlNVgBUnVd1SiLcODVBc9eSlQnXRrQE9pO4adZzVWrqBayXS4hdQddfdNRE5A5hJUrKVDZgF8fWBVTEDoAFEQFyakc1y6sYOKqhHTorqlLSC/BfZsUalkuKapNryVGLb4PUw9Beq7XKQLyz1C1E9W2OVKKytNlCCWSglTMuoGzBStlQSWAV1mUGdfc6KAmzIzKHOl/SDF20tPLUO16tpLW/aedGN83EBD4BK3RWx3pG2JzoWG8jQC88I7i7R962vcLc1i6nES43JuSdSd7pJhFS57HSOdme95e9x+s52p8uCKuY7/wCAjf8ARcjk2z0ceNRQxlrTfXj8UmxeUkHmNf8Amy5fJmG//CpuLpXCNh14u+wOJKX9zWXRN0bxoOlERcMwDjYnU27vVb6gkuNPRYZ2CsjAc33wcwd9YnvKe9GscaHWd4EKo0THlV5NnHhcpbmD233tr6bJdMHA2IsSL/umuH4w0C2Yeqp43XRkNIcM2e1h3g3+Q9EskY1aJg5p1JFeORwG6u4RUHrSDxYfgR+5Sg1Ftl3BVBskbr6Zg0/i7PzISwupoWdXBmvJUTlEJV960L1aPGs6K56yyhlqmjiqclaTsPNUokuQ2bMBuoJa1o43SrIXHtE25Lt7o2nXhsnsQtzPlZVOdrazb2vxN0smcGm4dryupMQrxtcAcuKT1DAdW3J5laqPBm5DSPHcuhRLjwKzEz3A6j4LmOQcU/loW9j19fdfGTpV1oC+fxJ4K1BkOQ9bULl9Wk7ZHFdZu9PYG4vukuvmYBUjJ3r4NeKKCy0+bkq8jnKaGJTuYEDFnWroEnZdVMaqZiEAWDG7mq8sT+akFR3qGassk5BRUljk5qnKH81bkrlXkqLqGyqKT8yiIcr7XBdOLVhknR04I8nq7CpmrjKFw6Sy5DronJXwyKqapfBPdFiovsmVhsyWxuVhpQKi4KhdidUC5fM6YqGYmWE9rtb/ACIIQf6krnkcxEBa/m8HyWqEiwvtXbdlM7k+Vvm5rD/4qMn2l4V+9GRwqocLtv3q++p56g7j/OPzXGB0WZtzrr6q5WYPcXZdp5HY+C5D0lHixU65cGsF3O0A2v48k5oqHqxbdx1cefd4BVcMi6q7ne9sO4chfmmcVY07BFjOpISQkOJUBvmZoVqOvuNlBMwEIshoxhratug14XunmAwTOcJJna20bwbz81dZTC+w8Vai7KllbpeWMGu2VOulNiOPy5L6am4sPVQPeP8AOKCbs19JigfEyS/vNBI5HZw9QVG+qc7bQLP9GqgZnwuF7fzWDuNg8eRsfxJ+N17mKSlFSPAzRcJuINbzUjVxsqFTVnYLSrM7ovVFYGpTUVD5DZpsOaqvlPEoZUlg047BaKNEN2WqfDwO083Peo5p2i4AJ8LKjUVcjtAPNSU0Dt7ed9069QIpaph95j/zD9lwOrOzPVyYy0xI1DfVLZ4S06OHqjcKkfHh31WBVZHy8reStRVrhuLqz/F3+qlbHSEck8oUJqn8bpzLVt4gKrJUMPJKx0UW1blYir1HI5pXUNNdLcOi7FXlXoJiV8osPCZR04CqxURCC4VaooE2aLKKapaFnLNGHbHtbM/JRuXAoCd0zlrRyUfXXXLPX4olxxSZRGGBSDDGq6wFT5dFyv4lf2o3hpr7Fgw1q5fhTFcmdZUpqvXdJ6mcjrx4IxZtDUKN8qSRYq08VdjqQeKoC4HKVrlRM5UZr7bpgNOuXYqe9JH4gOaiOIgIsVGj6/vX3rws2MTHNdfSPeixbTR/xAWX9ozM9JmH+lIx/gD2Cf7gpvpEKKrnbIx8b9WvaWOHc4WulLlUOPDTM9gM4DGpzUVILbW81ksMY9kjoHnWP3j9ofVI8dCmstTpv3LlZ6SlwKcTqTn5DZXaaXKAVnukFaGgm+vDx4LRwNaY2k8hx30SolO3Rcp6u+nmpuuJ0SSoqGmwta3JRw1jhs4+B1QD4NFchQPcb9yW/SWliphWNI3SoV2SmpsLeC5NXZVJnXOiqTSJisujFuqmjlOzT2gPsHR49D6heksfHbsm+l773vxuvFK2qsNdVsugmPCalyOuXwnq+9zDrG707P4V6Gjl/Fnm62P8kaurqgdB6qiVyCuzovSSo82yjVO/yygjqrHWysSVvaDIwS8kC9tvBfKjoy4tzdYzPuWC+p7ilKaj2NRbOevB7TiLfZU30kOBACzTWvc7IASQbcdLJtSYE86udZOxUMo5w7TfkiWjJ2AXUNAxmxufNMIWBFjM9PTObwVRzn8lrJom8SFQlbEOIUvJFdsFFmddTucozhbitA57BtqvjJbn3VyZNbgh2zWOObEseEHmmNNhbgtRhmF59SNFdlwoN1Cf1ClG0h/LaElNh7rbq7FR965rZsqpNxO25XnZNbO6No44lqrjsEln1KtVWJAjdLf4gErhyZHI2jBE7Ka6mZS2XVPMFI6oWaiVtSAMsuXFcGa66J0WmNGiFeJS2WSq8QOY6p5js9rrCVNT2iu2ERqXJp4cQA4ppS4yBx+KxNyu4wVr0YqZ6NDjTeasfSTDusdhr9lpqKUEbD0RbHuO566Pg1L5JXu90WCeCFpGgHol9XA4bFLse8qMZJxUg6wfVPqqjpnjiVNBWHinQb0duq7Gx0PJAxBQY245MzNCFmjjUgGwPkp5HuiPsRqG3EltRZjjzbfQHwJ+KWVuJN4LiHFOsFnMFiLGxVWXC5D7ov5rOSZtDKkqFbHddJc7A2A/VXjiEjTYbDSymbg7oGiR51c6wbY6aam/oq8rbol6FRdq0dtry46qy2U7tSN7HdYA38XgnVAbDVJoqLb7LlLETqSppXgeKdYFgLZf5kj3WIu1jSG6cLnmq+O4G1t3QuOmjo5Nx4O5d6VMva7o+YHhz5tb5WXte1y629h+q6xTBQL5Je1qQHAEO8CFTw/HcsTWAe72Xtv2mkcxxbxVt+IiWzb37+Xf3J0WmqMTibnA5XNI7xqD4FM+g80rahnVt5RSXOUFryA068Qbf4VYqGhzSTrvr4HRUsNqCyVpvYZhc828Vthkk0/Q5dTjdNLyenFx1Oum6W1eIHYHRIsOx98gaLkXLgNdD2nZb+VvRN48HnkPZiee+xt5WXqQ1OOfT6PGeKSZxSVZzhzRmcCDbnzWggxEv7IaeybkEBoaTzdx8BdfMO6GVJ0OWIHdxOvkB8lpKHodCxoDnPkI13LG3+6P3WWbLhfb5/BpjhkXXuZ5tKGklouTqV1mk4MPkL/ALVT4Uxg7LfiT8yk1TXOYbcFz5PiCjwolLT+rK0DZD/pHxOiKvOOAarMOKgqniNQCN1x5ddOS4dGiwxQpqXE8VXFKVdgopJD2I3u8GuPxsn9F0aqHDWPL94gLh25JvyzVQSM3DCVbjjsQtXF0Rf8AWe1vgCf2U46Jxj3pHHwAH7rSOlyPwO4oq4fUANXNZiYGgV1+FQMGzj4vP6JbVCJuzG+Yv817EMLcaOWc6ZmMVr7rPVEjzsCtdV1bRsGjwaB+iU1FceZ9Uv0hzduRzz1NGakdLyPouoJXjdp9EylqTzPqq7pTzPqto/A8fmT9jNa6UekXqSqHHRMo5oju9o81my5ckq/0PF/U/Yr9Sn6I1V4+D2n8QXNTIA3Qj1WXRdH6LFdT9i18TfmPuUcfnvdY97NVuZYGu94Aqm7Bofsn8xW0fhziu0w/UFd0J44ddQp5I7BP3xg7gFVp6Bru74rPJ8OyL7XfsENdB/cqF9HOtDQzGyz4wmRpuHBw9CnNC4jQiy456fLDuLOqOfHLpod0lTqmojDgs11mqd4dUd6xZojipw3uS+XDjwWsYwEL46lU2OjHOiNiwpPBgOZ5adrrdVtCN+KzWI1JjckV0NaTozGxgIAPlddPqY49MnwVnozjjXHI/wCK0OIYSyQXACaEeb9KKzrowGsPYObbUi1iskZQBqRovXm4QGu1CjqcBpyS7qo81j2sjb357IlCzSGXaqZ5XQQnJnO7tfAcB6K9geEmokc0uLGMtcjck3sAeG17qtWZo3FjgWlpsQdNv0UvRyvAfIHOLWPswOB2eATc91jbyWX5OkcxVronFgcHBulgdbDQEfaFkxOJNkaS7QgHtEa+FkixKk7XvZju1zdz4pcal8Zs8XHA8P8AhU3XRe71LmJYPf8AmRnK7mPkRxSeKuLCWv0Pjo7zTN2MAD9Eoq5TIfdvfgBc+ilO+xTklyizLXXFmi99ABxKrU0JcdTa+h599uXip8N6L1kpBjpZzxBETwO7Uiy1OHezLFHm5hEY/wD0lYPgCSk1LqJy5MrfBSw6NoLbcLW7l690XccgKzuEeymoBaZaiNoBuWsa5x9TZb2gwSGnbZ0u32i1oWOPT5FK2Yx4LJdYKr15JsLnwF1aOI0rdM4d3NBf8gV9bit/6cErvwBg/usuz5b9R2RvppHDRtvHRK5eiLpDd8gb4NufiQnX8TUu2gY3vfLc+jQjqao7yRs+7GXfElN4YvsTYvpOhtOz3i9573WHoE1gwmBnuxMHflBPqVF9Gyn3qmT8IY35BH0Kw+9JK7xmf+hVRxxj0hDC4HIfBRvq4xu9o8XN/dVBgcHGO/3iXfMqVmEwDaFn5ArAjlxSIf6rPzt/dL6jFo+EjPzBOW0UY2jZ+QKQQN+y38oVKVEtWYqsrwdnt9UirJHHYj1K9T6pv2R6BHVN+yPQLaOocfBlLApeTxSpY/u9UvlY7/CvejAw7tb+UKN1DEd42H8Df2XRHXtfxMHok/5HgLmnkoyvepcDpnbwRn8DVSm6IUbt4GjwuFqviMfMTJ6B+GeIIXr1R7PaR22dng6/zSqq9mTf9Ocjucy/xBW0dfifdozlosq6pnmyFsKz2d1bfcySeDrH4pDW4BUxe/C8d+W49Qt46jFLqSMJYMke0LUL6Wkbr4tjIEL6QviABCEIAFJHM4bEhRoUyhGXaspSkumMYcZmbs4HxCtM6Sy8WsPqEkQsXpcL7ijRanKupMev6RuO8Y/Mf2STEndab+78Vyvtlm9Dg/p92X9Xm9f9HEbMtiDqOK1WF9K3RtDXtzW0vmt+izQapGRpfQYPT3ZS1mb19kamo6VMftHY/e/4Vb6azfVHqf2SqnoydgfRNqXCzxFvEgfNZy0unj49y46jM/PsczxRT26yGN9ti6PMR5lL5ugTJpHuD+ra836tkQDW6AaAHTZauipGD61+5rXPP9oT6khd9SCR3ecrB/cb/BceSOCPSOvHLM+2ZPDfZrHYZ55XW+6D4bFaGD2bUJFnse/nmkOvpZPo4Kk7Nij8SXn4WClGFyO/qVDz3MAjHqNVytR8I61Oflimn6CYXDr/AAkI73jN/wB5KvQ1FFFpEyO/KGEH/sarkeCQDUsznm8l5/uV6OJrdGgDwACmkK2LvpCV39Ond4yOawempR1NU7eSOPuYwuPq4/omiEwFf0Rf35pn/jLB6NspIsGgbr1YcftO7R9XJghAHDImt2aB4ABdoQgAQsp0n9oFHRO6t5dJIN44wCWX2zEkNB7r3UPRv2j0dXKIQJIpHGzGyhoDzyDmki/cVp8nJt3VwR8yF1fJsUIQsywQhCABCEIAEIQgAQhRVU4jY57tmNLz4NFz8kASoWd6H9LY8QbI+OKSMRlrT1gYMxcL6ZXHYfNaJVKLi6fYk01aBCEKRgvhC+oQAtr8Appv6kLCeeUA+oWfm9nNKSSHSNHIOFh6hbJC0jlnH7WyJY4S7Qtr8BpptZIWOJ+tlAd6jVIav2d0jvdzs8HXHoQtghEcs4/a2EscJdpHnNR7MfsT/mZ+xS6f2bVI918bvUL1dC2WtzLyYvSYn4PHX9AK0fUafxtUZ6CV3+0P+oz917MhX9fl/BP0WL8njP8A8Erv9of9Rn7rodA63/bH52fuvZEI+vy/gPosX5PIY+gFXxY0fjarkHs6nPvOYPMn5L1JCl63M/I1o8S8Hn0Hs6P1pW+TCfmUyp+gkTd5HHwa0fotehZPUZX3I1WDGukIYeidO3cPd4vPyCvQYLTt2hZ45QT8UwQsnJvs0UUujlkYGwA8BZdIQkMEIQgAQhCABCEIAEIQgAVDHa4wU08w1MUMkoHMsYXAeoV9VcTomzQywu92WN8Trb2e0tNvVNVasT64PKfY5gjJ3z1s4Er2vyszjN/Md25JCDu7tNseGq2uO9BKapqY6ol8b2ZT/KyNzljszHOu06jn3LAYDHiuEvliZSGojebggOcwuaLNkaWai4Iu08uFrp/0MwPEZas11c98Tb5m04eQJDazQYw4hrGjgdSR5nuzXueRTSVcf9UcmOtqg48+SDFOlldWV7qHD3tibGXNfMWgn+WbSPJcD2QdAALnnrp1gfSWupsTbh9ZK2dshAbIGta4ZmlzHDKBobWIP/ujBh1bheIzzx0r6qGYyWLN7PfnA0BLXA6G4sVa6KdHqyoxB2KVsZhDbvjiPvOOQtY0N3DWg8bEnzTaxqL621x63/sE5t+bv/FFbEOkuIz4tLS0UwDWvdGGuawxsEbcsj3HLfR1/OytdDukNcMVfQ1E4qGt6xrnBjWhpY3MHNsARrZpBvuvvspwidtVWVVRC+MvF252FpcZXue+1/ut9Uey/CJ/46sq54Xxl+Yt6xhaXGaQvda/INF/FOexKSpcJenYR3txdvl+xL0V6UVDcSraernLooWzvbmDAGNjeCHXaAT2CqnRzpbVzy1VfJK9lDTZniENj7ZItHFe176tJ13I4FLfaN0YqpMSe6nikc2oZHme0HJd3YcHu2A7AJ7lv5uiDRhbsPiIBMdusI9+W4dndbgXAeSmbxJJ8XKv8eo4/Mba9L/z6GCpelGJVkc9S2tgpmx3yU94g6SwDi1ucEnQjtHc/BzSdO5pMGqKlxDaiJ4pw9oAzOdkyvDTcA2edNrtWZwzC6mnidTyYM2efOck748zQDwcW6PA1sQ4aHuTrpng1QMNggjomxySTGeeGlYXMblYQ3Na+urOJ93QrSUcbklSq+Ouv/epEXNJu3dfnsoR4zjDsOdXOqwyNjrNvHH1k93hhI7NgATptsfFaUdK5zgRrHutOQYmvDRqTL1bX5SLXt3W0VXp3hU7MJpKOCJ8jh1fWBjC4gRxkuvbYl5B8lB03widuE0NHDDI9zcj5QxjnWLY3F2a213vv5Kf2T28LmXsiv3Rvl9e58p+ms9LhMVRI7raiplkbGXNaGsa0luYhgFwMu3EuHBV8RrMbp6RuISVTcpLXOpzHH2GvNmk2b3jQG4ur3TToVNLh1HHA3NJTMDXRXAc4PYM5F9C4OG3eVQx6pxTEoYqMUL4QC0yyO7LHlugN3AZWj3ram4Fu8hsdNVy3d10KW5cO+uP7j/GunUowiKuhYBJM4RG4u2JwL2vdbiLxkC/2hus7guM4nP1T6fEoJpHG76WRrIzHzBBYC8cLt8r7p/juF11HR09PRRx1MLGZJ43xte57i4vc7K42LHEnQC4+WOm6Mz1dVC6mw59CGua6R7nuDGkOBztDgMtrGwbrcoxLHtfVW+XT4/N8/8AATc7Xfj1PcKcuLWl4AdlBcAbgOtqAeIvxUq+BfV5x2ghCEACEIQAIQhAAhCEACEIQAIQhAAhCEACEIQAIQhAAhCEACEIQAIQhAAhCEACEIQAIQhAAhCEACEIQAIQhAAhCEACEIQAIQhAAhCEACEIQAIQh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0" name="3 CuadroTexto"/>
          <p:cNvSpPr txBox="1"/>
          <p:nvPr/>
        </p:nvSpPr>
        <p:spPr>
          <a:xfrm>
            <a:off x="3492599" y="875599"/>
            <a:ext cx="5975350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CO" sz="1600" u="none" dirty="0" smtClean="0"/>
              <a:t>Consultorio Contable Unadista </a:t>
            </a:r>
          </a:p>
          <a:p>
            <a:pPr>
              <a:defRPr/>
            </a:pPr>
            <a:r>
              <a:rPr lang="es-CO" u="none" dirty="0" smtClean="0"/>
              <a:t>Estructura</a:t>
            </a:r>
            <a:endParaRPr lang="es-CO" u="none" dirty="0"/>
          </a:p>
        </p:txBody>
      </p:sp>
      <p:sp>
        <p:nvSpPr>
          <p:cNvPr id="4" name="3 Rectángulo"/>
          <p:cNvSpPr/>
          <p:nvPr/>
        </p:nvSpPr>
        <p:spPr>
          <a:xfrm>
            <a:off x="3384649" y="2075928"/>
            <a:ext cx="60833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b="1" i="1" dirty="0" smtClean="0">
                <a:solidFill>
                  <a:schemeClr val="bg1">
                    <a:lumMod val="50000"/>
                  </a:schemeClr>
                </a:solidFill>
              </a:rPr>
              <a:t>Educando Empresas con Solidez y Responsabilidad </a:t>
            </a:r>
            <a:r>
              <a:rPr lang="es-CO" b="1" i="1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s-CO" b="1" i="1" dirty="0" smtClean="0">
                <a:solidFill>
                  <a:schemeClr val="bg1">
                    <a:lumMod val="50000"/>
                  </a:schemeClr>
                </a:solidFill>
              </a:rPr>
              <a:t>ocial</a:t>
            </a:r>
            <a:endParaRPr lang="es-CO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175805" y="3240710"/>
            <a:ext cx="1768815" cy="834479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1005164"/>
              <a:satOff val="-876"/>
              <a:lumOff val="-1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20 Rectángulo"/>
          <p:cNvSpPr/>
          <p:nvPr/>
        </p:nvSpPr>
        <p:spPr>
          <a:xfrm>
            <a:off x="3944620" y="5157192"/>
            <a:ext cx="1768815" cy="834479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3015493"/>
              <a:satOff val="-2627"/>
              <a:lumOff val="-4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22 Rectángulo"/>
          <p:cNvSpPr/>
          <p:nvPr/>
        </p:nvSpPr>
        <p:spPr>
          <a:xfrm>
            <a:off x="8225154" y="3240710"/>
            <a:ext cx="1768815" cy="834479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4020657"/>
              <a:satOff val="-3502"/>
              <a:lumOff val="-5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24 Rectángulo"/>
          <p:cNvSpPr/>
          <p:nvPr/>
        </p:nvSpPr>
        <p:spPr>
          <a:xfrm>
            <a:off x="10241603" y="3240710"/>
            <a:ext cx="1768815" cy="834479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663" y="2607809"/>
            <a:ext cx="4359800" cy="3501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8 CuadroTexto"/>
          <p:cNvSpPr txBox="1"/>
          <p:nvPr/>
        </p:nvSpPr>
        <p:spPr>
          <a:xfrm>
            <a:off x="131822" y="999009"/>
            <a:ext cx="31447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</a:rPr>
              <a:t>4. Organización de las actividades Académicas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" name="14 Flecha derecha">
            <a:hlinkClick r:id="rId4" action="ppaction://hlinksldjump"/>
          </p:cNvPr>
          <p:cNvSpPr/>
          <p:nvPr/>
        </p:nvSpPr>
        <p:spPr>
          <a:xfrm>
            <a:off x="10241603" y="6309320"/>
            <a:ext cx="6678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175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13" name="9 CuadroTexto"/>
          <p:cNvSpPr txBox="1">
            <a:spLocks noChangeArrowheads="1"/>
          </p:cNvSpPr>
          <p:nvPr/>
        </p:nvSpPr>
        <p:spPr bwMode="auto">
          <a:xfrm>
            <a:off x="8269783" y="3846513"/>
            <a:ext cx="17272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1800" dirty="0">
                <a:solidFill>
                  <a:schemeClr val="bg1"/>
                </a:solidFill>
                <a:latin typeface="Arial" pitchFamily="34" charset="0"/>
              </a:rPr>
              <a:t>Pensamiento Prospectivo y Estratégico</a:t>
            </a:r>
          </a:p>
        </p:txBody>
      </p:sp>
      <p:sp>
        <p:nvSpPr>
          <p:cNvPr id="14" name="11 CuadroTexto"/>
          <p:cNvSpPr txBox="1">
            <a:spLocks noChangeArrowheads="1"/>
          </p:cNvSpPr>
          <p:nvPr/>
        </p:nvSpPr>
        <p:spPr bwMode="auto">
          <a:xfrm>
            <a:off x="8269783" y="4035425"/>
            <a:ext cx="1847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1800" dirty="0">
                <a:solidFill>
                  <a:schemeClr val="bg1"/>
                </a:solidFill>
                <a:latin typeface="Arial" pitchFamily="34" charset="0"/>
              </a:rPr>
              <a:t>Gestión de las Organizaciones</a:t>
            </a:r>
          </a:p>
        </p:txBody>
      </p:sp>
      <p:sp>
        <p:nvSpPr>
          <p:cNvPr id="2" name="AutoShape 4" descr="data:image/jpeg;base64,/9j/4AAQSkZJRgABAQAAAQABAAD/2wCEAAkGBxMTEhQSExMWFBUUFBQQFRIVEhQVFBAWFBUWFhQUFRUYHCggGBomHBQUITEhJSkrLi4uFx8zODMsNygtLisBCgoKDg0OGhAQGywkHB8uLiwsLCwsLCwsLCwsLCwsLCwsLCwsLSwsLCwsLCwsLCwsLCwsLCwsLCwsLCwsLCwsLP/AABEIAIsBbAMBIgACEQEDEQH/xAAcAAACAwEBAQEAAAAAAAAAAAAABQMEBgIHAQj/xABBEAABAwIEAgcECAUDBAMAAAABAAIDBBEFEiExQVEGEyJhcYGRBzKhsRVCUnKCksHRFCMzovBDU+GTssLxFiRj/8QAGQEAAwEBAQAAAAAAAAAAAAAAAAECAwQF/8QALhEAAgIBBAECBQMEAwAAAAAAAAECEQMEEiExQVGhBRMUMmEVIkJScYGxkdHw/9oADAMBAAIRAxEAPwD1Q1t9V02oSuGMq2DZSatIvtcu7FUmPVhhKZJLlVWqw1rwrbQurFAjH4ngRGoWZrAW6FerOivvqleIdGIJb3BB5g2KCWjyt82qGThbKf2cXJy1BHiy/wAiqj/ZxMPdnjPi14/dAqFuEyi10oxN4kl227lro+hdUxpDXROP33D5tSpnRiWOT/7Ba3j2XBxPLw80m65YKDfCOcLpAfqj0C0dPkaNhfnb5KhK5rBlYLC9u86aElK58RykX5rnnkbO/DplHl9m2gmB5FdkN7lmKPEO9MaOZx1KE2i54k+y/wDwLCbuF+7ZMYomjYWSmWpcCDqRy7lZhqgdDok5K+SflccDYSBZbps60DzbgeHcnQlspontkzMcA4W1a4Agg8xxRs+Z+0yktis/NGBdHKmtkc2mhMgzEOfYNjZ96Q6DhpuvUejPsbjbZ9bL1h36mG7WDudIRmd5WXpwIaA1oAA0DQAAPADZRulXZHEkc0sz8FGj6IUEXuUcAtpcxhx9XXKZxU7Ge4xjfusa35BQdeVK2S6020ZbrJjIV8LlC+RchOhWcy1VtFD1pKjqgLoicOYV0S2dELkqRxCrSvTEduK5L1TlqLKq+sVKJLkNeuQapKBPdSB6e0W4YOqrqu6cKlNVgBUnVd1SiLcODVBc9eSlQnXRrQE9pO4adZzVWrqBayXS4hdQddfdNRE5A5hJUrKVDZgF8fWBVTEDoAFEQFyakc1y6sYOKqhHTorqlLSC/BfZsUalkuKapNryVGLb4PUw9Beq7XKQLyz1C1E9W2OVKKytNlCCWSglTMuoGzBStlQSWAV1mUGdfc6KAmzIzKHOl/SDF20tPLUO16tpLW/aedGN83EBD4BK3RWx3pG2JzoWG8jQC88I7i7R962vcLc1i6nES43JuSdSd7pJhFS57HSOdme95e9x+s52p8uCKuY7/wCAjf8ARcjk2z0ceNRQxlrTfXj8UmxeUkHmNf8Amy5fJmG//CpuLpXCNh14u+wOJKX9zWXRN0bxoOlERcMwDjYnU27vVb6gkuNPRYZ2CsjAc33wcwd9YnvKe9GscaHWd4EKo0THlV5NnHhcpbmD233tr6bJdMHA2IsSL/umuH4w0C2Yeqp43XRkNIcM2e1h3g3+Q9EskY1aJg5p1JFeORwG6u4RUHrSDxYfgR+5Sg1Ftl3BVBskbr6Zg0/i7PzISwupoWdXBmvJUTlEJV960L1aPGs6K56yyhlqmjiqclaTsPNUokuQ2bMBuoJa1o43SrIXHtE25Lt7o2nXhsnsQtzPlZVOdrazb2vxN0smcGm4dryupMQrxtcAcuKT1DAdW3J5laqPBm5DSPHcuhRLjwKzEz3A6j4LmOQcU/loW9j19fdfGTpV1oC+fxJ4K1BkOQ9bULl9Wk7ZHFdZu9PYG4vukuvmYBUjJ3r4NeKKCy0+bkq8jnKaGJTuYEDFnWroEnZdVMaqZiEAWDG7mq8sT+akFR3qGassk5BRUljk5qnKH81bkrlXkqLqGyqKT8yiIcr7XBdOLVhknR04I8nq7CpmrjKFw6Sy5DronJXwyKqapfBPdFiovsmVhsyWxuVhpQKi4KhdidUC5fM6YqGYmWE9rtb/ACIIQf6krnkcxEBa/m8HyWqEiwvtXbdlM7k+Vvm5rD/4qMn2l4V+9GRwqocLtv3q++p56g7j/OPzXGB0WZtzrr6q5WYPcXZdp5HY+C5D0lHixU65cGsF3O0A2v48k5oqHqxbdx1cefd4BVcMi6q7ne9sO4chfmmcVY07BFjOpISQkOJUBvmZoVqOvuNlBMwEIshoxhratug14XunmAwTOcJJna20bwbz81dZTC+w8Vai7KllbpeWMGu2VOulNiOPy5L6am4sPVQPeP8AOKCbs19JigfEyS/vNBI5HZw9QVG+qc7bQLP9GqgZnwuF7fzWDuNg8eRsfxJ+N17mKSlFSPAzRcJuINbzUjVxsqFTVnYLSrM7ovVFYGpTUVD5DZpsOaqvlPEoZUlg047BaKNEN2WqfDwO083Peo5p2i4AJ8LKjUVcjtAPNSU0Dt7ed9069QIpaph95j/zD9lwOrOzPVyYy0xI1DfVLZ4S06OHqjcKkfHh31WBVZHy8reStRVrhuLqz/F3+qlbHSEck8oUJqn8bpzLVt4gKrJUMPJKx0UW1blYir1HI5pXUNNdLcOi7FXlXoJiV8osPCZR04CqxURCC4VaooE2aLKKapaFnLNGHbHtbM/JRuXAoCd0zlrRyUfXXXLPX4olxxSZRGGBSDDGq6wFT5dFyv4lf2o3hpr7Fgw1q5fhTFcmdZUpqvXdJ6mcjrx4IxZtDUKN8qSRYq08VdjqQeKoC4HKVrlRM5UZr7bpgNOuXYqe9JH4gOaiOIgIsVGj6/vX3rws2MTHNdfSPeixbTR/xAWX9ozM9JmH+lIx/gD2Cf7gpvpEKKrnbIx8b9WvaWOHc4WulLlUOPDTM9gM4DGpzUVILbW81ksMY9kjoHnWP3j9ofVI8dCmstTpv3LlZ6SlwKcTqTn5DZXaaXKAVnukFaGgm+vDx4LRwNaY2k8hx30SolO3Rcp6u+nmpuuJ0SSoqGmwta3JRw1jhs4+B1QD4NFchQPcb9yW/SWliphWNI3SoV2SmpsLeC5NXZVJnXOiqTSJisujFuqmjlOzT2gPsHR49D6heksfHbsm+l773vxuvFK2qsNdVsugmPCalyOuXwnq+9zDrG707P4V6Gjl/Fnm62P8kaurqgdB6qiVyCuzovSSo82yjVO/yygjqrHWysSVvaDIwS8kC9tvBfKjoy4tzdYzPuWC+p7ilKaj2NRbOevB7TiLfZU30kOBACzTWvc7IASQbcdLJtSYE86udZOxUMo5w7TfkiWjJ2AXUNAxmxufNMIWBFjM9PTObwVRzn8lrJom8SFQlbEOIUvJFdsFFmddTucozhbitA57BtqvjJbn3VyZNbgh2zWOObEseEHmmNNhbgtRhmF59SNFdlwoN1Cf1ClG0h/LaElNh7rbq7FR965rZsqpNxO25XnZNbO6No44lqrjsEln1KtVWJAjdLf4gErhyZHI2jBE7Ka6mZS2XVPMFI6oWaiVtSAMsuXFcGa66J0WmNGiFeJS2WSq8QOY6p5js9rrCVNT2iu2ERqXJp4cQA4ppS4yBx+KxNyu4wVr0YqZ6NDjTeasfSTDusdhr9lpqKUEbD0RbHuO566Pg1L5JXu90WCeCFpGgHol9XA4bFLse8qMZJxUg6wfVPqqjpnjiVNBWHinQb0duq7Gx0PJAxBQY245MzNCFmjjUgGwPkp5HuiPsRqG3EltRZjjzbfQHwJ+KWVuJN4LiHFOsFnMFiLGxVWXC5D7ov5rOSZtDKkqFbHddJc7A2A/VXjiEjTYbDSymbg7oGiR51c6wbY6aam/oq8rbol6FRdq0dtry46qy2U7tSN7HdYA38XgnVAbDVJoqLb7LlLETqSppXgeKdYFgLZf5kj3WIu1jSG6cLnmq+O4G1t3QuOmjo5Nx4O5d6VMva7o+YHhz5tb5WXte1y629h+q6xTBQL5Je1qQHAEO8CFTw/HcsTWAe72Xtv2mkcxxbxVt+IiWzb37+Xf3J0WmqMTibnA5XNI7xqD4FM+g80rahnVt5RSXOUFryA068Qbf4VYqGhzSTrvr4HRUsNqCyVpvYZhc828Vthkk0/Q5dTjdNLyenFx1Oum6W1eIHYHRIsOx98gaLkXLgNdD2nZb+VvRN48HnkPZiee+xt5WXqQ1OOfT6PGeKSZxSVZzhzRmcCDbnzWggxEv7IaeybkEBoaTzdx8BdfMO6GVJ0OWIHdxOvkB8lpKHodCxoDnPkI13LG3+6P3WWbLhfb5/BpjhkXXuZ5tKGklouTqV1mk4MPkL/ALVT4Uxg7LfiT8yk1TXOYbcFz5PiCjwolLT+rK0DZD/pHxOiKvOOAarMOKgqniNQCN1x5ddOS4dGiwxQpqXE8VXFKVdgopJD2I3u8GuPxsn9F0aqHDWPL94gLh25JvyzVQSM3DCVbjjsQtXF0Rf8AWe1vgCf2U46Jxj3pHHwAH7rSOlyPwO4oq4fUANXNZiYGgV1+FQMGzj4vP6JbVCJuzG+Yv817EMLcaOWc6ZmMVr7rPVEjzsCtdV1bRsGjwaB+iU1FceZ9Uv0hzduRzz1NGakdLyPouoJXjdp9EylqTzPqq7pTzPqto/A8fmT9jNa6UekXqSqHHRMo5oju9o81my5ckq/0PF/U/Yr9Sn6I1V4+D2n8QXNTIA3Qj1WXRdH6LFdT9i18TfmPuUcfnvdY97NVuZYGu94Aqm7Bofsn8xW0fhziu0w/UFd0J44ddQp5I7BP3xg7gFVp6Bru74rPJ8OyL7XfsENdB/cqF9HOtDQzGyz4wmRpuHBw9CnNC4jQiy456fLDuLOqOfHLpod0lTqmojDgs11mqd4dUd6xZojipw3uS+XDjwWsYwEL46lU2OjHOiNiwpPBgOZ5adrrdVtCN+KzWI1JjckV0NaTozGxgIAPlddPqY49MnwVnozjjXHI/wCK0OIYSyQXACaEeb9KKzrowGsPYObbUi1iskZQBqRovXm4QGu1CjqcBpyS7qo81j2sjb357IlCzSGXaqZ5XQQnJnO7tfAcB6K9geEmokc0uLGMtcjck3sAeG17qtWZo3FjgWlpsQdNv0UvRyvAfIHOLWPswOB2eATc91jbyWX5OkcxVronFgcHBulgdbDQEfaFkxOJNkaS7QgHtEa+FkixKk7XvZju1zdz4pcal8Zs8XHA8P8AhU3XRe71LmJYPf8AmRnK7mPkRxSeKuLCWv0Pjo7zTN2MAD9Eoq5TIfdvfgBc+ilO+xTklyizLXXFmi99ABxKrU0JcdTa+h599uXip8N6L1kpBjpZzxBETwO7Uiy1OHezLFHm5hEY/wD0lYPgCSk1LqJy5MrfBSw6NoLbcLW7l690XccgKzuEeymoBaZaiNoBuWsa5x9TZb2gwSGnbZ0u32i1oWOPT5FK2Yx4LJdYKr15JsLnwF1aOI0rdM4d3NBf8gV9bit/6cErvwBg/usuz5b9R2RvppHDRtvHRK5eiLpDd8gb4NufiQnX8TUu2gY3vfLc+jQjqao7yRs+7GXfElN4YvsTYvpOhtOz3i9573WHoE1gwmBnuxMHflBPqVF9Gyn3qmT8IY35BH0Kw+9JK7xmf+hVRxxj0hDC4HIfBRvq4xu9o8XN/dVBgcHGO/3iXfMqVmEwDaFn5ArAjlxSIf6rPzt/dL6jFo+EjPzBOW0UY2jZ+QKQQN+y38oVKVEtWYqsrwdnt9UirJHHYj1K9T6pv2R6BHVN+yPQLaOocfBlLApeTxSpY/u9UvlY7/CvejAw7tb+UKN1DEd42H8Df2XRHXtfxMHok/5HgLmnkoyvepcDpnbwRn8DVSm6IUbt4GjwuFqviMfMTJ6B+GeIIXr1R7PaR22dng6/zSqq9mTf9Ocjucy/xBW0dfifdozlosq6pnmyFsKz2d1bfcySeDrH4pDW4BUxe/C8d+W49Qt46jFLqSMJYMke0LUL6Wkbr4tjIEL6QviABCEIAFJHM4bEhRoUyhGXaspSkumMYcZmbs4HxCtM6Sy8WsPqEkQsXpcL7ijRanKupMev6RuO8Y/Mf2STEndab+78Vyvtlm9Dg/p92X9Xm9f9HEbMtiDqOK1WF9K3RtDXtzW0vmt+izQapGRpfQYPT3ZS1mb19kamo6VMftHY/e/4Vb6azfVHqf2SqnoydgfRNqXCzxFvEgfNZy0unj49y46jM/PsczxRT26yGN9ti6PMR5lL5ugTJpHuD+ra836tkQDW6AaAHTZauipGD61+5rXPP9oT6khd9SCR3ecrB/cb/BceSOCPSOvHLM+2ZPDfZrHYZ55XW+6D4bFaGD2bUJFnse/nmkOvpZPo4Kk7Nij8SXn4WClGFyO/qVDz3MAjHqNVytR8I61Oflimn6CYXDr/AAkI73jN/wB5KvQ1FFFpEyO/KGEH/sarkeCQDUsznm8l5/uV6OJrdGgDwACmkK2LvpCV39Ond4yOawempR1NU7eSOPuYwuPq4/omiEwFf0Rf35pn/jLB6NspIsGgbr1YcftO7R9XJghAHDImt2aB4ABdoQgAQsp0n9oFHRO6t5dJIN44wCWX2zEkNB7r3UPRv2j0dXKIQJIpHGzGyhoDzyDmki/cVp8nJt3VwR8yF1fJsUIQsywQhCABCEIAEIQgAQhRVU4jY57tmNLz4NFz8kASoWd6H9LY8QbI+OKSMRlrT1gYMxcL6ZXHYfNaJVKLi6fYk01aBCEKRgvhC+oQAtr8Appv6kLCeeUA+oWfm9nNKSSHSNHIOFh6hbJC0jlnH7WyJY4S7Qtr8BpptZIWOJ+tlAd6jVIav2d0jvdzs8HXHoQtghEcs4/a2EscJdpHnNR7MfsT/mZ+xS6f2bVI918bvUL1dC2WtzLyYvSYn4PHX9AK0fUafxtUZ6CV3+0P+oz917MhX9fl/BP0WL8njP8A8Erv9of9Rn7rodA63/bH52fuvZEI+vy/gPosX5PIY+gFXxY0fjarkHs6nPvOYPMn5L1JCl63M/I1o8S8Hn0Hs6P1pW+TCfmUyp+gkTd5HHwa0fotehZPUZX3I1WDGukIYeidO3cPd4vPyCvQYLTt2hZ45QT8UwQsnJvs0UUujlkYGwA8BZdIQkMEIQgAQhCABCEIAEIQgAVDHa4wU08w1MUMkoHMsYXAeoV9VcTomzQywu92WN8Trb2e0tNvVNVasT64PKfY5gjJ3z1s4Er2vyszjN/Md25JCDu7tNseGq2uO9BKapqY6ol8b2ZT/KyNzljszHOu06jn3LAYDHiuEvliZSGojebggOcwuaLNkaWai4Iu08uFrp/0MwPEZas11c98Tb5m04eQJDazQYw4hrGjgdSR5nuzXueRTSVcf9UcmOtqg48+SDFOlldWV7qHD3tibGXNfMWgn+WbSPJcD2QdAALnnrp1gfSWupsTbh9ZK2dshAbIGta4ZmlzHDKBobWIP/ujBh1bheIzzx0r6qGYyWLN7PfnA0BLXA6G4sVa6KdHqyoxB2KVsZhDbvjiPvOOQtY0N3DWg8bEnzTaxqL621x63/sE5t+bv/FFbEOkuIz4tLS0UwDWvdGGuawxsEbcsj3HLfR1/OytdDukNcMVfQ1E4qGt6xrnBjWhpY3MHNsARrZpBvuvvspwidtVWVVRC+MvF252FpcZXue+1/ut9Uey/CJ/46sq54Xxl+Yt6xhaXGaQvda/INF/FOexKSpcJenYR3txdvl+xL0V6UVDcSraernLooWzvbmDAGNjeCHXaAT2CqnRzpbVzy1VfJK9lDTZniENj7ZItHFe176tJ13I4FLfaN0YqpMSe6nikc2oZHme0HJd3YcHu2A7AJ7lv5uiDRhbsPiIBMdusI9+W4dndbgXAeSmbxJJ8XKv8eo4/Mba9L/z6GCpelGJVkc9S2tgpmx3yU94g6SwDi1ucEnQjtHc/BzSdO5pMGqKlxDaiJ4pw9oAzOdkyvDTcA2edNrtWZwzC6mnidTyYM2efOck748zQDwcW6PA1sQ4aHuTrpng1QMNggjomxySTGeeGlYXMblYQ3Na+urOJ93QrSUcbklSq+Ouv/epEXNJu3dfnsoR4zjDsOdXOqwyNjrNvHH1k93hhI7NgATptsfFaUdK5zgRrHutOQYmvDRqTL1bX5SLXt3W0VXp3hU7MJpKOCJ8jh1fWBjC4gRxkuvbYl5B8lB03widuE0NHDDI9zcj5QxjnWLY3F2a213vv5Kf2T28LmXsiv3Rvl9e58p+ms9LhMVRI7raiplkbGXNaGsa0luYhgFwMu3EuHBV8RrMbp6RuISVTcpLXOpzHH2GvNmk2b3jQG4ur3TToVNLh1HHA3NJTMDXRXAc4PYM5F9C4OG3eVQx6pxTEoYqMUL4QC0yyO7LHlugN3AZWj3ram4Fu8hsdNVy3d10KW5cO+uP7j/GunUowiKuhYBJM4RG4u2JwL2vdbiLxkC/2hus7guM4nP1T6fEoJpHG76WRrIzHzBBYC8cLt8r7p/juF11HR09PRRx1MLGZJ43xte57i4vc7K42LHEnQC4+WOm6Mz1dVC6mw59CGua6R7nuDGkOBztDgMtrGwbrcoxLHtfVW+XT4/N8/8AATc7Xfj1PcKcuLWl4AdlBcAbgOtqAeIvxUq+BfV5x2ghCEACEIQAIQhAAhCEACEIQAIQhAAhCEACEIQAIQhAAhCEACEIQAIQhAAhCEACEIQAIQhAAhCEACEIQAIQhAAhCEACEIQAIQhAAhCEACEIQAIQh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0" name="3 CuadroTexto"/>
          <p:cNvSpPr txBox="1"/>
          <p:nvPr/>
        </p:nvSpPr>
        <p:spPr>
          <a:xfrm>
            <a:off x="3438624" y="338218"/>
            <a:ext cx="5975350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CO" sz="1600" u="none" dirty="0" smtClean="0"/>
              <a:t>Consultorio Contable Unadista </a:t>
            </a:r>
          </a:p>
          <a:p>
            <a:pPr>
              <a:defRPr/>
            </a:pPr>
            <a:r>
              <a:rPr lang="es-CO" u="none" dirty="0" smtClean="0"/>
              <a:t>Principales Características</a:t>
            </a:r>
            <a:endParaRPr lang="es-CO" u="none" dirty="0"/>
          </a:p>
        </p:txBody>
      </p:sp>
      <p:sp>
        <p:nvSpPr>
          <p:cNvPr id="17" name="16 Rectángulo"/>
          <p:cNvSpPr/>
          <p:nvPr/>
        </p:nvSpPr>
        <p:spPr>
          <a:xfrm>
            <a:off x="2175805" y="3240710"/>
            <a:ext cx="1768815" cy="834479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1005164"/>
              <a:satOff val="-876"/>
              <a:lumOff val="-1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20 Rectángulo"/>
          <p:cNvSpPr/>
          <p:nvPr/>
        </p:nvSpPr>
        <p:spPr>
          <a:xfrm>
            <a:off x="3944620" y="5157192"/>
            <a:ext cx="1768815" cy="834479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3015493"/>
              <a:satOff val="-2627"/>
              <a:lumOff val="-4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22 Rectángulo"/>
          <p:cNvSpPr/>
          <p:nvPr/>
        </p:nvSpPr>
        <p:spPr>
          <a:xfrm>
            <a:off x="8225154" y="3240710"/>
            <a:ext cx="1768815" cy="834479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4020657"/>
              <a:satOff val="-3502"/>
              <a:lumOff val="-5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24 Rectángulo"/>
          <p:cNvSpPr/>
          <p:nvPr/>
        </p:nvSpPr>
        <p:spPr>
          <a:xfrm>
            <a:off x="10241603" y="3240710"/>
            <a:ext cx="1768815" cy="834479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979823874"/>
              </p:ext>
            </p:extLst>
          </p:nvPr>
        </p:nvGraphicFramePr>
        <p:xfrm>
          <a:off x="2184971" y="1331030"/>
          <a:ext cx="8113183" cy="5408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2412479" y="227687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1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6588943" y="228357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2</a:t>
            </a:r>
            <a:endParaRPr lang="es-CO" dirty="0"/>
          </a:p>
        </p:txBody>
      </p:sp>
      <p:sp>
        <p:nvSpPr>
          <p:cNvPr id="18" name="17 CuadroTexto"/>
          <p:cNvSpPr txBox="1"/>
          <p:nvPr/>
        </p:nvSpPr>
        <p:spPr>
          <a:xfrm>
            <a:off x="2412479" y="384651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3</a:t>
            </a:r>
            <a:endParaRPr lang="es-CO" dirty="0"/>
          </a:p>
        </p:txBody>
      </p:sp>
      <p:sp>
        <p:nvSpPr>
          <p:cNvPr id="19" name="18 CuadroTexto"/>
          <p:cNvSpPr txBox="1"/>
          <p:nvPr/>
        </p:nvSpPr>
        <p:spPr>
          <a:xfrm>
            <a:off x="6571517" y="385075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4</a:t>
            </a:r>
            <a:endParaRPr lang="es-CO" dirty="0"/>
          </a:p>
        </p:txBody>
      </p:sp>
      <p:sp>
        <p:nvSpPr>
          <p:cNvPr id="20" name="19 CuadroTexto"/>
          <p:cNvSpPr txBox="1"/>
          <p:nvPr/>
        </p:nvSpPr>
        <p:spPr>
          <a:xfrm>
            <a:off x="2412479" y="538976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5</a:t>
            </a:r>
            <a:endParaRPr lang="es-CO" dirty="0"/>
          </a:p>
        </p:txBody>
      </p:sp>
      <p:sp>
        <p:nvSpPr>
          <p:cNvPr id="22" name="21 CuadroTexto"/>
          <p:cNvSpPr txBox="1"/>
          <p:nvPr/>
        </p:nvSpPr>
        <p:spPr>
          <a:xfrm>
            <a:off x="6588943" y="538813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6</a:t>
            </a:r>
            <a:endParaRPr lang="es-CO" dirty="0"/>
          </a:p>
        </p:txBody>
      </p:sp>
      <p:sp>
        <p:nvSpPr>
          <p:cNvPr id="24" name="18 CuadroTexto"/>
          <p:cNvSpPr txBox="1"/>
          <p:nvPr/>
        </p:nvSpPr>
        <p:spPr>
          <a:xfrm>
            <a:off x="131822" y="999009"/>
            <a:ext cx="31447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</a:rPr>
              <a:t>4. Organización de las actividades Académicas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7" name="26 Flecha derecha">
            <a:hlinkClick r:id="rId8" action="ppaction://hlinksldjump"/>
          </p:cNvPr>
          <p:cNvSpPr/>
          <p:nvPr/>
        </p:nvSpPr>
        <p:spPr>
          <a:xfrm>
            <a:off x="10241603" y="6309320"/>
            <a:ext cx="6678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7187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465" y="1543843"/>
            <a:ext cx="9691783" cy="4983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7" name="18 CuadroTexto"/>
          <p:cNvSpPr txBox="1"/>
          <p:nvPr/>
        </p:nvSpPr>
        <p:spPr>
          <a:xfrm>
            <a:off x="131822" y="999009"/>
            <a:ext cx="31447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</a:rPr>
              <a:t>6. Relación con el Sector Externo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AutoShape 4" descr="data:image/jpeg;base64,/9j/4AAQSkZJRgABAQAAAQABAAD/2wCEAAkGBxMTEhQSExMWFBUUFBQQFRIVEhQVFBAWFBUWFhQUFRUYHCggGBomHBQUITEhJSkrLi4uFx8zODMsNygtLisBCgoKDg0OGhAQGywkHB8uLiwsLCwsLCwsLCwsLCwsLCwsLCwsLSwsLCwsLCwsLCwsLCwsLCwsLCwsLCwsLCwsLP/AABEIAIsBbAMBIgACEQEDEQH/xAAcAAACAwEBAQEAAAAAAAAAAAAABQMEBgIHAQj/xABBEAABAwIEAgcECAUDBAMAAAABAAIDBBEFEiExQVEGEyJhcYGRBzKhsRVCUnKCksHRFCMzovBDU+GTssLxFiRj/8QAGQEAAwEBAQAAAAAAAAAAAAAAAAECAwQF/8QALhEAAgIBBAECBQMEAwAAAAAAAAECEQMEEiExQVGhBRMUMmEVIkJScYGxkdHw/9oADAMBAAIRAxEAPwD1Q1t9V02oSuGMq2DZSatIvtcu7FUmPVhhKZJLlVWqw1rwrbQurFAjH4ngRGoWZrAW6FerOivvqleIdGIJb3BB5g2KCWjyt82qGThbKf2cXJy1BHiy/wAiqj/ZxMPdnjPi14/dAqFuEyi10oxN4kl227lro+hdUxpDXROP33D5tSpnRiWOT/7Ba3j2XBxPLw80m65YKDfCOcLpAfqj0C0dPkaNhfnb5KhK5rBlYLC9u86aElK58RykX5rnnkbO/DplHl9m2gmB5FdkN7lmKPEO9MaOZx1KE2i54k+y/wDwLCbuF+7ZMYomjYWSmWpcCDqRy7lZhqgdDok5K+SflccDYSBZbps60DzbgeHcnQlspontkzMcA4W1a4Agg8xxRs+Z+0yktis/NGBdHKmtkc2mhMgzEOfYNjZ96Q6DhpuvUejPsbjbZ9bL1h36mG7WDudIRmd5WXpwIaA1oAA0DQAAPADZRulXZHEkc0sz8FGj6IUEXuUcAtpcxhx9XXKZxU7Ge4xjfusa35BQdeVK2S6020ZbrJjIV8LlC+RchOhWcy1VtFD1pKjqgLoicOYV0S2dELkqRxCrSvTEduK5L1TlqLKq+sVKJLkNeuQapKBPdSB6e0W4YOqrqu6cKlNVgBUnVd1SiLcODVBc9eSlQnXRrQE9pO4adZzVWrqBayXS4hdQddfdNRE5A5hJUrKVDZgF8fWBVTEDoAFEQFyakc1y6sYOKqhHTorqlLSC/BfZsUalkuKapNryVGLb4PUw9Beq7XKQLyz1C1E9W2OVKKytNlCCWSglTMuoGzBStlQSWAV1mUGdfc6KAmzIzKHOl/SDF20tPLUO16tpLW/aedGN83EBD4BK3RWx3pG2JzoWG8jQC88I7i7R962vcLc1i6nES43JuSdSd7pJhFS57HSOdme95e9x+s52p8uCKuY7/wCAjf8ARcjk2z0ceNRQxlrTfXj8UmxeUkHmNf8Amy5fJmG//CpuLpXCNh14u+wOJKX9zWXRN0bxoOlERcMwDjYnU27vVb6gkuNPRYZ2CsjAc33wcwd9YnvKe9GscaHWd4EKo0THlV5NnHhcpbmD233tr6bJdMHA2IsSL/umuH4w0C2Yeqp43XRkNIcM2e1h3g3+Q9EskY1aJg5p1JFeORwG6u4RUHrSDxYfgR+5Sg1Ftl3BVBskbr6Zg0/i7PzISwupoWdXBmvJUTlEJV960L1aPGs6K56yyhlqmjiqclaTsPNUokuQ2bMBuoJa1o43SrIXHtE25Lt7o2nXhsnsQtzPlZVOdrazb2vxN0smcGm4dryupMQrxtcAcuKT1DAdW3J5laqPBm5DSPHcuhRLjwKzEz3A6j4LmOQcU/loW9j19fdfGTpV1oC+fxJ4K1BkOQ9bULl9Wk7ZHFdZu9PYG4vukuvmYBUjJ3r4NeKKCy0+bkq8jnKaGJTuYEDFnWroEnZdVMaqZiEAWDG7mq8sT+akFR3qGassk5BRUljk5qnKH81bkrlXkqLqGyqKT8yiIcr7XBdOLVhknR04I8nq7CpmrjKFw6Sy5DronJXwyKqapfBPdFiovsmVhsyWxuVhpQKi4KhdidUC5fM6YqGYmWE9rtb/ACIIQf6krnkcxEBa/m8HyWqEiwvtXbdlM7k+Vvm5rD/4qMn2l4V+9GRwqocLtv3q++p56g7j/OPzXGB0WZtzrr6q5WYPcXZdp5HY+C5D0lHixU65cGsF3O0A2v48k5oqHqxbdx1cefd4BVcMi6q7ne9sO4chfmmcVY07BFjOpISQkOJUBvmZoVqOvuNlBMwEIshoxhratug14XunmAwTOcJJna20bwbz81dZTC+w8Vai7KllbpeWMGu2VOulNiOPy5L6am4sPVQPeP8AOKCbs19JigfEyS/vNBI5HZw9QVG+qc7bQLP9GqgZnwuF7fzWDuNg8eRsfxJ+N17mKSlFSPAzRcJuINbzUjVxsqFTVnYLSrM7ovVFYGpTUVD5DZpsOaqvlPEoZUlg047BaKNEN2WqfDwO083Peo5p2i4AJ8LKjUVcjtAPNSU0Dt7ed9069QIpaph95j/zD9lwOrOzPVyYy0xI1DfVLZ4S06OHqjcKkfHh31WBVZHy8reStRVrhuLqz/F3+qlbHSEck8oUJqn8bpzLVt4gKrJUMPJKx0UW1blYir1HI5pXUNNdLcOi7FXlXoJiV8osPCZR04CqxURCC4VaooE2aLKKapaFnLNGHbHtbM/JRuXAoCd0zlrRyUfXXXLPX4olxxSZRGGBSDDGq6wFT5dFyv4lf2o3hpr7Fgw1q5fhTFcmdZUpqvXdJ6mcjrx4IxZtDUKN8qSRYq08VdjqQeKoC4HKVrlRM5UZr7bpgNOuXYqe9JH4gOaiOIgIsVGj6/vX3rws2MTHNdfSPeixbTR/xAWX9ozM9JmH+lIx/gD2Cf7gpvpEKKrnbIx8b9WvaWOHc4WulLlUOPDTM9gM4DGpzUVILbW81ksMY9kjoHnWP3j9ofVI8dCmstTpv3LlZ6SlwKcTqTn5DZXaaXKAVnukFaGgm+vDx4LRwNaY2k8hx30SolO3Rcp6u+nmpuuJ0SSoqGmwta3JRw1jhs4+B1QD4NFchQPcb9yW/SWliphWNI3SoV2SmpsLeC5NXZVJnXOiqTSJisujFuqmjlOzT2gPsHR49D6heksfHbsm+l773vxuvFK2qsNdVsugmPCalyOuXwnq+9zDrG707P4V6Gjl/Fnm62P8kaurqgdB6qiVyCuzovSSo82yjVO/yygjqrHWysSVvaDIwS8kC9tvBfKjoy4tzdYzPuWC+p7ilKaj2NRbOevB7TiLfZU30kOBACzTWvc7IASQbcdLJtSYE86udZOxUMo5w7TfkiWjJ2AXUNAxmxufNMIWBFjM9PTObwVRzn8lrJom8SFQlbEOIUvJFdsFFmddTucozhbitA57BtqvjJbn3VyZNbgh2zWOObEseEHmmNNhbgtRhmF59SNFdlwoN1Cf1ClG0h/LaElNh7rbq7FR965rZsqpNxO25XnZNbO6No44lqrjsEln1KtVWJAjdLf4gErhyZHI2jBE7Ka6mZS2XVPMFI6oWaiVtSAMsuXFcGa66J0WmNGiFeJS2WSq8QOY6p5js9rrCVNT2iu2ERqXJp4cQA4ppS4yBx+KxNyu4wVr0YqZ6NDjTeasfSTDusdhr9lpqKUEbD0RbHuO566Pg1L5JXu90WCeCFpGgHol9XA4bFLse8qMZJxUg6wfVPqqjpnjiVNBWHinQb0duq7Gx0PJAxBQY245MzNCFmjjUgGwPkp5HuiPsRqG3EltRZjjzbfQHwJ+KWVuJN4LiHFOsFnMFiLGxVWXC5D7ov5rOSZtDKkqFbHddJc7A2A/VXjiEjTYbDSymbg7oGiR51c6wbY6aam/oq8rbol6FRdq0dtry46qy2U7tSN7HdYA38XgnVAbDVJoqLb7LlLETqSppXgeKdYFgLZf5kj3WIu1jSG6cLnmq+O4G1t3QuOmjo5Nx4O5d6VMva7o+YHhz5tb5WXte1y629h+q6xTBQL5Je1qQHAEO8CFTw/HcsTWAe72Xtv2mkcxxbxVt+IiWzb37+Xf3J0WmqMTibnA5XNI7xqD4FM+g80rahnVt5RSXOUFryA068Qbf4VYqGhzSTrvr4HRUsNqCyVpvYZhc828Vthkk0/Q5dTjdNLyenFx1Oum6W1eIHYHRIsOx98gaLkXLgNdD2nZb+VvRN48HnkPZiee+xt5WXqQ1OOfT6PGeKSZxSVZzhzRmcCDbnzWggxEv7IaeybkEBoaTzdx8BdfMO6GVJ0OWIHdxOvkB8lpKHodCxoDnPkI13LG3+6P3WWbLhfb5/BpjhkXXuZ5tKGklouTqV1mk4MPkL/ALVT4Uxg7LfiT8yk1TXOYbcFz5PiCjwolLT+rK0DZD/pHxOiKvOOAarMOKgqniNQCN1x5ddOS4dGiwxQpqXE8VXFKVdgopJD2I3u8GuPxsn9F0aqHDWPL94gLh25JvyzVQSM3DCVbjjsQtXF0Rf8AWe1vgCf2U46Jxj3pHHwAH7rSOlyPwO4oq4fUANXNZiYGgV1+FQMGzj4vP6JbVCJuzG+Yv817EMLcaOWc6ZmMVr7rPVEjzsCtdV1bRsGjwaB+iU1FceZ9Uv0hzduRzz1NGakdLyPouoJXjdp9EylqTzPqq7pTzPqto/A8fmT9jNa6UekXqSqHHRMo5oju9o81my5ckq/0PF/U/Yr9Sn6I1V4+D2n8QXNTIA3Qj1WXRdH6LFdT9i18TfmPuUcfnvdY97NVuZYGu94Aqm7Bofsn8xW0fhziu0w/UFd0J44ddQp5I7BP3xg7gFVp6Bru74rPJ8OyL7XfsENdB/cqF9HOtDQzGyz4wmRpuHBw9CnNC4jQiy456fLDuLOqOfHLpod0lTqmojDgs11mqd4dUd6xZojipw3uS+XDjwWsYwEL46lU2OjHOiNiwpPBgOZ5adrrdVtCN+KzWI1JjckV0NaTozGxgIAPlddPqY49MnwVnozjjXHI/wCK0OIYSyQXACaEeb9KKzrowGsPYObbUi1iskZQBqRovXm4QGu1CjqcBpyS7qo81j2sjb357IlCzSGXaqZ5XQQnJnO7tfAcB6K9geEmokc0uLGMtcjck3sAeG17qtWZo3FjgWlpsQdNv0UvRyvAfIHOLWPswOB2eATc91jbyWX5OkcxVronFgcHBulgdbDQEfaFkxOJNkaS7QgHtEa+FkixKk7XvZju1zdz4pcal8Zs8XHA8P8AhU3XRe71LmJYPf8AmRnK7mPkRxSeKuLCWv0Pjo7zTN2MAD9Eoq5TIfdvfgBc+ilO+xTklyizLXXFmi99ABxKrU0JcdTa+h599uXip8N6L1kpBjpZzxBETwO7Uiy1OHezLFHm5hEY/wD0lYPgCSk1LqJy5MrfBSw6NoLbcLW7l690XccgKzuEeymoBaZaiNoBuWsa5x9TZb2gwSGnbZ0u32i1oWOPT5FK2Yx4LJdYKr15JsLnwF1aOI0rdM4d3NBf8gV9bit/6cErvwBg/usuz5b9R2RvppHDRtvHRK5eiLpDd8gb4NufiQnX8TUu2gY3vfLc+jQjqao7yRs+7GXfElN4YvsTYvpOhtOz3i9573WHoE1gwmBnuxMHflBPqVF9Gyn3qmT8IY35BH0Kw+9JK7xmf+hVRxxj0hDC4HIfBRvq4xu9o8XN/dVBgcHGO/3iXfMqVmEwDaFn5ArAjlxSIf6rPzt/dL6jFo+EjPzBOW0UY2jZ+QKQQN+y38oVKVEtWYqsrwdnt9UirJHHYj1K9T6pv2R6BHVN+yPQLaOocfBlLApeTxSpY/u9UvlY7/CvejAw7tb+UKN1DEd42H8Df2XRHXtfxMHok/5HgLmnkoyvepcDpnbwRn8DVSm6IUbt4GjwuFqviMfMTJ6B+GeIIXr1R7PaR22dng6/zSqq9mTf9Ocjucy/xBW0dfifdozlosq6pnmyFsKz2d1bfcySeDrH4pDW4BUxe/C8d+W49Qt46jFLqSMJYMke0LUL6Wkbr4tjIEL6QviABCEIAFJHM4bEhRoUyhGXaspSkumMYcZmbs4HxCtM6Sy8WsPqEkQsXpcL7ijRanKupMev6RuO8Y/Mf2STEndab+78Vyvtlm9Dg/p92X9Xm9f9HEbMtiDqOK1WF9K3RtDXtzW0vmt+izQapGRpfQYPT3ZS1mb19kamo6VMftHY/e/4Vb6azfVHqf2SqnoydgfRNqXCzxFvEgfNZy0unj49y46jM/PsczxRT26yGN9ti6PMR5lL5ugTJpHuD+ra836tkQDW6AaAHTZauipGD61+5rXPP9oT6khd9SCR3ecrB/cb/BceSOCPSOvHLM+2ZPDfZrHYZ55XW+6D4bFaGD2bUJFnse/nmkOvpZPo4Kk7Nij8SXn4WClGFyO/qVDz3MAjHqNVytR8I61Oflimn6CYXDr/AAkI73jN/wB5KvQ1FFFpEyO/KGEH/sarkeCQDUsznm8l5/uV6OJrdGgDwACmkK2LvpCV39Ond4yOawempR1NU7eSOPuYwuPq4/omiEwFf0Rf35pn/jLB6NspIsGgbr1YcftO7R9XJghAHDImt2aB4ABdoQgAQsp0n9oFHRO6t5dJIN44wCWX2zEkNB7r3UPRv2j0dXKIQJIpHGzGyhoDzyDmki/cVp8nJt3VwR8yF1fJsUIQsywQhCABCEIAEIQgAQhRVU4jY57tmNLz4NFz8kASoWd6H9LY8QbI+OKSMRlrT1gYMxcL6ZXHYfNaJVKLi6fYk01aBCEKRgvhC+oQAtr8Appv6kLCeeUA+oWfm9nNKSSHSNHIOFh6hbJC0jlnH7WyJY4S7Qtr8BpptZIWOJ+tlAd6jVIav2d0jvdzs8HXHoQtghEcs4/a2EscJdpHnNR7MfsT/mZ+xS6f2bVI918bvUL1dC2WtzLyYvSYn4PHX9AK0fUafxtUZ6CV3+0P+oz917MhX9fl/BP0WL8njP8A8Erv9of9Rn7rodA63/bH52fuvZEI+vy/gPosX5PIY+gFXxY0fjarkHs6nPvOYPMn5L1JCl63M/I1o8S8Hn0Hs6P1pW+TCfmUyp+gkTd5HHwa0fotehZPUZX3I1WDGukIYeidO3cPd4vPyCvQYLTt2hZ45QT8UwQsnJvs0UUujlkYGwA8BZdIQkMEIQgAQhCABCEIAEIQgAVDHa4wU08w1MUMkoHMsYXAeoV9VcTomzQywu92WN8Trb2e0tNvVNVasT64PKfY5gjJ3z1s4Er2vyszjN/Md25JCDu7tNseGq2uO9BKapqY6ol8b2ZT/KyNzljszHOu06jn3LAYDHiuEvliZSGojebggOcwuaLNkaWai4Iu08uFrp/0MwPEZas11c98Tb5m04eQJDazQYw4hrGjgdSR5nuzXueRTSVcf9UcmOtqg48+SDFOlldWV7qHD3tibGXNfMWgn+WbSPJcD2QdAALnnrp1gfSWupsTbh9ZK2dshAbIGta4ZmlzHDKBobWIP/ujBh1bheIzzx0r6qGYyWLN7PfnA0BLXA6G4sVa6KdHqyoxB2KVsZhDbvjiPvOOQtY0N3DWg8bEnzTaxqL621x63/sE5t+bv/FFbEOkuIz4tLS0UwDWvdGGuawxsEbcsj3HLfR1/OytdDukNcMVfQ1E4qGt6xrnBjWhpY3MHNsARrZpBvuvvspwidtVWVVRC+MvF252FpcZXue+1/ut9Uey/CJ/46sq54Xxl+Yt6xhaXGaQvda/INF/FOexKSpcJenYR3txdvl+xL0V6UVDcSraernLooWzvbmDAGNjeCHXaAT2CqnRzpbVzy1VfJK9lDTZniENj7ZItHFe176tJ13I4FLfaN0YqpMSe6nikc2oZHme0HJd3YcHu2A7AJ7lv5uiDRhbsPiIBMdusI9+W4dndbgXAeSmbxJJ8XKv8eo4/Mba9L/z6GCpelGJVkc9S2tgpmx3yU94g6SwDi1ucEnQjtHc/BzSdO5pMGqKlxDaiJ4pw9oAzOdkyvDTcA2edNrtWZwzC6mnidTyYM2efOck748zQDwcW6PA1sQ4aHuTrpng1QMNggjomxySTGeeGlYXMblYQ3Na+urOJ93QrSUcbklSq+Ouv/epEXNJu3dfnsoR4zjDsOdXOqwyNjrNvHH1k93hhI7NgATptsfFaUdK5zgRrHutOQYmvDRqTL1bX5SLXt3W0VXp3hU7MJpKOCJ8jh1fWBjC4gRxkuvbYl5B8lB03widuE0NHDDI9zcj5QxjnWLY3F2a213vv5Kf2T28LmXsiv3Rvl9e58p+ms9LhMVRI7raiplkbGXNaGsa0luYhgFwMu3EuHBV8RrMbp6RuISVTcpLXOpzHH2GvNmk2b3jQG4ur3TToVNLh1HHA3NJTMDXRXAc4PYM5F9C4OG3eVQx6pxTEoYqMUL4QC0yyO7LHlugN3AZWj3ram4Fu8hsdNVy3d10KW5cO+uP7j/GunUowiKuhYBJM4RG4u2JwL2vdbiLxkC/2hus7guM4nP1T6fEoJpHG76WRrIzHzBBYC8cLt8r7p/juF11HR09PRRx1MLGZJ43xte57i4vc7K42LHEnQC4+WOm6Mz1dVC6mw59CGua6R7nuDGkOBztDgMtrGwbrcoxLHtfVW+XT4/N8/8AATc7Xfj1PcKcuLWl4AdlBcAbgOtqAeIvxUq+BfV5x2ghCEACEIQAIQhAAhCEACEIQAIQhAAhCEACEIQAIQhAAhCEACEIQAIQhAAhCEACEIQAIQhAAhCEACEIQAIQhAAhCEACEIQAIQhAAhCEACEIQAIQh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0" name="3 CuadroTexto"/>
          <p:cNvSpPr txBox="1"/>
          <p:nvPr/>
        </p:nvSpPr>
        <p:spPr>
          <a:xfrm>
            <a:off x="3438624" y="338218"/>
            <a:ext cx="5975350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CO" sz="1600" u="none" dirty="0" smtClean="0"/>
              <a:t>Consultorio Contable Unadista </a:t>
            </a:r>
          </a:p>
          <a:p>
            <a:pPr>
              <a:defRPr/>
            </a:pPr>
            <a:r>
              <a:rPr lang="es-CO" u="none" dirty="0"/>
              <a:t>Relación con el Sector Externo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2175805" y="3240710"/>
            <a:ext cx="1768815" cy="834479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1005164"/>
              <a:satOff val="-876"/>
              <a:lumOff val="-1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20 Rectángulo"/>
          <p:cNvSpPr/>
          <p:nvPr/>
        </p:nvSpPr>
        <p:spPr>
          <a:xfrm>
            <a:off x="3944620" y="5157192"/>
            <a:ext cx="1768815" cy="834479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3015493"/>
              <a:satOff val="-2627"/>
              <a:lumOff val="-4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22 Rectángulo"/>
          <p:cNvSpPr/>
          <p:nvPr/>
        </p:nvSpPr>
        <p:spPr>
          <a:xfrm>
            <a:off x="8225154" y="3240710"/>
            <a:ext cx="1768815" cy="834479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4020657"/>
              <a:satOff val="-3502"/>
              <a:lumOff val="-5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24 Rectángulo"/>
          <p:cNvSpPr/>
          <p:nvPr/>
        </p:nvSpPr>
        <p:spPr>
          <a:xfrm>
            <a:off x="10241603" y="3240710"/>
            <a:ext cx="1768815" cy="834479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13 Flecha derecha">
            <a:hlinkClick r:id="rId4" action="ppaction://hlinksldjump"/>
          </p:cNvPr>
          <p:cNvSpPr/>
          <p:nvPr/>
        </p:nvSpPr>
        <p:spPr>
          <a:xfrm>
            <a:off x="10241603" y="6309320"/>
            <a:ext cx="6678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2473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13" name="9 CuadroTexto"/>
          <p:cNvSpPr txBox="1">
            <a:spLocks noChangeArrowheads="1"/>
          </p:cNvSpPr>
          <p:nvPr/>
        </p:nvSpPr>
        <p:spPr bwMode="auto">
          <a:xfrm>
            <a:off x="8269783" y="3846513"/>
            <a:ext cx="17272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1800" dirty="0">
                <a:solidFill>
                  <a:schemeClr val="bg1"/>
                </a:solidFill>
                <a:latin typeface="Arial" pitchFamily="34" charset="0"/>
              </a:rPr>
              <a:t>Pensamiento Prospectivo y Estratégico</a:t>
            </a:r>
          </a:p>
        </p:txBody>
      </p:sp>
      <p:sp>
        <p:nvSpPr>
          <p:cNvPr id="14" name="11 CuadroTexto"/>
          <p:cNvSpPr txBox="1">
            <a:spLocks noChangeArrowheads="1"/>
          </p:cNvSpPr>
          <p:nvPr/>
        </p:nvSpPr>
        <p:spPr bwMode="auto">
          <a:xfrm>
            <a:off x="8269783" y="4035425"/>
            <a:ext cx="1847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1800" dirty="0">
                <a:solidFill>
                  <a:schemeClr val="bg1"/>
                </a:solidFill>
                <a:latin typeface="Arial" pitchFamily="34" charset="0"/>
              </a:rPr>
              <a:t>Gestión de las Organizaciones</a:t>
            </a:r>
          </a:p>
        </p:txBody>
      </p:sp>
      <p:sp>
        <p:nvSpPr>
          <p:cNvPr id="7" name="18 CuadroTexto"/>
          <p:cNvSpPr txBox="1"/>
          <p:nvPr/>
        </p:nvSpPr>
        <p:spPr>
          <a:xfrm>
            <a:off x="131822" y="999009"/>
            <a:ext cx="31447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</a:rPr>
              <a:t>6. Relación con el Sector Externo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AutoShape 4" descr="data:image/jpeg;base64,/9j/4AAQSkZJRgABAQAAAQABAAD/2wCEAAkGBxMTEhQSExMWFBUUFBQQFRIVEhQVFBAWFBUWFhQUFRUYHCggGBomHBQUITEhJSkrLi4uFx8zODMsNygtLisBCgoKDg0OGhAQGywkHB8uLiwsLCwsLCwsLCwsLCwsLCwsLCwsLSwsLCwsLCwsLCwsLCwsLCwsLCwsLCwsLCwsLP/AABEIAIsBbAMBIgACEQEDEQH/xAAcAAACAwEBAQEAAAAAAAAAAAAABQMEBgIHAQj/xABBEAABAwIEAgcECAUDBAMAAAABAAIDBBEFEiExQVEGEyJhcYGRBzKhsRVCUnKCksHRFCMzovBDU+GTssLxFiRj/8QAGQEAAwEBAQAAAAAAAAAAAAAAAAECAwQF/8QALhEAAgIBBAECBQMEAwAAAAAAAAECEQMEEiExQVGhBRMUMmEVIkJScYGxkdHw/9oADAMBAAIRAxEAPwD1Q1t9V02oSuGMq2DZSatIvtcu7FUmPVhhKZJLlVWqw1rwrbQurFAjH4ngRGoWZrAW6FerOivvqleIdGIJb3BB5g2KCWjyt82qGThbKf2cXJy1BHiy/wAiqj/ZxMPdnjPi14/dAqFuEyi10oxN4kl227lro+hdUxpDXROP33D5tSpnRiWOT/7Ba3j2XBxPLw80m65YKDfCOcLpAfqj0C0dPkaNhfnb5KhK5rBlYLC9u86aElK58RykX5rnnkbO/DplHl9m2gmB5FdkN7lmKPEO9MaOZx1KE2i54k+y/wDwLCbuF+7ZMYomjYWSmWpcCDqRy7lZhqgdDok5K+SflccDYSBZbps60DzbgeHcnQlspontkzMcA4W1a4Agg8xxRs+Z+0yktis/NGBdHKmtkc2mhMgzEOfYNjZ96Q6DhpuvUejPsbjbZ9bL1h36mG7WDudIRmd5WXpwIaA1oAA0DQAAPADZRulXZHEkc0sz8FGj6IUEXuUcAtpcxhx9XXKZxU7Ge4xjfusa35BQdeVK2S6020ZbrJjIV8LlC+RchOhWcy1VtFD1pKjqgLoicOYV0S2dELkqRxCrSvTEduK5L1TlqLKq+sVKJLkNeuQapKBPdSB6e0W4YOqrqu6cKlNVgBUnVd1SiLcODVBc9eSlQnXRrQE9pO4adZzVWrqBayXS4hdQddfdNRE5A5hJUrKVDZgF8fWBVTEDoAFEQFyakc1y6sYOKqhHTorqlLSC/BfZsUalkuKapNryVGLb4PUw9Beq7XKQLyz1C1E9W2OVKKytNlCCWSglTMuoGzBStlQSWAV1mUGdfc6KAmzIzKHOl/SDF20tPLUO16tpLW/aedGN83EBD4BK3RWx3pG2JzoWG8jQC88I7i7R962vcLc1i6nES43JuSdSd7pJhFS57HSOdme95e9x+s52p8uCKuY7/wCAjf8ARcjk2z0ceNRQxlrTfXj8UmxeUkHmNf8Amy5fJmG//CpuLpXCNh14u+wOJKX9zWXRN0bxoOlERcMwDjYnU27vVb6gkuNPRYZ2CsjAc33wcwd9YnvKe9GscaHWd4EKo0THlV5NnHhcpbmD233tr6bJdMHA2IsSL/umuH4w0C2Yeqp43XRkNIcM2e1h3g3+Q9EskY1aJg5p1JFeORwG6u4RUHrSDxYfgR+5Sg1Ftl3BVBskbr6Zg0/i7PzISwupoWdXBmvJUTlEJV960L1aPGs6K56yyhlqmjiqclaTsPNUokuQ2bMBuoJa1o43SrIXHtE25Lt7o2nXhsnsQtzPlZVOdrazb2vxN0smcGm4dryupMQrxtcAcuKT1DAdW3J5laqPBm5DSPHcuhRLjwKzEz3A6j4LmOQcU/loW9j19fdfGTpV1oC+fxJ4K1BkOQ9bULl9Wk7ZHFdZu9PYG4vukuvmYBUjJ3r4NeKKCy0+bkq8jnKaGJTuYEDFnWroEnZdVMaqZiEAWDG7mq8sT+akFR3qGassk5BRUljk5qnKH81bkrlXkqLqGyqKT8yiIcr7XBdOLVhknR04I8nq7CpmrjKFw6Sy5DronJXwyKqapfBPdFiovsmVhsyWxuVhpQKi4KhdidUC5fM6YqGYmWE9rtb/ACIIQf6krnkcxEBa/m8HyWqEiwvtXbdlM7k+Vvm5rD/4qMn2l4V+9GRwqocLtv3q++p56g7j/OPzXGB0WZtzrr6q5WYPcXZdp5HY+C5D0lHixU65cGsF3O0A2v48k5oqHqxbdx1cefd4BVcMi6q7ne9sO4chfmmcVY07BFjOpISQkOJUBvmZoVqOvuNlBMwEIshoxhratug14XunmAwTOcJJna20bwbz81dZTC+w8Vai7KllbpeWMGu2VOulNiOPy5L6am4sPVQPeP8AOKCbs19JigfEyS/vNBI5HZw9QVG+qc7bQLP9GqgZnwuF7fzWDuNg8eRsfxJ+N17mKSlFSPAzRcJuINbzUjVxsqFTVnYLSrM7ovVFYGpTUVD5DZpsOaqvlPEoZUlg047BaKNEN2WqfDwO083Peo5p2i4AJ8LKjUVcjtAPNSU0Dt7ed9069QIpaph95j/zD9lwOrOzPVyYy0xI1DfVLZ4S06OHqjcKkfHh31WBVZHy8reStRVrhuLqz/F3+qlbHSEck8oUJqn8bpzLVt4gKrJUMPJKx0UW1blYir1HI5pXUNNdLcOi7FXlXoJiV8osPCZR04CqxURCC4VaooE2aLKKapaFnLNGHbHtbM/JRuXAoCd0zlrRyUfXXXLPX4olxxSZRGGBSDDGq6wFT5dFyv4lf2o3hpr7Fgw1q5fhTFcmdZUpqvXdJ6mcjrx4IxZtDUKN8qSRYq08VdjqQeKoC4HKVrlRM5UZr7bpgNOuXYqe9JH4gOaiOIgIsVGj6/vX3rws2MTHNdfSPeixbTR/xAWX9ozM9JmH+lIx/gD2Cf7gpvpEKKrnbIx8b9WvaWOHc4WulLlUOPDTM9gM4DGpzUVILbW81ksMY9kjoHnWP3j9ofVI8dCmstTpv3LlZ6SlwKcTqTn5DZXaaXKAVnukFaGgm+vDx4LRwNaY2k8hx30SolO3Rcp6u+nmpuuJ0SSoqGmwta3JRw1jhs4+B1QD4NFchQPcb9yW/SWliphWNI3SoV2SmpsLeC5NXZVJnXOiqTSJisujFuqmjlOzT2gPsHR49D6heksfHbsm+l773vxuvFK2qsNdVsugmPCalyOuXwnq+9zDrG707P4V6Gjl/Fnm62P8kaurqgdB6qiVyCuzovSSo82yjVO/yygjqrHWysSVvaDIwS8kC9tvBfKjoy4tzdYzPuWC+p7ilKaj2NRbOevB7TiLfZU30kOBACzTWvc7IASQbcdLJtSYE86udZOxUMo5w7TfkiWjJ2AXUNAxmxufNMIWBFjM9PTObwVRzn8lrJom8SFQlbEOIUvJFdsFFmddTucozhbitA57BtqvjJbn3VyZNbgh2zWOObEseEHmmNNhbgtRhmF59SNFdlwoN1Cf1ClG0h/LaElNh7rbq7FR965rZsqpNxO25XnZNbO6No44lqrjsEln1KtVWJAjdLf4gErhyZHI2jBE7Ka6mZS2XVPMFI6oWaiVtSAMsuXFcGa66J0WmNGiFeJS2WSq8QOY6p5js9rrCVNT2iu2ERqXJp4cQA4ppS4yBx+KxNyu4wVr0YqZ6NDjTeasfSTDusdhr9lpqKUEbD0RbHuO566Pg1L5JXu90WCeCFpGgHol9XA4bFLse8qMZJxUg6wfVPqqjpnjiVNBWHinQb0duq7Gx0PJAxBQY245MzNCFmjjUgGwPkp5HuiPsRqG3EltRZjjzbfQHwJ+KWVuJN4LiHFOsFnMFiLGxVWXC5D7ov5rOSZtDKkqFbHddJc7A2A/VXjiEjTYbDSymbg7oGiR51c6wbY6aam/oq8rbol6FRdq0dtry46qy2U7tSN7HdYA38XgnVAbDVJoqLb7LlLETqSppXgeKdYFgLZf5kj3WIu1jSG6cLnmq+O4G1t3QuOmjo5Nx4O5d6VMva7o+YHhz5tb5WXte1y629h+q6xTBQL5Je1qQHAEO8CFTw/HcsTWAe72Xtv2mkcxxbxVt+IiWzb37+Xf3J0WmqMTibnA5XNI7xqD4FM+g80rahnVt5RSXOUFryA068Qbf4VYqGhzSTrvr4HRUsNqCyVpvYZhc828Vthkk0/Q5dTjdNLyenFx1Oum6W1eIHYHRIsOx98gaLkXLgNdD2nZb+VvRN48HnkPZiee+xt5WXqQ1OOfT6PGeKSZxSVZzhzRmcCDbnzWggxEv7IaeybkEBoaTzdx8BdfMO6GVJ0OWIHdxOvkB8lpKHodCxoDnPkI13LG3+6P3WWbLhfb5/BpjhkXXuZ5tKGklouTqV1mk4MPkL/ALVT4Uxg7LfiT8yk1TXOYbcFz5PiCjwolLT+rK0DZD/pHxOiKvOOAarMOKgqniNQCN1x5ddOS4dGiwxQpqXE8VXFKVdgopJD2I3u8GuPxsn9F0aqHDWPL94gLh25JvyzVQSM3DCVbjjsQtXF0Rf8AWe1vgCf2U46Jxj3pHHwAH7rSOlyPwO4oq4fUANXNZiYGgV1+FQMGzj4vP6JbVCJuzG+Yv817EMLcaOWc6ZmMVr7rPVEjzsCtdV1bRsGjwaB+iU1FceZ9Uv0hzduRzz1NGakdLyPouoJXjdp9EylqTzPqq7pTzPqto/A8fmT9jNa6UekXqSqHHRMo5oju9o81my5ckq/0PF/U/Yr9Sn6I1V4+D2n8QXNTIA3Qj1WXRdH6LFdT9i18TfmPuUcfnvdY97NVuZYGu94Aqm7Bofsn8xW0fhziu0w/UFd0J44ddQp5I7BP3xg7gFVp6Bru74rPJ8OyL7XfsENdB/cqF9HOtDQzGyz4wmRpuHBw9CnNC4jQiy456fLDuLOqOfHLpod0lTqmojDgs11mqd4dUd6xZojipw3uS+XDjwWsYwEL46lU2OjHOiNiwpPBgOZ5adrrdVtCN+KzWI1JjckV0NaTozGxgIAPlddPqY49MnwVnozjjXHI/wCK0OIYSyQXACaEeb9KKzrowGsPYObbUi1iskZQBqRovXm4QGu1CjqcBpyS7qo81j2sjb357IlCzSGXaqZ5XQQnJnO7tfAcB6K9geEmokc0uLGMtcjck3sAeG17qtWZo3FjgWlpsQdNv0UvRyvAfIHOLWPswOB2eATc91jbyWX5OkcxVronFgcHBulgdbDQEfaFkxOJNkaS7QgHtEa+FkixKk7XvZju1zdz4pcal8Zs8XHA8P8AhU3XRe71LmJYPf8AmRnK7mPkRxSeKuLCWv0Pjo7zTN2MAD9Eoq5TIfdvfgBc+ilO+xTklyizLXXFmi99ABxKrU0JcdTa+h599uXip8N6L1kpBjpZzxBETwO7Uiy1OHezLFHm5hEY/wD0lYPgCSk1LqJy5MrfBSw6NoLbcLW7l690XccgKzuEeymoBaZaiNoBuWsa5x9TZb2gwSGnbZ0u32i1oWOPT5FK2Yx4LJdYKr15JsLnwF1aOI0rdM4d3NBf8gV9bit/6cErvwBg/usuz5b9R2RvppHDRtvHRK5eiLpDd8gb4NufiQnX8TUu2gY3vfLc+jQjqao7yRs+7GXfElN4YvsTYvpOhtOz3i9573WHoE1gwmBnuxMHflBPqVF9Gyn3qmT8IY35BH0Kw+9JK7xmf+hVRxxj0hDC4HIfBRvq4xu9o8XN/dVBgcHGO/3iXfMqVmEwDaFn5ArAjlxSIf6rPzt/dL6jFo+EjPzBOW0UY2jZ+QKQQN+y38oVKVEtWYqsrwdnt9UirJHHYj1K9T6pv2R6BHVN+yPQLaOocfBlLApeTxSpY/u9UvlY7/CvejAw7tb+UKN1DEd42H8Df2XRHXtfxMHok/5HgLmnkoyvepcDpnbwRn8DVSm6IUbt4GjwuFqviMfMTJ6B+GeIIXr1R7PaR22dng6/zSqq9mTf9Ocjucy/xBW0dfifdozlosq6pnmyFsKz2d1bfcySeDrH4pDW4BUxe/C8d+W49Qt46jFLqSMJYMke0LUL6Wkbr4tjIEL6QviABCEIAFJHM4bEhRoUyhGXaspSkumMYcZmbs4HxCtM6Sy8WsPqEkQsXpcL7ijRanKupMev6RuO8Y/Mf2STEndab+78Vyvtlm9Dg/p92X9Xm9f9HEbMtiDqOK1WF9K3RtDXtzW0vmt+izQapGRpfQYPT3ZS1mb19kamo6VMftHY/e/4Vb6azfVHqf2SqnoydgfRNqXCzxFvEgfNZy0unj49y46jM/PsczxRT26yGN9ti6PMR5lL5ugTJpHuD+ra836tkQDW6AaAHTZauipGD61+5rXPP9oT6khd9SCR3ecrB/cb/BceSOCPSOvHLM+2ZPDfZrHYZ55XW+6D4bFaGD2bUJFnse/nmkOvpZPo4Kk7Nij8SXn4WClGFyO/qVDz3MAjHqNVytR8I61Oflimn6CYXDr/AAkI73jN/wB5KvQ1FFFpEyO/KGEH/sarkeCQDUsznm8l5/uV6OJrdGgDwACmkK2LvpCV39Ond4yOawempR1NU7eSOPuYwuPq4/omiEwFf0Rf35pn/jLB6NspIsGgbr1YcftO7R9XJghAHDImt2aB4ABdoQgAQsp0n9oFHRO6t5dJIN44wCWX2zEkNB7r3UPRv2j0dXKIQJIpHGzGyhoDzyDmki/cVp8nJt3VwR8yF1fJsUIQsywQhCABCEIAEIQgAQhRVU4jY57tmNLz4NFz8kASoWd6H9LY8QbI+OKSMRlrT1gYMxcL6ZXHYfNaJVKLi6fYk01aBCEKRgvhC+oQAtr8Appv6kLCeeUA+oWfm9nNKSSHSNHIOFh6hbJC0jlnH7WyJY4S7Qtr8BpptZIWOJ+tlAd6jVIav2d0jvdzs8HXHoQtghEcs4/a2EscJdpHnNR7MfsT/mZ+xS6f2bVI918bvUL1dC2WtzLyYvSYn4PHX9AK0fUafxtUZ6CV3+0P+oz917MhX9fl/BP0WL8njP8A8Erv9of9Rn7rodA63/bH52fuvZEI+vy/gPosX5PIY+gFXxY0fjarkHs6nPvOYPMn5L1JCl63M/I1o8S8Hn0Hs6P1pW+TCfmUyp+gkTd5HHwa0fotehZPUZX3I1WDGukIYeidO3cPd4vPyCvQYLTt2hZ45QT8UwQsnJvs0UUujlkYGwA8BZdIQkMEIQgAQhCABCEIAEIQgAVDHa4wU08w1MUMkoHMsYXAeoV9VcTomzQywu92WN8Trb2e0tNvVNVasT64PKfY5gjJ3z1s4Er2vyszjN/Md25JCDu7tNseGq2uO9BKapqY6ol8b2ZT/KyNzljszHOu06jn3LAYDHiuEvliZSGojebggOcwuaLNkaWai4Iu08uFrp/0MwPEZas11c98Tb5m04eQJDazQYw4hrGjgdSR5nuzXueRTSVcf9UcmOtqg48+SDFOlldWV7qHD3tibGXNfMWgn+WbSPJcD2QdAALnnrp1gfSWupsTbh9ZK2dshAbIGta4ZmlzHDKBobWIP/ujBh1bheIzzx0r6qGYyWLN7PfnA0BLXA6G4sVa6KdHqyoxB2KVsZhDbvjiPvOOQtY0N3DWg8bEnzTaxqL621x63/sE5t+bv/FFbEOkuIz4tLS0UwDWvdGGuawxsEbcsj3HLfR1/OytdDukNcMVfQ1E4qGt6xrnBjWhpY3MHNsARrZpBvuvvspwidtVWVVRC+MvF252FpcZXue+1/ut9Uey/CJ/46sq54Xxl+Yt6xhaXGaQvda/INF/FOexKSpcJenYR3txdvl+xL0V6UVDcSraernLooWzvbmDAGNjeCHXaAT2CqnRzpbVzy1VfJK9lDTZniENj7ZItHFe176tJ13I4FLfaN0YqpMSe6nikc2oZHme0HJd3YcHu2A7AJ7lv5uiDRhbsPiIBMdusI9+W4dndbgXAeSmbxJJ8XKv8eo4/Mba9L/z6GCpelGJVkc9S2tgpmx3yU94g6SwDi1ucEnQjtHc/BzSdO5pMGqKlxDaiJ4pw9oAzOdkyvDTcA2edNrtWZwzC6mnidTyYM2efOck748zQDwcW6PA1sQ4aHuTrpng1QMNggjomxySTGeeGlYXMblYQ3Na+urOJ93QrSUcbklSq+Ouv/epEXNJu3dfnsoR4zjDsOdXOqwyNjrNvHH1k93hhI7NgATptsfFaUdK5zgRrHutOQYmvDRqTL1bX5SLXt3W0VXp3hU7MJpKOCJ8jh1fWBjC4gRxkuvbYl5B8lB03widuE0NHDDI9zcj5QxjnWLY3F2a213vv5Kf2T28LmXsiv3Rvl9e58p+ms9LhMVRI7raiplkbGXNaGsa0luYhgFwMu3EuHBV8RrMbp6RuISVTcpLXOpzHH2GvNmk2b3jQG4ur3TToVNLh1HHA3NJTMDXRXAc4PYM5F9C4OG3eVQx6pxTEoYqMUL4QC0yyO7LHlugN3AZWj3ram4Fu8hsdNVy3d10KW5cO+uP7j/GunUowiKuhYBJM4RG4u2JwL2vdbiLxkC/2hus7guM4nP1T6fEoJpHG76WRrIzHzBBYC8cLt8r7p/juF11HR09PRRx1MLGZJ43xte57i4vc7K42LHEnQC4+WOm6Mz1dVC6mw59CGua6R7nuDGkOBztDgMtrGwbrcoxLHtfVW+XT4/N8/8AATc7Xfj1PcKcuLWl4AdlBcAbgOtqAeIvxUq+BfV5x2ghCEACEIQAIQhAAhCEACEIQAIQhAAhCEACEIQAIQhAAhCEACEIQAIQhAAhCEACEIQAIQhAAhCEACEIQAIQhAAhCEACEIQAIQhAAhCEACEIQAIQh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0" name="3 CuadroTexto"/>
          <p:cNvSpPr txBox="1"/>
          <p:nvPr/>
        </p:nvSpPr>
        <p:spPr>
          <a:xfrm>
            <a:off x="3438624" y="338218"/>
            <a:ext cx="5975350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CO" sz="1600" u="none" dirty="0" smtClean="0"/>
              <a:t>Consultorio Contable Unadista </a:t>
            </a:r>
          </a:p>
          <a:p>
            <a:pPr>
              <a:defRPr/>
            </a:pPr>
            <a:r>
              <a:rPr lang="es-CO" u="none" dirty="0" smtClean="0"/>
              <a:t>Impacto Generado</a:t>
            </a:r>
            <a:endParaRPr lang="es-CO" u="none" dirty="0"/>
          </a:p>
        </p:txBody>
      </p:sp>
      <p:sp>
        <p:nvSpPr>
          <p:cNvPr id="17" name="16 Rectángulo"/>
          <p:cNvSpPr/>
          <p:nvPr/>
        </p:nvSpPr>
        <p:spPr>
          <a:xfrm>
            <a:off x="2175805" y="3240710"/>
            <a:ext cx="1768815" cy="834479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1005164"/>
              <a:satOff val="-876"/>
              <a:lumOff val="-1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20 Rectángulo"/>
          <p:cNvSpPr/>
          <p:nvPr/>
        </p:nvSpPr>
        <p:spPr>
          <a:xfrm>
            <a:off x="3944620" y="5157192"/>
            <a:ext cx="1768815" cy="834479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3015493"/>
              <a:satOff val="-2627"/>
              <a:lumOff val="-4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22 Rectángulo"/>
          <p:cNvSpPr/>
          <p:nvPr/>
        </p:nvSpPr>
        <p:spPr>
          <a:xfrm>
            <a:off x="8225154" y="3240710"/>
            <a:ext cx="1768815" cy="834479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4020657"/>
              <a:satOff val="-3502"/>
              <a:lumOff val="-5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24 Rectángulo"/>
          <p:cNvSpPr/>
          <p:nvPr/>
        </p:nvSpPr>
        <p:spPr>
          <a:xfrm>
            <a:off x="10241603" y="3240710"/>
            <a:ext cx="1768815" cy="834479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781651928"/>
              </p:ext>
            </p:extLst>
          </p:nvPr>
        </p:nvGraphicFramePr>
        <p:xfrm>
          <a:off x="1044326" y="1337563"/>
          <a:ext cx="10054227" cy="4795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14 Flecha derecha">
            <a:hlinkClick r:id="rId8" action="ppaction://hlinksldjump"/>
          </p:cNvPr>
          <p:cNvSpPr/>
          <p:nvPr/>
        </p:nvSpPr>
        <p:spPr>
          <a:xfrm>
            <a:off x="10241603" y="6309320"/>
            <a:ext cx="6678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0705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479" y="1188682"/>
            <a:ext cx="7688146" cy="5283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7" name="18 CuadroTexto"/>
          <p:cNvSpPr txBox="1"/>
          <p:nvPr/>
        </p:nvSpPr>
        <p:spPr>
          <a:xfrm>
            <a:off x="131822" y="999009"/>
            <a:ext cx="31447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</a:rPr>
              <a:t>6. Relación con el Sector Externo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AutoShape 4" descr="data:image/jpeg;base64,/9j/4AAQSkZJRgABAQAAAQABAAD/2wCEAAkGBxMTEhQSExMWFBUUFBQQFRIVEhQVFBAWFBUWFhQUFRUYHCggGBomHBQUITEhJSkrLi4uFx8zODMsNygtLisBCgoKDg0OGhAQGywkHB8uLiwsLCwsLCwsLCwsLCwsLCwsLCwsLSwsLCwsLCwsLCwsLCwsLCwsLCwsLCwsLCwsLP/AABEIAIsBbAMBIgACEQEDEQH/xAAcAAACAwEBAQEAAAAAAAAAAAAABQMEBgIHAQj/xABBEAABAwIEAgcECAUDBAMAAAABAAIDBBEFEiExQVEGEyJhcYGRBzKhsRVCUnKCksHRFCMzovBDU+GTssLxFiRj/8QAGQEAAwEBAQAAAAAAAAAAAAAAAAECAwQF/8QALhEAAgIBBAECBQMEAwAAAAAAAAECEQMEEiExQVGhBRMUMmEVIkJScYGxkdHw/9oADAMBAAIRAxEAPwD1Q1t9V02oSuGMq2DZSatIvtcu7FUmPVhhKZJLlVWqw1rwrbQurFAjH4ngRGoWZrAW6FerOivvqleIdGIJb3BB5g2KCWjyt82qGThbKf2cXJy1BHiy/wAiqj/ZxMPdnjPi14/dAqFuEyi10oxN4kl227lro+hdUxpDXROP33D5tSpnRiWOT/7Ba3j2XBxPLw80m65YKDfCOcLpAfqj0C0dPkaNhfnb5KhK5rBlYLC9u86aElK58RykX5rnnkbO/DplHl9m2gmB5FdkN7lmKPEO9MaOZx1KE2i54k+y/wDwLCbuF+7ZMYomjYWSmWpcCDqRy7lZhqgdDok5K+SflccDYSBZbps60DzbgeHcnQlspontkzMcA4W1a4Agg8xxRs+Z+0yktis/NGBdHKmtkc2mhMgzEOfYNjZ96Q6DhpuvUejPsbjbZ9bL1h36mG7WDudIRmd5WXpwIaA1oAA0DQAAPADZRulXZHEkc0sz8FGj6IUEXuUcAtpcxhx9XXKZxU7Ge4xjfusa35BQdeVK2S6020ZbrJjIV8LlC+RchOhWcy1VtFD1pKjqgLoicOYV0S2dELkqRxCrSvTEduK5L1TlqLKq+sVKJLkNeuQapKBPdSB6e0W4YOqrqu6cKlNVgBUnVd1SiLcODVBc9eSlQnXRrQE9pO4adZzVWrqBayXS4hdQddfdNRE5A5hJUrKVDZgF8fWBVTEDoAFEQFyakc1y6sYOKqhHTorqlLSC/BfZsUalkuKapNryVGLb4PUw9Beq7XKQLyz1C1E9W2OVKKytNlCCWSglTMuoGzBStlQSWAV1mUGdfc6KAmzIzKHOl/SDF20tPLUO16tpLW/aedGN83EBD4BK3RWx3pG2JzoWG8jQC88I7i7R962vcLc1i6nES43JuSdSd7pJhFS57HSOdme95e9x+s52p8uCKuY7/wCAjf8ARcjk2z0ceNRQxlrTfXj8UmxeUkHmNf8Amy5fJmG//CpuLpXCNh14u+wOJKX9zWXRN0bxoOlERcMwDjYnU27vVb6gkuNPRYZ2CsjAc33wcwd9YnvKe9GscaHWd4EKo0THlV5NnHhcpbmD233tr6bJdMHA2IsSL/umuH4w0C2Yeqp43XRkNIcM2e1h3g3+Q9EskY1aJg5p1JFeORwG6u4RUHrSDxYfgR+5Sg1Ftl3BVBskbr6Zg0/i7PzISwupoWdXBmvJUTlEJV960L1aPGs6K56yyhlqmjiqclaTsPNUokuQ2bMBuoJa1o43SrIXHtE25Lt7o2nXhsnsQtzPlZVOdrazb2vxN0smcGm4dryupMQrxtcAcuKT1DAdW3J5laqPBm5DSPHcuhRLjwKzEz3A6j4LmOQcU/loW9j19fdfGTpV1oC+fxJ4K1BkOQ9bULl9Wk7ZHFdZu9PYG4vukuvmYBUjJ3r4NeKKCy0+bkq8jnKaGJTuYEDFnWroEnZdVMaqZiEAWDG7mq8sT+akFR3qGassk5BRUljk5qnKH81bkrlXkqLqGyqKT8yiIcr7XBdOLVhknR04I8nq7CpmrjKFw6Sy5DronJXwyKqapfBPdFiovsmVhsyWxuVhpQKi4KhdidUC5fM6YqGYmWE9rtb/ACIIQf6krnkcxEBa/m8HyWqEiwvtXbdlM7k+Vvm5rD/4qMn2l4V+9GRwqocLtv3q++p56g7j/OPzXGB0WZtzrr6q5WYPcXZdp5HY+C5D0lHixU65cGsF3O0A2v48k5oqHqxbdx1cefd4BVcMi6q7ne9sO4chfmmcVY07BFjOpISQkOJUBvmZoVqOvuNlBMwEIshoxhratug14XunmAwTOcJJna20bwbz81dZTC+w8Vai7KllbpeWMGu2VOulNiOPy5L6am4sPVQPeP8AOKCbs19JigfEyS/vNBI5HZw9QVG+qc7bQLP9GqgZnwuF7fzWDuNg8eRsfxJ+N17mKSlFSPAzRcJuINbzUjVxsqFTVnYLSrM7ovVFYGpTUVD5DZpsOaqvlPEoZUlg047BaKNEN2WqfDwO083Peo5p2i4AJ8LKjUVcjtAPNSU0Dt7ed9069QIpaph95j/zD9lwOrOzPVyYy0xI1DfVLZ4S06OHqjcKkfHh31WBVZHy8reStRVrhuLqz/F3+qlbHSEck8oUJqn8bpzLVt4gKrJUMPJKx0UW1blYir1HI5pXUNNdLcOi7FXlXoJiV8osPCZR04CqxURCC4VaooE2aLKKapaFnLNGHbHtbM/JRuXAoCd0zlrRyUfXXXLPX4olxxSZRGGBSDDGq6wFT5dFyv4lf2o3hpr7Fgw1q5fhTFcmdZUpqvXdJ6mcjrx4IxZtDUKN8qSRYq08VdjqQeKoC4HKVrlRM5UZr7bpgNOuXYqe9JH4gOaiOIgIsVGj6/vX3rws2MTHNdfSPeixbTR/xAWX9ozM9JmH+lIx/gD2Cf7gpvpEKKrnbIx8b9WvaWOHc4WulLlUOPDTM9gM4DGpzUVILbW81ksMY9kjoHnWP3j9ofVI8dCmstTpv3LlZ6SlwKcTqTn5DZXaaXKAVnukFaGgm+vDx4LRwNaY2k8hx30SolO3Rcp6u+nmpuuJ0SSoqGmwta3JRw1jhs4+B1QD4NFchQPcb9yW/SWliphWNI3SoV2SmpsLeC5NXZVJnXOiqTSJisujFuqmjlOzT2gPsHR49D6heksfHbsm+l773vxuvFK2qsNdVsugmPCalyOuXwnq+9zDrG707P4V6Gjl/Fnm62P8kaurqgdB6qiVyCuzovSSo82yjVO/yygjqrHWysSVvaDIwS8kC9tvBfKjoy4tzdYzPuWC+p7ilKaj2NRbOevB7TiLfZU30kOBACzTWvc7IASQbcdLJtSYE86udZOxUMo5w7TfkiWjJ2AXUNAxmxufNMIWBFjM9PTObwVRzn8lrJom8SFQlbEOIUvJFdsFFmddTucozhbitA57BtqvjJbn3VyZNbgh2zWOObEseEHmmNNhbgtRhmF59SNFdlwoN1Cf1ClG0h/LaElNh7rbq7FR965rZsqpNxO25XnZNbO6No44lqrjsEln1KtVWJAjdLf4gErhyZHI2jBE7Ka6mZS2XVPMFI6oWaiVtSAMsuXFcGa66J0WmNGiFeJS2WSq8QOY6p5js9rrCVNT2iu2ERqXJp4cQA4ppS4yBx+KxNyu4wVr0YqZ6NDjTeasfSTDusdhr9lpqKUEbD0RbHuO566Pg1L5JXu90WCeCFpGgHol9XA4bFLse8qMZJxUg6wfVPqqjpnjiVNBWHinQb0duq7Gx0PJAxBQY245MzNCFmjjUgGwPkp5HuiPsRqG3EltRZjjzbfQHwJ+KWVuJN4LiHFOsFnMFiLGxVWXC5D7ov5rOSZtDKkqFbHddJc7A2A/VXjiEjTYbDSymbg7oGiR51c6wbY6aam/oq8rbol6FRdq0dtry46qy2U7tSN7HdYA38XgnVAbDVJoqLb7LlLETqSppXgeKdYFgLZf5kj3WIu1jSG6cLnmq+O4G1t3QuOmjo5Nx4O5d6VMva7o+YHhz5tb5WXte1y629h+q6xTBQL5Je1qQHAEO8CFTw/HcsTWAe72Xtv2mkcxxbxVt+IiWzb37+Xf3J0WmqMTibnA5XNI7xqD4FM+g80rahnVt5RSXOUFryA068Qbf4VYqGhzSTrvr4HRUsNqCyVpvYZhc828Vthkk0/Q5dTjdNLyenFx1Oum6W1eIHYHRIsOx98gaLkXLgNdD2nZb+VvRN48HnkPZiee+xt5WXqQ1OOfT6PGeKSZxSVZzhzRmcCDbnzWggxEv7IaeybkEBoaTzdx8BdfMO6GVJ0OWIHdxOvkB8lpKHodCxoDnPkI13LG3+6P3WWbLhfb5/BpjhkXXuZ5tKGklouTqV1mk4MPkL/ALVT4Uxg7LfiT8yk1TXOYbcFz5PiCjwolLT+rK0DZD/pHxOiKvOOAarMOKgqniNQCN1x5ddOS4dGiwxQpqXE8VXFKVdgopJD2I3u8GuPxsn9F0aqHDWPL94gLh25JvyzVQSM3DCVbjjsQtXF0Rf8AWe1vgCf2U46Jxj3pHHwAH7rSOlyPwO4oq4fUANXNZiYGgV1+FQMGzj4vP6JbVCJuzG+Yv817EMLcaOWc6ZmMVr7rPVEjzsCtdV1bRsGjwaB+iU1FceZ9Uv0hzduRzz1NGakdLyPouoJXjdp9EylqTzPqq7pTzPqto/A8fmT9jNa6UekXqSqHHRMo5oju9o81my5ckq/0PF/U/Yr9Sn6I1V4+D2n8QXNTIA3Qj1WXRdH6LFdT9i18TfmPuUcfnvdY97NVuZYGu94Aqm7Bofsn8xW0fhziu0w/UFd0J44ddQp5I7BP3xg7gFVp6Bru74rPJ8OyL7XfsENdB/cqF9HOtDQzGyz4wmRpuHBw9CnNC4jQiy456fLDuLOqOfHLpod0lTqmojDgs11mqd4dUd6xZojipw3uS+XDjwWsYwEL46lU2OjHOiNiwpPBgOZ5adrrdVtCN+KzWI1JjckV0NaTozGxgIAPlddPqY49MnwVnozjjXHI/wCK0OIYSyQXACaEeb9KKzrowGsPYObbUi1iskZQBqRovXm4QGu1CjqcBpyS7qo81j2sjb357IlCzSGXaqZ5XQQnJnO7tfAcB6K9geEmokc0uLGMtcjck3sAeG17qtWZo3FjgWlpsQdNv0UvRyvAfIHOLWPswOB2eATc91jbyWX5OkcxVronFgcHBulgdbDQEfaFkxOJNkaS7QgHtEa+FkixKk7XvZju1zdz4pcal8Zs8XHA8P8AhU3XRe71LmJYPf8AmRnK7mPkRxSeKuLCWv0Pjo7zTN2MAD9Eoq5TIfdvfgBc+ilO+xTklyizLXXFmi99ABxKrU0JcdTa+h599uXip8N6L1kpBjpZzxBETwO7Uiy1OHezLFHm5hEY/wD0lYPgCSk1LqJy5MrfBSw6NoLbcLW7l690XccgKzuEeymoBaZaiNoBuWsa5x9TZb2gwSGnbZ0u32i1oWOPT5FK2Yx4LJdYKr15JsLnwF1aOI0rdM4d3NBf8gV9bit/6cErvwBg/usuz5b9R2RvppHDRtvHRK5eiLpDd8gb4NufiQnX8TUu2gY3vfLc+jQjqao7yRs+7GXfElN4YvsTYvpOhtOz3i9573WHoE1gwmBnuxMHflBPqVF9Gyn3qmT8IY35BH0Kw+9JK7xmf+hVRxxj0hDC4HIfBRvq4xu9o8XN/dVBgcHGO/3iXfMqVmEwDaFn5ArAjlxSIf6rPzt/dL6jFo+EjPzBOW0UY2jZ+QKQQN+y38oVKVEtWYqsrwdnt9UirJHHYj1K9T6pv2R6BHVN+yPQLaOocfBlLApeTxSpY/u9UvlY7/CvejAw7tb+UKN1DEd42H8Df2XRHXtfxMHok/5HgLmnkoyvepcDpnbwRn8DVSm6IUbt4GjwuFqviMfMTJ6B+GeIIXr1R7PaR22dng6/zSqq9mTf9Ocjucy/xBW0dfifdozlosq6pnmyFsKz2d1bfcySeDrH4pDW4BUxe/C8d+W49Qt46jFLqSMJYMke0LUL6Wkbr4tjIEL6QviABCEIAFJHM4bEhRoUyhGXaspSkumMYcZmbs4HxCtM6Sy8WsPqEkQsXpcL7ijRanKupMev6RuO8Y/Mf2STEndab+78Vyvtlm9Dg/p92X9Xm9f9HEbMtiDqOK1WF9K3RtDXtzW0vmt+izQapGRpfQYPT3ZS1mb19kamo6VMftHY/e/4Vb6azfVHqf2SqnoydgfRNqXCzxFvEgfNZy0unj49y46jM/PsczxRT26yGN9ti6PMR5lL5ugTJpHuD+ra836tkQDW6AaAHTZauipGD61+5rXPP9oT6khd9SCR3ecrB/cb/BceSOCPSOvHLM+2ZPDfZrHYZ55XW+6D4bFaGD2bUJFnse/nmkOvpZPo4Kk7Nij8SXn4WClGFyO/qVDz3MAjHqNVytR8I61Oflimn6CYXDr/AAkI73jN/wB5KvQ1FFFpEyO/KGEH/sarkeCQDUsznm8l5/uV6OJrdGgDwACmkK2LvpCV39Ond4yOawempR1NU7eSOPuYwuPq4/omiEwFf0Rf35pn/jLB6NspIsGgbr1YcftO7R9XJghAHDImt2aB4ABdoQgAQsp0n9oFHRO6t5dJIN44wCWX2zEkNB7r3UPRv2j0dXKIQJIpHGzGyhoDzyDmki/cVp8nJt3VwR8yF1fJsUIQsywQhCABCEIAEIQgAQhRVU4jY57tmNLz4NFz8kASoWd6H9LY8QbI+OKSMRlrT1gYMxcL6ZXHYfNaJVKLi6fYk01aBCEKRgvhC+oQAtr8Appv6kLCeeUA+oWfm9nNKSSHSNHIOFh6hbJC0jlnH7WyJY4S7Qtr8BpptZIWOJ+tlAd6jVIav2d0jvdzs8HXHoQtghEcs4/a2EscJdpHnNR7MfsT/mZ+xS6f2bVI918bvUL1dC2WtzLyYvSYn4PHX9AK0fUafxtUZ6CV3+0P+oz917MhX9fl/BP0WL8njP8A8Erv9of9Rn7rodA63/bH52fuvZEI+vy/gPosX5PIY+gFXxY0fjarkHs6nPvOYPMn5L1JCl63M/I1o8S8Hn0Hs6P1pW+TCfmUyp+gkTd5HHwa0fotehZPUZX3I1WDGukIYeidO3cPd4vPyCvQYLTt2hZ45QT8UwQsnJvs0UUujlkYGwA8BZdIQkMEIQgAQhCABCEIAEIQgAVDHa4wU08w1MUMkoHMsYXAeoV9VcTomzQywu92WN8Trb2e0tNvVNVasT64PKfY5gjJ3z1s4Er2vyszjN/Md25JCDu7tNseGq2uO9BKapqY6ol8b2ZT/KyNzljszHOu06jn3LAYDHiuEvliZSGojebggOcwuaLNkaWai4Iu08uFrp/0MwPEZas11c98Tb5m04eQJDazQYw4hrGjgdSR5nuzXueRTSVcf9UcmOtqg48+SDFOlldWV7qHD3tibGXNfMWgn+WbSPJcD2QdAALnnrp1gfSWupsTbh9ZK2dshAbIGta4ZmlzHDKBobWIP/ujBh1bheIzzx0r6qGYyWLN7PfnA0BLXA6G4sVa6KdHqyoxB2KVsZhDbvjiPvOOQtY0N3DWg8bEnzTaxqL621x63/sE5t+bv/FFbEOkuIz4tLS0UwDWvdGGuawxsEbcsj3HLfR1/OytdDukNcMVfQ1E4qGt6xrnBjWhpY3MHNsARrZpBvuvvspwidtVWVVRC+MvF252FpcZXue+1/ut9Uey/CJ/46sq54Xxl+Yt6xhaXGaQvda/INF/FOexKSpcJenYR3txdvl+xL0V6UVDcSraernLooWzvbmDAGNjeCHXaAT2CqnRzpbVzy1VfJK9lDTZniENj7ZItHFe176tJ13I4FLfaN0YqpMSe6nikc2oZHme0HJd3YcHu2A7AJ7lv5uiDRhbsPiIBMdusI9+W4dndbgXAeSmbxJJ8XKv8eo4/Mba9L/z6GCpelGJVkc9S2tgpmx3yU94g6SwDi1ucEnQjtHc/BzSdO5pMGqKlxDaiJ4pw9oAzOdkyvDTcA2edNrtWZwzC6mnidTyYM2efOck748zQDwcW6PA1sQ4aHuTrpng1QMNggjomxySTGeeGlYXMblYQ3Na+urOJ93QrSUcbklSq+Ouv/epEXNJu3dfnsoR4zjDsOdXOqwyNjrNvHH1k93hhI7NgATptsfFaUdK5zgRrHutOQYmvDRqTL1bX5SLXt3W0VXp3hU7MJpKOCJ8jh1fWBjC4gRxkuvbYl5B8lB03widuE0NHDDI9zcj5QxjnWLY3F2a213vv5Kf2T28LmXsiv3Rvl9e58p+ms9LhMVRI7raiplkbGXNaGsa0luYhgFwMu3EuHBV8RrMbp6RuISVTcpLXOpzHH2GvNmk2b3jQG4ur3TToVNLh1HHA3NJTMDXRXAc4PYM5F9C4OG3eVQx6pxTEoYqMUL4QC0yyO7LHlugN3AZWj3ram4Fu8hsdNVy3d10KW5cO+uP7j/GunUowiKuhYBJM4RG4u2JwL2vdbiLxkC/2hus7guM4nP1T6fEoJpHG76WRrIzHzBBYC8cLt8r7p/juF11HR09PRRx1MLGZJ43xte57i4vc7K42LHEnQC4+WOm6Mz1dVC6mw59CGua6R7nuDGkOBztDgMtrGwbrcoxLHtfVW+XT4/N8/8AATc7Xfj1PcKcuLWl4AdlBcAbgOtqAeIvxUq+BfV5x2ghCEACEIQAIQhAAhCEACEIQAIQhAAhCEACEIQAIQhAAhCEACEIQAIQhAAhCEACEIQAIQhAAhCEACEIQAIQhAAhCEACEIQAIQhAAhCEACEIQAIQh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0" name="3 CuadroTexto"/>
          <p:cNvSpPr txBox="1"/>
          <p:nvPr/>
        </p:nvSpPr>
        <p:spPr>
          <a:xfrm>
            <a:off x="3438624" y="338218"/>
            <a:ext cx="597535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CO" u="none" dirty="0" smtClean="0"/>
              <a:t>Proyección social</a:t>
            </a:r>
            <a:endParaRPr lang="es-CO" u="none" dirty="0"/>
          </a:p>
        </p:txBody>
      </p:sp>
      <p:sp>
        <p:nvSpPr>
          <p:cNvPr id="17" name="16 Rectángulo"/>
          <p:cNvSpPr/>
          <p:nvPr/>
        </p:nvSpPr>
        <p:spPr>
          <a:xfrm>
            <a:off x="2175805" y="3240710"/>
            <a:ext cx="1768815" cy="834479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1005164"/>
              <a:satOff val="-876"/>
              <a:lumOff val="-1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20 Rectángulo"/>
          <p:cNvSpPr/>
          <p:nvPr/>
        </p:nvSpPr>
        <p:spPr>
          <a:xfrm>
            <a:off x="3944620" y="5157192"/>
            <a:ext cx="1768815" cy="834479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3015493"/>
              <a:satOff val="-2627"/>
              <a:lumOff val="-4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22 Rectángulo"/>
          <p:cNvSpPr/>
          <p:nvPr/>
        </p:nvSpPr>
        <p:spPr>
          <a:xfrm>
            <a:off x="8225154" y="3240710"/>
            <a:ext cx="1768815" cy="834479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4020657"/>
              <a:satOff val="-3502"/>
              <a:lumOff val="-5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50266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13" name="9 CuadroTexto"/>
          <p:cNvSpPr txBox="1">
            <a:spLocks noChangeArrowheads="1"/>
          </p:cNvSpPr>
          <p:nvPr/>
        </p:nvSpPr>
        <p:spPr bwMode="auto">
          <a:xfrm>
            <a:off x="8269783" y="3846513"/>
            <a:ext cx="17272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1800">
                <a:solidFill>
                  <a:schemeClr val="bg1"/>
                </a:solidFill>
                <a:latin typeface="Arial" pitchFamily="34" charset="0"/>
              </a:rPr>
              <a:t>Pensamiento Prospectivo y Estratégico</a:t>
            </a:r>
          </a:p>
        </p:txBody>
      </p:sp>
      <p:sp>
        <p:nvSpPr>
          <p:cNvPr id="14" name="11 CuadroTexto"/>
          <p:cNvSpPr txBox="1">
            <a:spLocks noChangeArrowheads="1"/>
          </p:cNvSpPr>
          <p:nvPr/>
        </p:nvSpPr>
        <p:spPr bwMode="auto">
          <a:xfrm>
            <a:off x="8269783" y="4035425"/>
            <a:ext cx="1847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1800">
                <a:solidFill>
                  <a:schemeClr val="bg1"/>
                </a:solidFill>
                <a:latin typeface="Arial" pitchFamily="34" charset="0"/>
              </a:rPr>
              <a:t>Gestión de las Organizaciones</a:t>
            </a:r>
          </a:p>
        </p:txBody>
      </p:sp>
      <p:sp>
        <p:nvSpPr>
          <p:cNvPr id="7" name="18 CuadroTexto"/>
          <p:cNvSpPr txBox="1"/>
          <p:nvPr/>
        </p:nvSpPr>
        <p:spPr>
          <a:xfrm>
            <a:off x="131822" y="999009"/>
            <a:ext cx="31447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</a:rPr>
              <a:t>6. Relación con el Sector Externo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3 CuadroTexto"/>
          <p:cNvSpPr txBox="1"/>
          <p:nvPr/>
        </p:nvSpPr>
        <p:spPr>
          <a:xfrm>
            <a:off x="3492599" y="875599"/>
            <a:ext cx="597535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CO" u="none" dirty="0" smtClean="0"/>
              <a:t>Desarrollo Regional</a:t>
            </a:r>
          </a:p>
        </p:txBody>
      </p:sp>
      <p:sp>
        <p:nvSpPr>
          <p:cNvPr id="2" name="AutoShape 4" descr="data:image/jpeg;base64,/9j/4AAQSkZJRgABAQAAAQABAAD/2wCEAAkGBxMTEhQSExMWFBUUFBQQFRIVEhQVFBAWFBUWFhQUFRUYHCggGBomHBQUITEhJSkrLi4uFx8zODMsNygtLisBCgoKDg0OGhAQGywkHB8uLiwsLCwsLCwsLCwsLCwsLCwsLCwsLSwsLCwsLCwsLCwsLCwsLCwsLCwsLCwsLCwsLP/AABEIAIsBbAMBIgACEQEDEQH/xAAcAAACAwEBAQEAAAAAAAAAAAAABQMEBgIHAQj/xABBEAABAwIEAgcECAUDBAMAAAABAAIDBBEFEiExQVEGEyJhcYGRBzKhsRVCUnKCksHRFCMzovBDU+GTssLxFiRj/8QAGQEAAwEBAQAAAAAAAAAAAAAAAAECAwQF/8QALhEAAgIBBAECBQMEAwAAAAAAAAECEQMEEiExQVGhBRMUMmEVIkJScYGxkdHw/9oADAMBAAIRAxEAPwD1Q1t9V02oSuGMq2DZSatIvtcu7FUmPVhhKZJLlVWqw1rwrbQurFAjH4ngRGoWZrAW6FerOivvqleIdGIJb3BB5g2KCWjyt82qGThbKf2cXJy1BHiy/wAiqj/ZxMPdnjPi14/dAqFuEyi10oxN4kl227lro+hdUxpDXROP33D5tSpnRiWOT/7Ba3j2XBxPLw80m65YKDfCOcLpAfqj0C0dPkaNhfnb5KhK5rBlYLC9u86aElK58RykX5rnnkbO/DplHl9m2gmB5FdkN7lmKPEO9MaOZx1KE2i54k+y/wDwLCbuF+7ZMYomjYWSmWpcCDqRy7lZhqgdDok5K+SflccDYSBZbps60DzbgeHcnQlspontkzMcA4W1a4Agg8xxRs+Z+0yktis/NGBdHKmtkc2mhMgzEOfYNjZ96Q6DhpuvUejPsbjbZ9bL1h36mG7WDudIRmd5WXpwIaA1oAA0DQAAPADZRulXZHEkc0sz8FGj6IUEXuUcAtpcxhx9XXKZxU7Ge4xjfusa35BQdeVK2S6020ZbrJjIV8LlC+RchOhWcy1VtFD1pKjqgLoicOYV0S2dELkqRxCrSvTEduK5L1TlqLKq+sVKJLkNeuQapKBPdSB6e0W4YOqrqu6cKlNVgBUnVd1SiLcODVBc9eSlQnXRrQE9pO4adZzVWrqBayXS4hdQddfdNRE5A5hJUrKVDZgF8fWBVTEDoAFEQFyakc1y6sYOKqhHTorqlLSC/BfZsUalkuKapNryVGLb4PUw9Beq7XKQLyz1C1E9W2OVKKytNlCCWSglTMuoGzBStlQSWAV1mUGdfc6KAmzIzKHOl/SDF20tPLUO16tpLW/aedGN83EBD4BK3RWx3pG2JzoWG8jQC88I7i7R962vcLc1i6nES43JuSdSd7pJhFS57HSOdme95e9x+s52p8uCKuY7/wCAjf8ARcjk2z0ceNRQxlrTfXj8UmxeUkHmNf8Amy5fJmG//CpuLpXCNh14u+wOJKX9zWXRN0bxoOlERcMwDjYnU27vVb6gkuNPRYZ2CsjAc33wcwd9YnvKe9GscaHWd4EKo0THlV5NnHhcpbmD233tr6bJdMHA2IsSL/umuH4w0C2Yeqp43XRkNIcM2e1h3g3+Q9EskY1aJg5p1JFeORwG6u4RUHrSDxYfgR+5Sg1Ftl3BVBskbr6Zg0/i7PzISwupoWdXBmvJUTlEJV960L1aPGs6K56yyhlqmjiqclaTsPNUokuQ2bMBuoJa1o43SrIXHtE25Lt7o2nXhsnsQtzPlZVOdrazb2vxN0smcGm4dryupMQrxtcAcuKT1DAdW3J5laqPBm5DSPHcuhRLjwKzEz3A6j4LmOQcU/loW9j19fdfGTpV1oC+fxJ4K1BkOQ9bULl9Wk7ZHFdZu9PYG4vukuvmYBUjJ3r4NeKKCy0+bkq8jnKaGJTuYEDFnWroEnZdVMaqZiEAWDG7mq8sT+akFR3qGassk5BRUljk5qnKH81bkrlXkqLqGyqKT8yiIcr7XBdOLVhknR04I8nq7CpmrjKFw6Sy5DronJXwyKqapfBPdFiovsmVhsyWxuVhpQKi4KhdidUC5fM6YqGYmWE9rtb/ACIIQf6krnkcxEBa/m8HyWqEiwvtXbdlM7k+Vvm5rD/4qMn2l4V+9GRwqocLtv3q++p56g7j/OPzXGB0WZtzrr6q5WYPcXZdp5HY+C5D0lHixU65cGsF3O0A2v48k5oqHqxbdx1cefd4BVcMi6q7ne9sO4chfmmcVY07BFjOpISQkOJUBvmZoVqOvuNlBMwEIshoxhratug14XunmAwTOcJJna20bwbz81dZTC+w8Vai7KllbpeWMGu2VOulNiOPy5L6am4sPVQPeP8AOKCbs19JigfEyS/vNBI5HZw9QVG+qc7bQLP9GqgZnwuF7fzWDuNg8eRsfxJ+N17mKSlFSPAzRcJuINbzUjVxsqFTVnYLSrM7ovVFYGpTUVD5DZpsOaqvlPEoZUlg047BaKNEN2WqfDwO083Peo5p2i4AJ8LKjUVcjtAPNSU0Dt7ed9069QIpaph95j/zD9lwOrOzPVyYy0xI1DfVLZ4S06OHqjcKkfHh31WBVZHy8reStRVrhuLqz/F3+qlbHSEck8oUJqn8bpzLVt4gKrJUMPJKx0UW1blYir1HI5pXUNNdLcOi7FXlXoJiV8osPCZR04CqxURCC4VaooE2aLKKapaFnLNGHbHtbM/JRuXAoCd0zlrRyUfXXXLPX4olxxSZRGGBSDDGq6wFT5dFyv4lf2o3hpr7Fgw1q5fhTFcmdZUpqvXdJ6mcjrx4IxZtDUKN8qSRYq08VdjqQeKoC4HKVrlRM5UZr7bpgNOuXYqe9JH4gOaiOIgIsVGj6/vX3rws2MTHNdfSPeixbTR/xAWX9ozM9JmH+lIx/gD2Cf7gpvpEKKrnbIx8b9WvaWOHc4WulLlUOPDTM9gM4DGpzUVILbW81ksMY9kjoHnWP3j9ofVI8dCmstTpv3LlZ6SlwKcTqTn5DZXaaXKAVnukFaGgm+vDx4LRwNaY2k8hx30SolO3Rcp6u+nmpuuJ0SSoqGmwta3JRw1jhs4+B1QD4NFchQPcb9yW/SWliphWNI3SoV2SmpsLeC5NXZVJnXOiqTSJisujFuqmjlOzT2gPsHR49D6heksfHbsm+l773vxuvFK2qsNdVsugmPCalyOuXwnq+9zDrG707P4V6Gjl/Fnm62P8kaurqgdB6qiVyCuzovSSo82yjVO/yygjqrHWysSVvaDIwS8kC9tvBfKjoy4tzdYzPuWC+p7ilKaj2NRbOevB7TiLfZU30kOBACzTWvc7IASQbcdLJtSYE86udZOxUMo5w7TfkiWjJ2AXUNAxmxufNMIWBFjM9PTObwVRzn8lrJom8SFQlbEOIUvJFdsFFmddTucozhbitA57BtqvjJbn3VyZNbgh2zWOObEseEHmmNNhbgtRhmF59SNFdlwoN1Cf1ClG0h/LaElNh7rbq7FR965rZsqpNxO25XnZNbO6No44lqrjsEln1KtVWJAjdLf4gErhyZHI2jBE7Ka6mZS2XVPMFI6oWaiVtSAMsuXFcGa66J0WmNGiFeJS2WSq8QOY6p5js9rrCVNT2iu2ERqXJp4cQA4ppS4yBx+KxNyu4wVr0YqZ6NDjTeasfSTDusdhr9lpqKUEbD0RbHuO566Pg1L5JXu90WCeCFpGgHol9XA4bFLse8qMZJxUg6wfVPqqjpnjiVNBWHinQb0duq7Gx0PJAxBQY245MzNCFmjjUgGwPkp5HuiPsRqG3EltRZjjzbfQHwJ+KWVuJN4LiHFOsFnMFiLGxVWXC5D7ov5rOSZtDKkqFbHddJc7A2A/VXjiEjTYbDSymbg7oGiR51c6wbY6aam/oq8rbol6FRdq0dtry46qy2U7tSN7HdYA38XgnVAbDVJoqLb7LlLETqSppXgeKdYFgLZf5kj3WIu1jSG6cLnmq+O4G1t3QuOmjo5Nx4O5d6VMva7o+YHhz5tb5WXte1y629h+q6xTBQL5Je1qQHAEO8CFTw/HcsTWAe72Xtv2mkcxxbxVt+IiWzb37+Xf3J0WmqMTibnA5XNI7xqD4FM+g80rahnVt5RSXOUFryA068Qbf4VYqGhzSTrvr4HRUsNqCyVpvYZhc828Vthkk0/Q5dTjdNLyenFx1Oum6W1eIHYHRIsOx98gaLkXLgNdD2nZb+VvRN48HnkPZiee+xt5WXqQ1OOfT6PGeKSZxSVZzhzRmcCDbnzWggxEv7IaeybkEBoaTzdx8BdfMO6GVJ0OWIHdxOvkB8lpKHodCxoDnPkI13LG3+6P3WWbLhfb5/BpjhkXXuZ5tKGklouTqV1mk4MPkL/ALVT4Uxg7LfiT8yk1TXOYbcFz5PiCjwolLT+rK0DZD/pHxOiKvOOAarMOKgqniNQCN1x5ddOS4dGiwxQpqXE8VXFKVdgopJD2I3u8GuPxsn9F0aqHDWPL94gLh25JvyzVQSM3DCVbjjsQtXF0Rf8AWe1vgCf2U46Jxj3pHHwAH7rSOlyPwO4oq4fUANXNZiYGgV1+FQMGzj4vP6JbVCJuzG+Yv817EMLcaOWc6ZmMVr7rPVEjzsCtdV1bRsGjwaB+iU1FceZ9Uv0hzduRzz1NGakdLyPouoJXjdp9EylqTzPqq7pTzPqto/A8fmT9jNa6UekXqSqHHRMo5oju9o81my5ckq/0PF/U/Yr9Sn6I1V4+D2n8QXNTIA3Qj1WXRdH6LFdT9i18TfmPuUcfnvdY97NVuZYGu94Aqm7Bofsn8xW0fhziu0w/UFd0J44ddQp5I7BP3xg7gFVp6Bru74rPJ8OyL7XfsENdB/cqF9HOtDQzGyz4wmRpuHBw9CnNC4jQiy456fLDuLOqOfHLpod0lTqmojDgs11mqd4dUd6xZojipw3uS+XDjwWsYwEL46lU2OjHOiNiwpPBgOZ5adrrdVtCN+KzWI1JjckV0NaTozGxgIAPlddPqY49MnwVnozjjXHI/wCK0OIYSyQXACaEeb9KKzrowGsPYObbUi1iskZQBqRovXm4QGu1CjqcBpyS7qo81j2sjb357IlCzSGXaqZ5XQQnJnO7tfAcB6K9geEmokc0uLGMtcjck3sAeG17qtWZo3FjgWlpsQdNv0UvRyvAfIHOLWPswOB2eATc91jbyWX5OkcxVronFgcHBulgdbDQEfaFkxOJNkaS7QgHtEa+FkixKk7XvZju1zdz4pcal8Zs8XHA8P8AhU3XRe71LmJYPf8AmRnK7mPkRxSeKuLCWv0Pjo7zTN2MAD9Eoq5TIfdvfgBc+ilO+xTklyizLXXFmi99ABxKrU0JcdTa+h599uXip8N6L1kpBjpZzxBETwO7Uiy1OHezLFHm5hEY/wD0lYPgCSk1LqJy5MrfBSw6NoLbcLW7l690XccgKzuEeymoBaZaiNoBuWsa5x9TZb2gwSGnbZ0u32i1oWOPT5FK2Yx4LJdYKr15JsLnwF1aOI0rdM4d3NBf8gV9bit/6cErvwBg/usuz5b9R2RvppHDRtvHRK5eiLpDd8gb4NufiQnX8TUu2gY3vfLc+jQjqao7yRs+7GXfElN4YvsTYvpOhtOz3i9573WHoE1gwmBnuxMHflBPqVF9Gyn3qmT8IY35BH0Kw+9JK7xmf+hVRxxj0hDC4HIfBRvq4xu9o8XN/dVBgcHGO/3iXfMqVmEwDaFn5ArAjlxSIf6rPzt/dL6jFo+EjPzBOW0UY2jZ+QKQQN+y38oVKVEtWYqsrwdnt9UirJHHYj1K9T6pv2R6BHVN+yPQLaOocfBlLApeTxSpY/u9UvlY7/CvejAw7tb+UKN1DEd42H8Df2XRHXtfxMHok/5HgLmnkoyvepcDpnbwRn8DVSm6IUbt4GjwuFqviMfMTJ6B+GeIIXr1R7PaR22dng6/zSqq9mTf9Ocjucy/xBW0dfifdozlosq6pnmyFsKz2d1bfcySeDrH4pDW4BUxe/C8d+W49Qt46jFLqSMJYMke0LUL6Wkbr4tjIEL6QviABCEIAFJHM4bEhRoUyhGXaspSkumMYcZmbs4HxCtM6Sy8WsPqEkQsXpcL7ijRanKupMev6RuO8Y/Mf2STEndab+78Vyvtlm9Dg/p92X9Xm9f9HEbMtiDqOK1WF9K3RtDXtzW0vmt+izQapGRpfQYPT3ZS1mb19kamo6VMftHY/e/4Vb6azfVHqf2SqnoydgfRNqXCzxFvEgfNZy0unj49y46jM/PsczxRT26yGN9ti6PMR5lL5ugTJpHuD+ra836tkQDW6AaAHTZauipGD61+5rXPP9oT6khd9SCR3ecrB/cb/BceSOCPSOvHLM+2ZPDfZrHYZ55XW+6D4bFaGD2bUJFnse/nmkOvpZPo4Kk7Nij8SXn4WClGFyO/qVDz3MAjHqNVytR8I61Oflimn6CYXDr/AAkI73jN/wB5KvQ1FFFpEyO/KGEH/sarkeCQDUsznm8l5/uV6OJrdGgDwACmkK2LvpCV39Ond4yOawempR1NU7eSOPuYwuPq4/omiEwFf0Rf35pn/jLB6NspIsGgbr1YcftO7R9XJghAHDImt2aB4ABdoQgAQsp0n9oFHRO6t5dJIN44wCWX2zEkNB7r3UPRv2j0dXKIQJIpHGzGyhoDzyDmki/cVp8nJt3VwR8yF1fJsUIQsywQhCABCEIAEIQgAQhRVU4jY57tmNLz4NFz8kASoWd6H9LY8QbI+OKSMRlrT1gYMxcL6ZXHYfNaJVKLi6fYk01aBCEKRgvhC+oQAtr8Appv6kLCeeUA+oWfm9nNKSSHSNHIOFh6hbJC0jlnH7WyJY4S7Qtr8BpptZIWOJ+tlAd6jVIav2d0jvdzs8HXHoQtghEcs4/a2EscJdpHnNR7MfsT/mZ+xS6f2bVI918bvUL1dC2WtzLyYvSYn4PHX9AK0fUafxtUZ6CV3+0P+oz917MhX9fl/BP0WL8njP8A8Erv9of9Rn7rodA63/bH52fuvZEI+vy/gPosX5PIY+gFXxY0fjarkHs6nPvOYPMn5L1JCl63M/I1o8S8Hn0Hs6P1pW+TCfmUyp+gkTd5HHwa0fotehZPUZX3I1WDGukIYeidO3cPd4vPyCvQYLTt2hZ45QT8UwQsnJvs0UUujlkYGwA8BZdIQkMEIQgAQhCABCEIAEIQgAVDHa4wU08w1MUMkoHMsYXAeoV9VcTomzQywu92WN8Trb2e0tNvVNVasT64PKfY5gjJ3z1s4Er2vyszjN/Md25JCDu7tNseGq2uO9BKapqY6ol8b2ZT/KyNzljszHOu06jn3LAYDHiuEvliZSGojebggOcwuaLNkaWai4Iu08uFrp/0MwPEZas11c98Tb5m04eQJDazQYw4hrGjgdSR5nuzXueRTSVcf9UcmOtqg48+SDFOlldWV7qHD3tibGXNfMWgn+WbSPJcD2QdAALnnrp1gfSWupsTbh9ZK2dshAbIGta4ZmlzHDKBobWIP/ujBh1bheIzzx0r6qGYyWLN7PfnA0BLXA6G4sVa6KdHqyoxB2KVsZhDbvjiPvOOQtY0N3DWg8bEnzTaxqL621x63/sE5t+bv/FFbEOkuIz4tLS0UwDWvdGGuawxsEbcsj3HLfR1/OytdDukNcMVfQ1E4qGt6xrnBjWhpY3MHNsARrZpBvuvvspwidtVWVVRC+MvF252FpcZXue+1/ut9Uey/CJ/46sq54Xxl+Yt6xhaXGaQvda/INF/FOexKSpcJenYR3txdvl+xL0V6UVDcSraernLooWzvbmDAGNjeCHXaAT2CqnRzpbVzy1VfJK9lDTZniENj7ZItHFe176tJ13I4FLfaN0YqpMSe6nikc2oZHme0HJd3YcHu2A7AJ7lv5uiDRhbsPiIBMdusI9+W4dndbgXAeSmbxJJ8XKv8eo4/Mba9L/z6GCpelGJVkc9S2tgpmx3yU94g6SwDi1ucEnQjtHc/BzSdO5pMGqKlxDaiJ4pw9oAzOdkyvDTcA2edNrtWZwzC6mnidTyYM2efOck748zQDwcW6PA1sQ4aHuTrpng1QMNggjomxySTGeeGlYXMblYQ3Na+urOJ93QrSUcbklSq+Ouv/epEXNJu3dfnsoR4zjDsOdXOqwyNjrNvHH1k93hhI7NgATptsfFaUdK5zgRrHutOQYmvDRqTL1bX5SLXt3W0VXp3hU7MJpKOCJ8jh1fWBjC4gRxkuvbYl5B8lB03widuE0NHDDI9zcj5QxjnWLY3F2a213vv5Kf2T28LmXsiv3Rvl9e58p+ms9LhMVRI7raiplkbGXNaGsa0luYhgFwMu3EuHBV8RrMbp6RuISVTcpLXOpzHH2GvNmk2b3jQG4ur3TToVNLh1HHA3NJTMDXRXAc4PYM5F9C4OG3eVQx6pxTEoYqMUL4QC0yyO7LHlugN3AZWj3ram4Fu8hsdNVy3d10KW5cO+uP7j/GunUowiKuhYBJM4RG4u2JwL2vdbiLxkC/2hus7guM4nP1T6fEoJpHG76WRrIzHzBBYC8cLt8r7p/juF11HR09PRRx1MLGZJ43xte57i4vc7K42LHEnQC4+WOm6Mz1dVC6mw59CGua6R7nuDGkOBztDgMtrGwbrcoxLHtfVW+XT4/N8/8AATc7Xfj1PcKcuLWl4AdlBcAbgOtqAeIvxUq+BfV5x2ghCEACEIQAIQhAAhCEACEIQAIQhAAhCEACEIQAIQhAAhCEACEIQAIQhAAhCEACEIQAIQhAAhCEACEIQAIQhAAhCEACEIQAIQhAAhCEACEIQAIQh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471" y="1352986"/>
            <a:ext cx="7991301" cy="498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172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14" name="11 CuadroTexto"/>
          <p:cNvSpPr txBox="1">
            <a:spLocks noChangeArrowheads="1"/>
          </p:cNvSpPr>
          <p:nvPr/>
        </p:nvSpPr>
        <p:spPr bwMode="auto">
          <a:xfrm>
            <a:off x="7634977" y="3591721"/>
            <a:ext cx="3978718" cy="2585323"/>
          </a:xfrm>
          <a:prstGeom prst="rect">
            <a:avLst/>
          </a:prstGeom>
          <a:noFill/>
          <a:ln w="28575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1800" dirty="0" smtClean="0">
                <a:latin typeface="Arial" pitchFamily="34" charset="0"/>
              </a:rPr>
              <a:t>Contador Publico: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CO" altLang="es-CO" sz="1800" dirty="0" smtClean="0">
              <a:latin typeface="Arial" pitchFamily="34" charset="0"/>
            </a:endParaRPr>
          </a:p>
          <a:p>
            <a:pPr marL="285750" indent="-285750" eaLnBrk="1" hangingPunct="1">
              <a:spcBef>
                <a:spcPct val="0"/>
              </a:spcBef>
            </a:pPr>
            <a:r>
              <a:rPr lang="es-CO" altLang="es-CO" sz="1800" dirty="0" smtClean="0">
                <a:latin typeface="Arial" pitchFamily="34" charset="0"/>
              </a:rPr>
              <a:t>Consultorio Contable, Participación en Agremiaciones</a:t>
            </a:r>
          </a:p>
          <a:p>
            <a:pPr marL="285750" indent="-285750" eaLnBrk="1" hangingPunct="1">
              <a:spcBef>
                <a:spcPct val="0"/>
              </a:spcBef>
            </a:pPr>
            <a:endParaRPr lang="es-CO" altLang="es-CO" sz="1800" dirty="0" smtClean="0">
              <a:latin typeface="Arial" pitchFamily="34" charset="0"/>
            </a:endParaRPr>
          </a:p>
          <a:p>
            <a:pPr marL="285750" indent="-285750" eaLnBrk="1" hangingPunct="1">
              <a:spcBef>
                <a:spcPct val="0"/>
              </a:spcBef>
            </a:pPr>
            <a:r>
              <a:rPr lang="es-CO" altLang="es-CO" sz="1800" dirty="0" smtClean="0">
                <a:latin typeface="Arial" pitchFamily="34" charset="0"/>
              </a:rPr>
              <a:t>Asesoría (Proyecciones financieras, Visión Prospectiva, Pensamiento Critico, Evaluación de Resultados)</a:t>
            </a:r>
            <a:endParaRPr lang="es-CO" altLang="es-CO" sz="1800" dirty="0">
              <a:latin typeface="Arial" pitchFamily="34" charset="0"/>
            </a:endParaRPr>
          </a:p>
        </p:txBody>
      </p:sp>
      <p:sp>
        <p:nvSpPr>
          <p:cNvPr id="7" name="18 CuadroTexto"/>
          <p:cNvSpPr txBox="1"/>
          <p:nvPr/>
        </p:nvSpPr>
        <p:spPr>
          <a:xfrm>
            <a:off x="131822" y="999009"/>
            <a:ext cx="31447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</a:rPr>
              <a:t>6. Relación con el Sector Externo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3 CuadroTexto"/>
          <p:cNvSpPr txBox="1"/>
          <p:nvPr/>
        </p:nvSpPr>
        <p:spPr>
          <a:xfrm>
            <a:off x="3492599" y="875599"/>
            <a:ext cx="597535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CO" u="none" dirty="0" smtClean="0"/>
              <a:t>Desarrollo Regional</a:t>
            </a:r>
          </a:p>
        </p:txBody>
      </p:sp>
      <p:sp>
        <p:nvSpPr>
          <p:cNvPr id="2" name="AutoShape 4" descr="data:image/jpeg;base64,/9j/4AAQSkZJRgABAQAAAQABAAD/2wCEAAkGBxMTEhQSExMWFBUUFBQQFRIVEhQVFBAWFBUWFhQUFRUYHCggGBomHBQUITEhJSkrLi4uFx8zODMsNygtLisBCgoKDg0OGhAQGywkHB8uLiwsLCwsLCwsLCwsLCwsLCwsLCwsLSwsLCwsLCwsLCwsLCwsLCwsLCwsLCwsLCwsLP/AABEIAIsBbAMBIgACEQEDEQH/xAAcAAACAwEBAQEAAAAAAAAAAAAABQMEBgIHAQj/xABBEAABAwIEAgcECAUDBAMAAAABAAIDBBEFEiExQVEGEyJhcYGRBzKhsRVCUnKCksHRFCMzovBDU+GTssLxFiRj/8QAGQEAAwEBAQAAAAAAAAAAAAAAAAECAwQF/8QALhEAAgIBBAECBQMEAwAAAAAAAAECEQMEEiExQVGhBRMUMmEVIkJScYGxkdHw/9oADAMBAAIRAxEAPwD1Q1t9V02oSuGMq2DZSatIvtcu7FUmPVhhKZJLlVWqw1rwrbQurFAjH4ngRGoWZrAW6FerOivvqleIdGIJb3BB5g2KCWjyt82qGThbKf2cXJy1BHiy/wAiqj/ZxMPdnjPi14/dAqFuEyi10oxN4kl227lro+hdUxpDXROP33D5tSpnRiWOT/7Ba3j2XBxPLw80m65YKDfCOcLpAfqj0C0dPkaNhfnb5KhK5rBlYLC9u86aElK58RykX5rnnkbO/DplHl9m2gmB5FdkN7lmKPEO9MaOZx1KE2i54k+y/wDwLCbuF+7ZMYomjYWSmWpcCDqRy7lZhqgdDok5K+SflccDYSBZbps60DzbgeHcnQlspontkzMcA4W1a4Agg8xxRs+Z+0yktis/NGBdHKmtkc2mhMgzEOfYNjZ96Q6DhpuvUejPsbjbZ9bL1h36mG7WDudIRmd5WXpwIaA1oAA0DQAAPADZRulXZHEkc0sz8FGj6IUEXuUcAtpcxhx9XXKZxU7Ge4xjfusa35BQdeVK2S6020ZbrJjIV8LlC+RchOhWcy1VtFD1pKjqgLoicOYV0S2dELkqRxCrSvTEduK5L1TlqLKq+sVKJLkNeuQapKBPdSB6e0W4YOqrqu6cKlNVgBUnVd1SiLcODVBc9eSlQnXRrQE9pO4adZzVWrqBayXS4hdQddfdNRE5A5hJUrKVDZgF8fWBVTEDoAFEQFyakc1y6sYOKqhHTorqlLSC/BfZsUalkuKapNryVGLb4PUw9Beq7XKQLyz1C1E9W2OVKKytNlCCWSglTMuoGzBStlQSWAV1mUGdfc6KAmzIzKHOl/SDF20tPLUO16tpLW/aedGN83EBD4BK3RWx3pG2JzoWG8jQC88I7i7R962vcLc1i6nES43JuSdSd7pJhFS57HSOdme95e9x+s52p8uCKuY7/wCAjf8ARcjk2z0ceNRQxlrTfXj8UmxeUkHmNf8Amy5fJmG//CpuLpXCNh14u+wOJKX9zWXRN0bxoOlERcMwDjYnU27vVb6gkuNPRYZ2CsjAc33wcwd9YnvKe9GscaHWd4EKo0THlV5NnHhcpbmD233tr6bJdMHA2IsSL/umuH4w0C2Yeqp43XRkNIcM2e1h3g3+Q9EskY1aJg5p1JFeORwG6u4RUHrSDxYfgR+5Sg1Ftl3BVBskbr6Zg0/i7PzISwupoWdXBmvJUTlEJV960L1aPGs6K56yyhlqmjiqclaTsPNUokuQ2bMBuoJa1o43SrIXHtE25Lt7o2nXhsnsQtzPlZVOdrazb2vxN0smcGm4dryupMQrxtcAcuKT1DAdW3J5laqPBm5DSPHcuhRLjwKzEz3A6j4LmOQcU/loW9j19fdfGTpV1oC+fxJ4K1BkOQ9bULl9Wk7ZHFdZu9PYG4vukuvmYBUjJ3r4NeKKCy0+bkq8jnKaGJTuYEDFnWroEnZdVMaqZiEAWDG7mq8sT+akFR3qGassk5BRUljk5qnKH81bkrlXkqLqGyqKT8yiIcr7XBdOLVhknR04I8nq7CpmrjKFw6Sy5DronJXwyKqapfBPdFiovsmVhsyWxuVhpQKi4KhdidUC5fM6YqGYmWE9rtb/ACIIQf6krnkcxEBa/m8HyWqEiwvtXbdlM7k+Vvm5rD/4qMn2l4V+9GRwqocLtv3q++p56g7j/OPzXGB0WZtzrr6q5WYPcXZdp5HY+C5D0lHixU65cGsF3O0A2v48k5oqHqxbdx1cefd4BVcMi6q7ne9sO4chfmmcVY07BFjOpISQkOJUBvmZoVqOvuNlBMwEIshoxhratug14XunmAwTOcJJna20bwbz81dZTC+w8Vai7KllbpeWMGu2VOulNiOPy5L6am4sPVQPeP8AOKCbs19JigfEyS/vNBI5HZw9QVG+qc7bQLP9GqgZnwuF7fzWDuNg8eRsfxJ+N17mKSlFSPAzRcJuINbzUjVxsqFTVnYLSrM7ovVFYGpTUVD5DZpsOaqvlPEoZUlg047BaKNEN2WqfDwO083Peo5p2i4AJ8LKjUVcjtAPNSU0Dt7ed9069QIpaph95j/zD9lwOrOzPVyYy0xI1DfVLZ4S06OHqjcKkfHh31WBVZHy8reStRVrhuLqz/F3+qlbHSEck8oUJqn8bpzLVt4gKrJUMPJKx0UW1blYir1HI5pXUNNdLcOi7FXlXoJiV8osPCZR04CqxURCC4VaooE2aLKKapaFnLNGHbHtbM/JRuXAoCd0zlrRyUfXXXLPX4olxxSZRGGBSDDGq6wFT5dFyv4lf2o3hpr7Fgw1q5fhTFcmdZUpqvXdJ6mcjrx4IxZtDUKN8qSRYq08VdjqQeKoC4HKVrlRM5UZr7bpgNOuXYqe9JH4gOaiOIgIsVGj6/vX3rws2MTHNdfSPeixbTR/xAWX9ozM9JmH+lIx/gD2Cf7gpvpEKKrnbIx8b9WvaWOHc4WulLlUOPDTM9gM4DGpzUVILbW81ksMY9kjoHnWP3j9ofVI8dCmstTpv3LlZ6SlwKcTqTn5DZXaaXKAVnukFaGgm+vDx4LRwNaY2k8hx30SolO3Rcp6u+nmpuuJ0SSoqGmwta3JRw1jhs4+B1QD4NFchQPcb9yW/SWliphWNI3SoV2SmpsLeC5NXZVJnXOiqTSJisujFuqmjlOzT2gPsHR49D6heksfHbsm+l773vxuvFK2qsNdVsugmPCalyOuXwnq+9zDrG707P4V6Gjl/Fnm62P8kaurqgdB6qiVyCuzovSSo82yjVO/yygjqrHWysSVvaDIwS8kC9tvBfKjoy4tzdYzPuWC+p7ilKaj2NRbOevB7TiLfZU30kOBACzTWvc7IASQbcdLJtSYE86udZOxUMo5w7TfkiWjJ2AXUNAxmxufNMIWBFjM9PTObwVRzn8lrJom8SFQlbEOIUvJFdsFFmddTucozhbitA57BtqvjJbn3VyZNbgh2zWOObEseEHmmNNhbgtRhmF59SNFdlwoN1Cf1ClG0h/LaElNh7rbq7FR965rZsqpNxO25XnZNbO6No44lqrjsEln1KtVWJAjdLf4gErhyZHI2jBE7Ka6mZS2XVPMFI6oWaiVtSAMsuXFcGa66J0WmNGiFeJS2WSq8QOY6p5js9rrCVNT2iu2ERqXJp4cQA4ppS4yBx+KxNyu4wVr0YqZ6NDjTeasfSTDusdhr9lpqKUEbD0RbHuO566Pg1L5JXu90WCeCFpGgHol9XA4bFLse8qMZJxUg6wfVPqqjpnjiVNBWHinQb0duq7Gx0PJAxBQY245MzNCFmjjUgGwPkp5HuiPsRqG3EltRZjjzbfQHwJ+KWVuJN4LiHFOsFnMFiLGxVWXC5D7ov5rOSZtDKkqFbHddJc7A2A/VXjiEjTYbDSymbg7oGiR51c6wbY6aam/oq8rbol6FRdq0dtry46qy2U7tSN7HdYA38XgnVAbDVJoqLb7LlLETqSppXgeKdYFgLZf5kj3WIu1jSG6cLnmq+O4G1t3QuOmjo5Nx4O5d6VMva7o+YHhz5tb5WXte1y629h+q6xTBQL5Je1qQHAEO8CFTw/HcsTWAe72Xtv2mkcxxbxVt+IiWzb37+Xf3J0WmqMTibnA5XNI7xqD4FM+g80rahnVt5RSXOUFryA068Qbf4VYqGhzSTrvr4HRUsNqCyVpvYZhc828Vthkk0/Q5dTjdNLyenFx1Oum6W1eIHYHRIsOx98gaLkXLgNdD2nZb+VvRN48HnkPZiee+xt5WXqQ1OOfT6PGeKSZxSVZzhzRmcCDbnzWggxEv7IaeybkEBoaTzdx8BdfMO6GVJ0OWIHdxOvkB8lpKHodCxoDnPkI13LG3+6P3WWbLhfb5/BpjhkXXuZ5tKGklouTqV1mk4MPkL/ALVT4Uxg7LfiT8yk1TXOYbcFz5PiCjwolLT+rK0DZD/pHxOiKvOOAarMOKgqniNQCN1x5ddOS4dGiwxQpqXE8VXFKVdgopJD2I3u8GuPxsn9F0aqHDWPL94gLh25JvyzVQSM3DCVbjjsQtXF0Rf8AWe1vgCf2U46Jxj3pHHwAH7rSOlyPwO4oq4fUANXNZiYGgV1+FQMGzj4vP6JbVCJuzG+Yv817EMLcaOWc6ZmMVr7rPVEjzsCtdV1bRsGjwaB+iU1FceZ9Uv0hzduRzz1NGakdLyPouoJXjdp9EylqTzPqq7pTzPqto/A8fmT9jNa6UekXqSqHHRMo5oju9o81my5ckq/0PF/U/Yr9Sn6I1V4+D2n8QXNTIA3Qj1WXRdH6LFdT9i18TfmPuUcfnvdY97NVuZYGu94Aqm7Bofsn8xW0fhziu0w/UFd0J44ddQp5I7BP3xg7gFVp6Bru74rPJ8OyL7XfsENdB/cqF9HOtDQzGyz4wmRpuHBw9CnNC4jQiy456fLDuLOqOfHLpod0lTqmojDgs11mqd4dUd6xZojipw3uS+XDjwWsYwEL46lU2OjHOiNiwpPBgOZ5adrrdVtCN+KzWI1JjckV0NaTozGxgIAPlddPqY49MnwVnozjjXHI/wCK0OIYSyQXACaEeb9KKzrowGsPYObbUi1iskZQBqRovXm4QGu1CjqcBpyS7qo81j2sjb357IlCzSGXaqZ5XQQnJnO7tfAcB6K9geEmokc0uLGMtcjck3sAeG17qtWZo3FjgWlpsQdNv0UvRyvAfIHOLWPswOB2eATc91jbyWX5OkcxVronFgcHBulgdbDQEfaFkxOJNkaS7QgHtEa+FkixKk7XvZju1zdz4pcal8Zs8XHA8P8AhU3XRe71LmJYPf8AmRnK7mPkRxSeKuLCWv0Pjo7zTN2MAD9Eoq5TIfdvfgBc+ilO+xTklyizLXXFmi99ABxKrU0JcdTa+h599uXip8N6L1kpBjpZzxBETwO7Uiy1OHezLFHm5hEY/wD0lYPgCSk1LqJy5MrfBSw6NoLbcLW7l690XccgKzuEeymoBaZaiNoBuWsa5x9TZb2gwSGnbZ0u32i1oWOPT5FK2Yx4LJdYKr15JsLnwF1aOI0rdM4d3NBf8gV9bit/6cErvwBg/usuz5b9R2RvppHDRtvHRK5eiLpDd8gb4NufiQnX8TUu2gY3vfLc+jQjqao7yRs+7GXfElN4YvsTYvpOhtOz3i9573WHoE1gwmBnuxMHflBPqVF9Gyn3qmT8IY35BH0Kw+9JK7xmf+hVRxxj0hDC4HIfBRvq4xu9o8XN/dVBgcHGO/3iXfMqVmEwDaFn5ArAjlxSIf6rPzt/dL6jFo+EjPzBOW0UY2jZ+QKQQN+y38oVKVEtWYqsrwdnt9UirJHHYj1K9T6pv2R6BHVN+yPQLaOocfBlLApeTxSpY/u9UvlY7/CvejAw7tb+UKN1DEd42H8Df2XRHXtfxMHok/5HgLmnkoyvepcDpnbwRn8DVSm6IUbt4GjwuFqviMfMTJ6B+GeIIXr1R7PaR22dng6/zSqq9mTf9Ocjucy/xBW0dfifdozlosq6pnmyFsKz2d1bfcySeDrH4pDW4BUxe/C8d+W49Qt46jFLqSMJYMke0LUL6Wkbr4tjIEL6QviABCEIAFJHM4bEhRoUyhGXaspSkumMYcZmbs4HxCtM6Sy8WsPqEkQsXpcL7ijRanKupMev6RuO8Y/Mf2STEndab+78Vyvtlm9Dg/p92X9Xm9f9HEbMtiDqOK1WF9K3RtDXtzW0vmt+izQapGRpfQYPT3ZS1mb19kamo6VMftHY/e/4Vb6azfVHqf2SqnoydgfRNqXCzxFvEgfNZy0unj49y46jM/PsczxRT26yGN9ti6PMR5lL5ugTJpHuD+ra836tkQDW6AaAHTZauipGD61+5rXPP9oT6khd9SCR3ecrB/cb/BceSOCPSOvHLM+2ZPDfZrHYZ55XW+6D4bFaGD2bUJFnse/nmkOvpZPo4Kk7Nij8SXn4WClGFyO/qVDz3MAjHqNVytR8I61Oflimn6CYXDr/AAkI73jN/wB5KvQ1FFFpEyO/KGEH/sarkeCQDUsznm8l5/uV6OJrdGgDwACmkK2LvpCV39Ond4yOawempR1NU7eSOPuYwuPq4/omiEwFf0Rf35pn/jLB6NspIsGgbr1YcftO7R9XJghAHDImt2aB4ABdoQgAQsp0n9oFHRO6t5dJIN44wCWX2zEkNB7r3UPRv2j0dXKIQJIpHGzGyhoDzyDmki/cVp8nJt3VwR8yF1fJsUIQsywQhCABCEIAEIQgAQhRVU4jY57tmNLz4NFz8kASoWd6H9LY8QbI+OKSMRlrT1gYMxcL6ZXHYfNaJVKLi6fYk01aBCEKRgvhC+oQAtr8Appv6kLCeeUA+oWfm9nNKSSHSNHIOFh6hbJC0jlnH7WyJY4S7Qtr8BpptZIWOJ+tlAd6jVIav2d0jvdzs8HXHoQtghEcs4/a2EscJdpHnNR7MfsT/mZ+xS6f2bVI918bvUL1dC2WtzLyYvSYn4PHX9AK0fUafxtUZ6CV3+0P+oz917MhX9fl/BP0WL8njP8A8Erv9of9Rn7rodA63/bH52fuvZEI+vy/gPosX5PIY+gFXxY0fjarkHs6nPvOYPMn5L1JCl63M/I1o8S8Hn0Hs6P1pW+TCfmUyp+gkTd5HHwa0fotehZPUZX3I1WDGukIYeidO3cPd4vPyCvQYLTt2hZ45QT8UwQsnJvs0UUujlkYGwA8BZdIQkMEIQgAQhCABCEIAEIQgAVDHa4wU08w1MUMkoHMsYXAeoV9VcTomzQywu92WN8Trb2e0tNvVNVasT64PKfY5gjJ3z1s4Er2vyszjN/Md25JCDu7tNseGq2uO9BKapqY6ol8b2ZT/KyNzljszHOu06jn3LAYDHiuEvliZSGojebggOcwuaLNkaWai4Iu08uFrp/0MwPEZas11c98Tb5m04eQJDazQYw4hrGjgdSR5nuzXueRTSVcf9UcmOtqg48+SDFOlldWV7qHD3tibGXNfMWgn+WbSPJcD2QdAALnnrp1gfSWupsTbh9ZK2dshAbIGta4ZmlzHDKBobWIP/ujBh1bheIzzx0r6qGYyWLN7PfnA0BLXA6G4sVa6KdHqyoxB2KVsZhDbvjiPvOOQtY0N3DWg8bEnzTaxqL621x63/sE5t+bv/FFbEOkuIz4tLS0UwDWvdGGuawxsEbcsj3HLfR1/OytdDukNcMVfQ1E4qGt6xrnBjWhpY3MHNsARrZpBvuvvspwidtVWVVRC+MvF252FpcZXue+1/ut9Uey/CJ/46sq54Xxl+Yt6xhaXGaQvda/INF/FOexKSpcJenYR3txdvl+xL0V6UVDcSraernLooWzvbmDAGNjeCHXaAT2CqnRzpbVzy1VfJK9lDTZniENj7ZItHFe176tJ13I4FLfaN0YqpMSe6nikc2oZHme0HJd3YcHu2A7AJ7lv5uiDRhbsPiIBMdusI9+W4dndbgXAeSmbxJJ8XKv8eo4/Mba9L/z6GCpelGJVkc9S2tgpmx3yU94g6SwDi1ucEnQjtHc/BzSdO5pMGqKlxDaiJ4pw9oAzOdkyvDTcA2edNrtWZwzC6mnidTyYM2efOck748zQDwcW6PA1sQ4aHuTrpng1QMNggjomxySTGeeGlYXMblYQ3Na+urOJ93QrSUcbklSq+Ouv/epEXNJu3dfnsoR4zjDsOdXOqwyNjrNvHH1k93hhI7NgATptsfFaUdK5zgRrHutOQYmvDRqTL1bX5SLXt3W0VXp3hU7MJpKOCJ8jh1fWBjC4gRxkuvbYl5B8lB03widuE0NHDDI9zcj5QxjnWLY3F2a213vv5Kf2T28LmXsiv3Rvl9e58p+ms9LhMVRI7raiplkbGXNaGsa0luYhgFwMu3EuHBV8RrMbp6RuISVTcpLXOpzHH2GvNmk2b3jQG4ur3TToVNLh1HHA3NJTMDXRXAc4PYM5F9C4OG3eVQx6pxTEoYqMUL4QC0yyO7LHlugN3AZWj3ram4Fu8hsdNVy3d10KW5cO+uP7j/GunUowiKuhYBJM4RG4u2JwL2vdbiLxkC/2hus7guM4nP1T6fEoJpHG76WRrIzHzBBYC8cLt8r7p/juF11HR09PRRx1MLGZJ43xte57i4vc7K42LHEnQC4+WOm6Mz1dVC6mw59CGua6R7nuDGkOBztDgMtrGwbrcoxLHtfVW+XT4/N8/8AATc7Xfj1PcKcuLWl4AdlBcAbgOtqAeIvxUq+BfV5x2ghCEACEIQAIQhAAhCEACEIQAIQhAAhCEACEIQAIQhAAhCEACEIQAIQhAAhCEACEIQAIQhAAhCEACEIQAIQhAAhCEACEIQAIQhAAhCEACEIQAIQhAH/2Q=="/>
          <p:cNvSpPr>
            <a:spLocks noChangeAspect="1" noChangeArrowheads="1"/>
          </p:cNvSpPr>
          <p:nvPr/>
        </p:nvSpPr>
        <p:spPr bwMode="auto">
          <a:xfrm>
            <a:off x="-899889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" name="2 Elipse"/>
          <p:cNvSpPr/>
          <p:nvPr/>
        </p:nvSpPr>
        <p:spPr>
          <a:xfrm>
            <a:off x="648734" y="1628800"/>
            <a:ext cx="2808312" cy="122413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CLUSTER</a:t>
            </a:r>
            <a:endParaRPr lang="es-CO" dirty="0"/>
          </a:p>
        </p:txBody>
      </p:sp>
      <p:sp>
        <p:nvSpPr>
          <p:cNvPr id="10" name="9 Elipse"/>
          <p:cNvSpPr/>
          <p:nvPr/>
        </p:nvSpPr>
        <p:spPr>
          <a:xfrm>
            <a:off x="5810163" y="1628800"/>
            <a:ext cx="2808312" cy="122413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COMPETITIVIDAD</a:t>
            </a:r>
            <a:endParaRPr lang="es-CO" dirty="0"/>
          </a:p>
        </p:txBody>
      </p:sp>
      <p:sp>
        <p:nvSpPr>
          <p:cNvPr id="4" name="3 Rectángulo redondeado"/>
          <p:cNvSpPr/>
          <p:nvPr/>
        </p:nvSpPr>
        <p:spPr>
          <a:xfrm>
            <a:off x="2916535" y="3336211"/>
            <a:ext cx="3384376" cy="30963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2000" dirty="0"/>
              <a:t>Organización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2000" dirty="0"/>
              <a:t> Planeación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2000" dirty="0"/>
              <a:t>Productividad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2000" dirty="0"/>
              <a:t>Rentabilidad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2000" dirty="0"/>
              <a:t>Capacidad de innovación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2000" dirty="0"/>
              <a:t>Desarrollo de Tecnología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2000" dirty="0"/>
              <a:t>Calidad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2000" dirty="0"/>
              <a:t>Logística entro otros.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CO" sz="2000" dirty="0"/>
          </a:p>
        </p:txBody>
      </p:sp>
      <p:sp>
        <p:nvSpPr>
          <p:cNvPr id="11" name="10 Flecha izquierda, derecha y arriba"/>
          <p:cNvSpPr/>
          <p:nvPr/>
        </p:nvSpPr>
        <p:spPr>
          <a:xfrm rot="10800000">
            <a:off x="3457044" y="1844824"/>
            <a:ext cx="2353117" cy="1440160"/>
          </a:xfrm>
          <a:prstGeom prst="leftRight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15 Pentágono"/>
          <p:cNvSpPr/>
          <p:nvPr/>
        </p:nvSpPr>
        <p:spPr>
          <a:xfrm rot="10800000">
            <a:off x="6588415" y="3454613"/>
            <a:ext cx="792088" cy="2859539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295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13" name="9 CuadroTexto"/>
          <p:cNvSpPr txBox="1">
            <a:spLocks noChangeArrowheads="1"/>
          </p:cNvSpPr>
          <p:nvPr/>
        </p:nvSpPr>
        <p:spPr bwMode="auto">
          <a:xfrm>
            <a:off x="8269783" y="3846513"/>
            <a:ext cx="17272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1800">
                <a:solidFill>
                  <a:schemeClr val="bg1"/>
                </a:solidFill>
                <a:latin typeface="Arial" pitchFamily="34" charset="0"/>
              </a:rPr>
              <a:t>Pensamiento Prospectivo y Estratégico</a:t>
            </a:r>
          </a:p>
        </p:txBody>
      </p:sp>
      <p:sp>
        <p:nvSpPr>
          <p:cNvPr id="14" name="11 CuadroTexto"/>
          <p:cNvSpPr txBox="1">
            <a:spLocks noChangeArrowheads="1"/>
          </p:cNvSpPr>
          <p:nvPr/>
        </p:nvSpPr>
        <p:spPr bwMode="auto">
          <a:xfrm>
            <a:off x="8269783" y="4035425"/>
            <a:ext cx="1847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1800">
                <a:solidFill>
                  <a:schemeClr val="bg1"/>
                </a:solidFill>
                <a:latin typeface="Arial" pitchFamily="34" charset="0"/>
              </a:rPr>
              <a:t>Gestión de las Organizaciones</a:t>
            </a:r>
          </a:p>
        </p:txBody>
      </p:sp>
      <p:sp>
        <p:nvSpPr>
          <p:cNvPr id="7" name="18 CuadroTexto"/>
          <p:cNvSpPr txBox="1"/>
          <p:nvPr/>
        </p:nvSpPr>
        <p:spPr>
          <a:xfrm>
            <a:off x="131822" y="999009"/>
            <a:ext cx="31447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</a:rPr>
              <a:t>6. Relación con el Sector Externo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3 CuadroTexto"/>
          <p:cNvSpPr txBox="1"/>
          <p:nvPr/>
        </p:nvSpPr>
        <p:spPr>
          <a:xfrm>
            <a:off x="3492599" y="875599"/>
            <a:ext cx="597535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CO" u="none" dirty="0" smtClean="0"/>
              <a:t>Desarrollo Regional</a:t>
            </a:r>
          </a:p>
        </p:txBody>
      </p:sp>
      <p:sp>
        <p:nvSpPr>
          <p:cNvPr id="2" name="AutoShape 4" descr="data:image/jpeg;base64,/9j/4AAQSkZJRgABAQAAAQABAAD/2wCEAAkGBxMTEhQSExMWFBUUFBQQFRIVEhQVFBAWFBUWFhQUFRUYHCggGBomHBQUITEhJSkrLi4uFx8zODMsNygtLisBCgoKDg0OGhAQGywkHB8uLiwsLCwsLCwsLCwsLCwsLCwsLCwsLSwsLCwsLCwsLCwsLCwsLCwsLCwsLCwsLCwsLP/AABEIAIsBbAMBIgACEQEDEQH/xAAcAAACAwEBAQEAAAAAAAAAAAAABQMEBgIHAQj/xABBEAABAwIEAgcECAUDBAMAAAABAAIDBBEFEiExQVEGEyJhcYGRBzKhsRVCUnKCksHRFCMzovBDU+GTssLxFiRj/8QAGQEAAwEBAQAAAAAAAAAAAAAAAAECAwQF/8QALhEAAgIBBAECBQMEAwAAAAAAAAECEQMEEiExQVGhBRMUMmEVIkJScYGxkdHw/9oADAMBAAIRAxEAPwD1Q1t9V02oSuGMq2DZSatIvtcu7FUmPVhhKZJLlVWqw1rwrbQurFAjH4ngRGoWZrAW6FerOivvqleIdGIJb3BB5g2KCWjyt82qGThbKf2cXJy1BHiy/wAiqj/ZxMPdnjPi14/dAqFuEyi10oxN4kl227lro+hdUxpDXROP33D5tSpnRiWOT/7Ba3j2XBxPLw80m65YKDfCOcLpAfqj0C0dPkaNhfnb5KhK5rBlYLC9u86aElK58RykX5rnnkbO/DplHl9m2gmB5FdkN7lmKPEO9MaOZx1KE2i54k+y/wDwLCbuF+7ZMYomjYWSmWpcCDqRy7lZhqgdDok5K+SflccDYSBZbps60DzbgeHcnQlspontkzMcA4W1a4Agg8xxRs+Z+0yktis/NGBdHKmtkc2mhMgzEOfYNjZ96Q6DhpuvUejPsbjbZ9bL1h36mG7WDudIRmd5WXpwIaA1oAA0DQAAPADZRulXZHEkc0sz8FGj6IUEXuUcAtpcxhx9XXKZxU7Ge4xjfusa35BQdeVK2S6020ZbrJjIV8LlC+RchOhWcy1VtFD1pKjqgLoicOYV0S2dELkqRxCrSvTEduK5L1TlqLKq+sVKJLkNeuQapKBPdSB6e0W4YOqrqu6cKlNVgBUnVd1SiLcODVBc9eSlQnXRrQE9pO4adZzVWrqBayXS4hdQddfdNRE5A5hJUrKVDZgF8fWBVTEDoAFEQFyakc1y6sYOKqhHTorqlLSC/BfZsUalkuKapNryVGLb4PUw9Beq7XKQLyz1C1E9W2OVKKytNlCCWSglTMuoGzBStlQSWAV1mUGdfc6KAmzIzKHOl/SDF20tPLUO16tpLW/aedGN83EBD4BK3RWx3pG2JzoWG8jQC88I7i7R962vcLc1i6nES43JuSdSd7pJhFS57HSOdme95e9x+s52p8uCKuY7/wCAjf8ARcjk2z0ceNRQxlrTfXj8UmxeUkHmNf8Amy5fJmG//CpuLpXCNh14u+wOJKX9zWXRN0bxoOlERcMwDjYnU27vVb6gkuNPRYZ2CsjAc33wcwd9YnvKe9GscaHWd4EKo0THlV5NnHhcpbmD233tr6bJdMHA2IsSL/umuH4w0C2Yeqp43XRkNIcM2e1h3g3+Q9EskY1aJg5p1JFeORwG6u4RUHrSDxYfgR+5Sg1Ftl3BVBskbr6Zg0/i7PzISwupoWdXBmvJUTlEJV960L1aPGs6K56yyhlqmjiqclaTsPNUokuQ2bMBuoJa1o43SrIXHtE25Lt7o2nXhsnsQtzPlZVOdrazb2vxN0smcGm4dryupMQrxtcAcuKT1DAdW3J5laqPBm5DSPHcuhRLjwKzEz3A6j4LmOQcU/loW9j19fdfGTpV1oC+fxJ4K1BkOQ9bULl9Wk7ZHFdZu9PYG4vukuvmYBUjJ3r4NeKKCy0+bkq8jnKaGJTuYEDFnWroEnZdVMaqZiEAWDG7mq8sT+akFR3qGassk5BRUljk5qnKH81bkrlXkqLqGyqKT8yiIcr7XBdOLVhknR04I8nq7CpmrjKFw6Sy5DronJXwyKqapfBPdFiovsmVhsyWxuVhpQKi4KhdidUC5fM6YqGYmWE9rtb/ACIIQf6krnkcxEBa/m8HyWqEiwvtXbdlM7k+Vvm5rD/4qMn2l4V+9GRwqocLtv3q++p56g7j/OPzXGB0WZtzrr6q5WYPcXZdp5HY+C5D0lHixU65cGsF3O0A2v48k5oqHqxbdx1cefd4BVcMi6q7ne9sO4chfmmcVY07BFjOpISQkOJUBvmZoVqOvuNlBMwEIshoxhratug14XunmAwTOcJJna20bwbz81dZTC+w8Vai7KllbpeWMGu2VOulNiOPy5L6am4sPVQPeP8AOKCbs19JigfEyS/vNBI5HZw9QVG+qc7bQLP9GqgZnwuF7fzWDuNg8eRsfxJ+N17mKSlFSPAzRcJuINbzUjVxsqFTVnYLSrM7ovVFYGpTUVD5DZpsOaqvlPEoZUlg047BaKNEN2WqfDwO083Peo5p2i4AJ8LKjUVcjtAPNSU0Dt7ed9069QIpaph95j/zD9lwOrOzPVyYy0xI1DfVLZ4S06OHqjcKkfHh31WBVZHy8reStRVrhuLqz/F3+qlbHSEck8oUJqn8bpzLVt4gKrJUMPJKx0UW1blYir1HI5pXUNNdLcOi7FXlXoJiV8osPCZR04CqxURCC4VaooE2aLKKapaFnLNGHbHtbM/JRuXAoCd0zlrRyUfXXXLPX4olxxSZRGGBSDDGq6wFT5dFyv4lf2o3hpr7Fgw1q5fhTFcmdZUpqvXdJ6mcjrx4IxZtDUKN8qSRYq08VdjqQeKoC4HKVrlRM5UZr7bpgNOuXYqe9JH4gOaiOIgIsVGj6/vX3rws2MTHNdfSPeixbTR/xAWX9ozM9JmH+lIx/gD2Cf7gpvpEKKrnbIx8b9WvaWOHc4WulLlUOPDTM9gM4DGpzUVILbW81ksMY9kjoHnWP3j9ofVI8dCmstTpv3LlZ6SlwKcTqTn5DZXaaXKAVnukFaGgm+vDx4LRwNaY2k8hx30SolO3Rcp6u+nmpuuJ0SSoqGmwta3JRw1jhs4+B1QD4NFchQPcb9yW/SWliphWNI3SoV2SmpsLeC5NXZVJnXOiqTSJisujFuqmjlOzT2gPsHR49D6heksfHbsm+l773vxuvFK2qsNdVsugmPCalyOuXwnq+9zDrG707P4V6Gjl/Fnm62P8kaurqgdB6qiVyCuzovSSo82yjVO/yygjqrHWysSVvaDIwS8kC9tvBfKjoy4tzdYzPuWC+p7ilKaj2NRbOevB7TiLfZU30kOBACzTWvc7IASQbcdLJtSYE86udZOxUMo5w7TfkiWjJ2AXUNAxmxufNMIWBFjM9PTObwVRzn8lrJom8SFQlbEOIUvJFdsFFmddTucozhbitA57BtqvjJbn3VyZNbgh2zWOObEseEHmmNNhbgtRhmF59SNFdlwoN1Cf1ClG0h/LaElNh7rbq7FR965rZsqpNxO25XnZNbO6No44lqrjsEln1KtVWJAjdLf4gErhyZHI2jBE7Ka6mZS2XVPMFI6oWaiVtSAMsuXFcGa66J0WmNGiFeJS2WSq8QOY6p5js9rrCVNT2iu2ERqXJp4cQA4ppS4yBx+KxNyu4wVr0YqZ6NDjTeasfSTDusdhr9lpqKUEbD0RbHuO566Pg1L5JXu90WCeCFpGgHol9XA4bFLse8qMZJxUg6wfVPqqjpnjiVNBWHinQb0duq7Gx0PJAxBQY245MzNCFmjjUgGwPkp5HuiPsRqG3EltRZjjzbfQHwJ+KWVuJN4LiHFOsFnMFiLGxVWXC5D7ov5rOSZtDKkqFbHddJc7A2A/VXjiEjTYbDSymbg7oGiR51c6wbY6aam/oq8rbol6FRdq0dtry46qy2U7tSN7HdYA38XgnVAbDVJoqLb7LlLETqSppXgeKdYFgLZf5kj3WIu1jSG6cLnmq+O4G1t3QuOmjo5Nx4O5d6VMva7o+YHhz5tb5WXte1y629h+q6xTBQL5Je1qQHAEO8CFTw/HcsTWAe72Xtv2mkcxxbxVt+IiWzb37+Xf3J0WmqMTibnA5XNI7xqD4FM+g80rahnVt5RSXOUFryA068Qbf4VYqGhzSTrvr4HRUsNqCyVpvYZhc828Vthkk0/Q5dTjdNLyenFx1Oum6W1eIHYHRIsOx98gaLkXLgNdD2nZb+VvRN48HnkPZiee+xt5WXqQ1OOfT6PGeKSZxSVZzhzRmcCDbnzWggxEv7IaeybkEBoaTzdx8BdfMO6GVJ0OWIHdxOvkB8lpKHodCxoDnPkI13LG3+6P3WWbLhfb5/BpjhkXXuZ5tKGklouTqV1mk4MPkL/ALVT4Uxg7LfiT8yk1TXOYbcFz5PiCjwolLT+rK0DZD/pHxOiKvOOAarMOKgqniNQCN1x5ddOS4dGiwxQpqXE8VXFKVdgopJD2I3u8GuPxsn9F0aqHDWPL94gLh25JvyzVQSM3DCVbjjsQtXF0Rf8AWe1vgCf2U46Jxj3pHHwAH7rSOlyPwO4oq4fUANXNZiYGgV1+FQMGzj4vP6JbVCJuzG+Yv817EMLcaOWc6ZmMVr7rPVEjzsCtdV1bRsGjwaB+iU1FceZ9Uv0hzduRzz1NGakdLyPouoJXjdp9EylqTzPqq7pTzPqto/A8fmT9jNa6UekXqSqHHRMo5oju9o81my5ckq/0PF/U/Yr9Sn6I1V4+D2n8QXNTIA3Qj1WXRdH6LFdT9i18TfmPuUcfnvdY97NVuZYGu94Aqm7Bofsn8xW0fhziu0w/UFd0J44ddQp5I7BP3xg7gFVp6Bru74rPJ8OyL7XfsENdB/cqF9HOtDQzGyz4wmRpuHBw9CnNC4jQiy456fLDuLOqOfHLpod0lTqmojDgs11mqd4dUd6xZojipw3uS+XDjwWsYwEL46lU2OjHOiNiwpPBgOZ5adrrdVtCN+KzWI1JjckV0NaTozGxgIAPlddPqY49MnwVnozjjXHI/wCK0OIYSyQXACaEeb9KKzrowGsPYObbUi1iskZQBqRovXm4QGu1CjqcBpyS7qo81j2sjb357IlCzSGXaqZ5XQQnJnO7tfAcB6K9geEmokc0uLGMtcjck3sAeG17qtWZo3FjgWlpsQdNv0UvRyvAfIHOLWPswOB2eATc91jbyWX5OkcxVronFgcHBulgdbDQEfaFkxOJNkaS7QgHtEa+FkixKk7XvZju1zdz4pcal8Zs8XHA8P8AhU3XRe71LmJYPf8AmRnK7mPkRxSeKuLCWv0Pjo7zTN2MAD9Eoq5TIfdvfgBc+ilO+xTklyizLXXFmi99ABxKrU0JcdTa+h599uXip8N6L1kpBjpZzxBETwO7Uiy1OHezLFHm5hEY/wD0lYPgCSk1LqJy5MrfBSw6NoLbcLW7l690XccgKzuEeymoBaZaiNoBuWsa5x9TZb2gwSGnbZ0u32i1oWOPT5FK2Yx4LJdYKr15JsLnwF1aOI0rdM4d3NBf8gV9bit/6cErvwBg/usuz5b9R2RvppHDRtvHRK5eiLpDd8gb4NufiQnX8TUu2gY3vfLc+jQjqao7yRs+7GXfElN4YvsTYvpOhtOz3i9573WHoE1gwmBnuxMHflBPqVF9Gyn3qmT8IY35BH0Kw+9JK7xmf+hVRxxj0hDC4HIfBRvq4xu9o8XN/dVBgcHGO/3iXfMqVmEwDaFn5ArAjlxSIf6rPzt/dL6jFo+EjPzBOW0UY2jZ+QKQQN+y38oVKVEtWYqsrwdnt9UirJHHYj1K9T6pv2R6BHVN+yPQLaOocfBlLApeTxSpY/u9UvlY7/CvejAw7tb+UKN1DEd42H8Df2XRHXtfxMHok/5HgLmnkoyvepcDpnbwRn8DVSm6IUbt4GjwuFqviMfMTJ6B+GeIIXr1R7PaR22dng6/zSqq9mTf9Ocjucy/xBW0dfifdozlosq6pnmyFsKz2d1bfcySeDrH4pDW4BUxe/C8d+W49Qt46jFLqSMJYMke0LUL6Wkbr4tjIEL6QviABCEIAFJHM4bEhRoUyhGXaspSkumMYcZmbs4HxCtM6Sy8WsPqEkQsXpcL7ijRanKupMev6RuO8Y/Mf2STEndab+78Vyvtlm9Dg/p92X9Xm9f9HEbMtiDqOK1WF9K3RtDXtzW0vmt+izQapGRpfQYPT3ZS1mb19kamo6VMftHY/e/4Vb6azfVHqf2SqnoydgfRNqXCzxFvEgfNZy0unj49y46jM/PsczxRT26yGN9ti6PMR5lL5ugTJpHuD+ra836tkQDW6AaAHTZauipGD61+5rXPP9oT6khd9SCR3ecrB/cb/BceSOCPSOvHLM+2ZPDfZrHYZ55XW+6D4bFaGD2bUJFnse/nmkOvpZPo4Kk7Nij8SXn4WClGFyO/qVDz3MAjHqNVytR8I61Oflimn6CYXDr/AAkI73jN/wB5KvQ1FFFpEyO/KGEH/sarkeCQDUsznm8l5/uV6OJrdGgDwACmkK2LvpCV39Ond4yOawempR1NU7eSOPuYwuPq4/omiEwFf0Rf35pn/jLB6NspIsGgbr1YcftO7R9XJghAHDImt2aB4ABdoQgAQsp0n9oFHRO6t5dJIN44wCWX2zEkNB7r3UPRv2j0dXKIQJIpHGzGyhoDzyDmki/cVp8nJt3VwR8yF1fJsUIQsywQhCABCEIAEIQgAQhRVU4jY57tmNLz4NFz8kASoWd6H9LY8QbI+OKSMRlrT1gYMxcL6ZXHYfNaJVKLi6fYk01aBCEKRgvhC+oQAtr8Appv6kLCeeUA+oWfm9nNKSSHSNHIOFh6hbJC0jlnH7WyJY4S7Qtr8BpptZIWOJ+tlAd6jVIav2d0jvdzs8HXHoQtghEcs4/a2EscJdpHnNR7MfsT/mZ+xS6f2bVI918bvUL1dC2WtzLyYvSYn4PHX9AK0fUafxtUZ6CV3+0P+oz917MhX9fl/BP0WL8njP8A8Erv9of9Rn7rodA63/bH52fuvZEI+vy/gPosX5PIY+gFXxY0fjarkHs6nPvOYPMn5L1JCl63M/I1o8S8Hn0Hs6P1pW+TCfmUyp+gkTd5HHwa0fotehZPUZX3I1WDGukIYeidO3cPd4vPyCvQYLTt2hZ45QT8UwQsnJvs0UUujlkYGwA8BZdIQkMEIQgAQhCABCEIAEIQgAVDHa4wU08w1MUMkoHMsYXAeoV9VcTomzQywu92WN8Trb2e0tNvVNVasT64PKfY5gjJ3z1s4Er2vyszjN/Md25JCDu7tNseGq2uO9BKapqY6ol8b2ZT/KyNzljszHOu06jn3LAYDHiuEvliZSGojebggOcwuaLNkaWai4Iu08uFrp/0MwPEZas11c98Tb5m04eQJDazQYw4hrGjgdSR5nuzXueRTSVcf9UcmOtqg48+SDFOlldWV7qHD3tibGXNfMWgn+WbSPJcD2QdAALnnrp1gfSWupsTbh9ZK2dshAbIGta4ZmlzHDKBobWIP/ujBh1bheIzzx0r6qGYyWLN7PfnA0BLXA6G4sVa6KdHqyoxB2KVsZhDbvjiPvOOQtY0N3DWg8bEnzTaxqL621x63/sE5t+bv/FFbEOkuIz4tLS0UwDWvdGGuawxsEbcsj3HLfR1/OytdDukNcMVfQ1E4qGt6xrnBjWhpY3MHNsARrZpBvuvvspwidtVWVVRC+MvF252FpcZXue+1/ut9Uey/CJ/46sq54Xxl+Yt6xhaXGaQvda/INF/FOexKSpcJenYR3txdvl+xL0V6UVDcSraernLooWzvbmDAGNjeCHXaAT2CqnRzpbVzy1VfJK9lDTZniENj7ZItHFe176tJ13I4FLfaN0YqpMSe6nikc2oZHme0HJd3YcHu2A7AJ7lv5uiDRhbsPiIBMdusI9+W4dndbgXAeSmbxJJ8XKv8eo4/Mba9L/z6GCpelGJVkc9S2tgpmx3yU94g6SwDi1ucEnQjtHc/BzSdO5pMGqKlxDaiJ4pw9oAzOdkyvDTcA2edNrtWZwzC6mnidTyYM2efOck748zQDwcW6PA1sQ4aHuTrpng1QMNggjomxySTGeeGlYXMblYQ3Na+urOJ93QrSUcbklSq+Ouv/epEXNJu3dfnsoR4zjDsOdXOqwyNjrNvHH1k93hhI7NgATptsfFaUdK5zgRrHutOQYmvDRqTL1bX5SLXt3W0VXp3hU7MJpKOCJ8jh1fWBjC4gRxkuvbYl5B8lB03widuE0NHDDI9zcj5QxjnWLY3F2a213vv5Kf2T28LmXsiv3Rvl9e58p+ms9LhMVRI7raiplkbGXNaGsa0luYhgFwMu3EuHBV8RrMbp6RuISVTcpLXOpzHH2GvNmk2b3jQG4ur3TToVNLh1HHA3NJTMDXRXAc4PYM5F9C4OG3eVQx6pxTEoYqMUL4QC0yyO7LHlugN3AZWj3ram4Fu8hsdNVy3d10KW5cO+uP7j/GunUowiKuhYBJM4RG4u2JwL2vdbiLxkC/2hus7guM4nP1T6fEoJpHG76WRrIzHzBBYC8cLt8r7p/juF11HR09PRRx1MLGZJ43xte57i4vc7K42LHEnQC4+WOm6Mz1dVC6mw59CGua6R7nuDGkOBztDgMtrGwbrcoxLHtfVW+XT4/N8/8AATc7Xfj1PcKcuLWl4AdlBcAbgOtqAeIvxUq+BfV5x2ghCEACEIQAIQhAAhCEACEIQAIQhAAhCEACEIQAIQhAAhCEACEIQAIQhAAhCEACEIQAIQhAAhCEACEIQAIQhAAhCEACEIQAIQhAAhCEACEIQAIQh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276" y="1387632"/>
            <a:ext cx="9244406" cy="523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62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7" name="18 CuadroTexto"/>
          <p:cNvSpPr txBox="1"/>
          <p:nvPr/>
        </p:nvSpPr>
        <p:spPr>
          <a:xfrm>
            <a:off x="131822" y="999009"/>
            <a:ext cx="31447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</a:rPr>
              <a:t>6. Relación con el Sector Externo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AutoShape 4" descr="data:image/jpeg;base64,/9j/4AAQSkZJRgABAQAAAQABAAD/2wCEAAkGBxMTEhQSExMWFBUUFBQQFRIVEhQVFBAWFBUWFhQUFRUYHCggGBomHBQUITEhJSkrLi4uFx8zODMsNygtLisBCgoKDg0OGhAQGywkHB8uLiwsLCwsLCwsLCwsLCwsLCwsLCwsLSwsLCwsLCwsLCwsLCwsLCwsLCwsLCwsLCwsLP/AABEIAIsBbAMBIgACEQEDEQH/xAAcAAACAwEBAQEAAAAAAAAAAAAABQMEBgIHAQj/xABBEAABAwIEAgcECAUDBAMAAAABAAIDBBEFEiExQVEGEyJhcYGRBzKhsRVCUnKCksHRFCMzovBDU+GTssLxFiRj/8QAGQEAAwEBAQAAAAAAAAAAAAAAAAECAwQF/8QALhEAAgIBBAECBQMEAwAAAAAAAAECEQMEEiExQVGhBRMUMmEVIkJScYGxkdHw/9oADAMBAAIRAxEAPwD1Q1t9V02oSuGMq2DZSatIvtcu7FUmPVhhKZJLlVWqw1rwrbQurFAjH4ngRGoWZrAW6FerOivvqleIdGIJb3BB5g2KCWjyt82qGThbKf2cXJy1BHiy/wAiqj/ZxMPdnjPi14/dAqFuEyi10oxN4kl227lro+hdUxpDXROP33D5tSpnRiWOT/7Ba3j2XBxPLw80m65YKDfCOcLpAfqj0C0dPkaNhfnb5KhK5rBlYLC9u86aElK58RykX5rnnkbO/DplHl9m2gmB5FdkN7lmKPEO9MaOZx1KE2i54k+y/wDwLCbuF+7ZMYomjYWSmWpcCDqRy7lZhqgdDok5K+SflccDYSBZbps60DzbgeHcnQlspontkzMcA4W1a4Agg8xxRs+Z+0yktis/NGBdHKmtkc2mhMgzEOfYNjZ96Q6DhpuvUejPsbjbZ9bL1h36mG7WDudIRmd5WXpwIaA1oAA0DQAAPADZRulXZHEkc0sz8FGj6IUEXuUcAtpcxhx9XXKZxU7Ge4xjfusa35BQdeVK2S6020ZbrJjIV8LlC+RchOhWcy1VtFD1pKjqgLoicOYV0S2dELkqRxCrSvTEduK5L1TlqLKq+sVKJLkNeuQapKBPdSB6e0W4YOqrqu6cKlNVgBUnVd1SiLcODVBc9eSlQnXRrQE9pO4adZzVWrqBayXS4hdQddfdNRE5A5hJUrKVDZgF8fWBVTEDoAFEQFyakc1y6sYOKqhHTorqlLSC/BfZsUalkuKapNryVGLb4PUw9Beq7XKQLyz1C1E9W2OVKKytNlCCWSglTMuoGzBStlQSWAV1mUGdfc6KAmzIzKHOl/SDF20tPLUO16tpLW/aedGN83EBD4BK3RWx3pG2JzoWG8jQC88I7i7R962vcLc1i6nES43JuSdSd7pJhFS57HSOdme95e9x+s52p8uCKuY7/wCAjf8ARcjk2z0ceNRQxlrTfXj8UmxeUkHmNf8Amy5fJmG//CpuLpXCNh14u+wOJKX9zWXRN0bxoOlERcMwDjYnU27vVb6gkuNPRYZ2CsjAc33wcwd9YnvKe9GscaHWd4EKo0THlV5NnHhcpbmD233tr6bJdMHA2IsSL/umuH4w0C2Yeqp43XRkNIcM2e1h3g3+Q9EskY1aJg5p1JFeORwG6u4RUHrSDxYfgR+5Sg1Ftl3BVBskbr6Zg0/i7PzISwupoWdXBmvJUTlEJV960L1aPGs6K56yyhlqmjiqclaTsPNUokuQ2bMBuoJa1o43SrIXHtE25Lt7o2nXhsnsQtzPlZVOdrazb2vxN0smcGm4dryupMQrxtcAcuKT1DAdW3J5laqPBm5DSPHcuhRLjwKzEz3A6j4LmOQcU/loW9j19fdfGTpV1oC+fxJ4K1BkOQ9bULl9Wk7ZHFdZu9PYG4vukuvmYBUjJ3r4NeKKCy0+bkq8jnKaGJTuYEDFnWroEnZdVMaqZiEAWDG7mq8sT+akFR3qGassk5BRUljk5qnKH81bkrlXkqLqGyqKT8yiIcr7XBdOLVhknR04I8nq7CpmrjKFw6Sy5DronJXwyKqapfBPdFiovsmVhsyWxuVhpQKi4KhdidUC5fM6YqGYmWE9rtb/ACIIQf6krnkcxEBa/m8HyWqEiwvtXbdlM7k+Vvm5rD/4qMn2l4V+9GRwqocLtv3q++p56g7j/OPzXGB0WZtzrr6q5WYPcXZdp5HY+C5D0lHixU65cGsF3O0A2v48k5oqHqxbdx1cefd4BVcMi6q7ne9sO4chfmmcVY07BFjOpISQkOJUBvmZoVqOvuNlBMwEIshoxhratug14XunmAwTOcJJna20bwbz81dZTC+w8Vai7KllbpeWMGu2VOulNiOPy5L6am4sPVQPeP8AOKCbs19JigfEyS/vNBI5HZw9QVG+qc7bQLP9GqgZnwuF7fzWDuNg8eRsfxJ+N17mKSlFSPAzRcJuINbzUjVxsqFTVnYLSrM7ovVFYGpTUVD5DZpsOaqvlPEoZUlg047BaKNEN2WqfDwO083Peo5p2i4AJ8LKjUVcjtAPNSU0Dt7ed9069QIpaph95j/zD9lwOrOzPVyYy0xI1DfVLZ4S06OHqjcKkfHh31WBVZHy8reStRVrhuLqz/F3+qlbHSEck8oUJqn8bpzLVt4gKrJUMPJKx0UW1blYir1HI5pXUNNdLcOi7FXlXoJiV8osPCZR04CqxURCC4VaooE2aLKKapaFnLNGHbHtbM/JRuXAoCd0zlrRyUfXXXLPX4olxxSZRGGBSDDGq6wFT5dFyv4lf2o3hpr7Fgw1q5fhTFcmdZUpqvXdJ6mcjrx4IxZtDUKN8qSRYq08VdjqQeKoC4HKVrlRM5UZr7bpgNOuXYqe9JH4gOaiOIgIsVGj6/vX3rws2MTHNdfSPeixbTR/xAWX9ozM9JmH+lIx/gD2Cf7gpvpEKKrnbIx8b9WvaWOHc4WulLlUOPDTM9gM4DGpzUVILbW81ksMY9kjoHnWP3j9ofVI8dCmstTpv3LlZ6SlwKcTqTn5DZXaaXKAVnukFaGgm+vDx4LRwNaY2k8hx30SolO3Rcp6u+nmpuuJ0SSoqGmwta3JRw1jhs4+B1QD4NFchQPcb9yW/SWliphWNI3SoV2SmpsLeC5NXZVJnXOiqTSJisujFuqmjlOzT2gPsHR49D6heksfHbsm+l773vxuvFK2qsNdVsugmPCalyOuXwnq+9zDrG707P4V6Gjl/Fnm62P8kaurqgdB6qiVyCuzovSSo82yjVO/yygjqrHWysSVvaDIwS8kC9tvBfKjoy4tzdYzPuWC+p7ilKaj2NRbOevB7TiLfZU30kOBACzTWvc7IASQbcdLJtSYE86udZOxUMo5w7TfkiWjJ2AXUNAxmxufNMIWBFjM9PTObwVRzn8lrJom8SFQlbEOIUvJFdsFFmddTucozhbitA57BtqvjJbn3VyZNbgh2zWOObEseEHmmNNhbgtRhmF59SNFdlwoN1Cf1ClG0h/LaElNh7rbq7FR965rZsqpNxO25XnZNbO6No44lqrjsEln1KtVWJAjdLf4gErhyZHI2jBE7Ka6mZS2XVPMFI6oWaiVtSAMsuXFcGa66J0WmNGiFeJS2WSq8QOY6p5js9rrCVNT2iu2ERqXJp4cQA4ppS4yBx+KxNyu4wVr0YqZ6NDjTeasfSTDusdhr9lpqKUEbD0RbHuO566Pg1L5JXu90WCeCFpGgHol9XA4bFLse8qMZJxUg6wfVPqqjpnjiVNBWHinQb0duq7Gx0PJAxBQY245MzNCFmjjUgGwPkp5HuiPsRqG3EltRZjjzbfQHwJ+KWVuJN4LiHFOsFnMFiLGxVWXC5D7ov5rOSZtDKkqFbHddJc7A2A/VXjiEjTYbDSymbg7oGiR51c6wbY6aam/oq8rbol6FRdq0dtry46qy2U7tSN7HdYA38XgnVAbDVJoqLb7LlLETqSppXgeKdYFgLZf5kj3WIu1jSG6cLnmq+O4G1t3QuOmjo5Nx4O5d6VMva7o+YHhz5tb5WXte1y629h+q6xTBQL5Je1qQHAEO8CFTw/HcsTWAe72Xtv2mkcxxbxVt+IiWzb37+Xf3J0WmqMTibnA5XNI7xqD4FM+g80rahnVt5RSXOUFryA068Qbf4VYqGhzSTrvr4HRUsNqCyVpvYZhc828Vthkk0/Q5dTjdNLyenFx1Oum6W1eIHYHRIsOx98gaLkXLgNdD2nZb+VvRN48HnkPZiee+xt5WXqQ1OOfT6PGeKSZxSVZzhzRmcCDbnzWggxEv7IaeybkEBoaTzdx8BdfMO6GVJ0OWIHdxOvkB8lpKHodCxoDnPkI13LG3+6P3WWbLhfb5/BpjhkXXuZ5tKGklouTqV1mk4MPkL/ALVT4Uxg7LfiT8yk1TXOYbcFz5PiCjwolLT+rK0DZD/pHxOiKvOOAarMOKgqniNQCN1x5ddOS4dGiwxQpqXE8VXFKVdgopJD2I3u8GuPxsn9F0aqHDWPL94gLh25JvyzVQSM3DCVbjjsQtXF0Rf8AWe1vgCf2U46Jxj3pHHwAH7rSOlyPwO4oq4fUANXNZiYGgV1+FQMGzj4vP6JbVCJuzG+Yv817EMLcaOWc6ZmMVr7rPVEjzsCtdV1bRsGjwaB+iU1FceZ9Uv0hzduRzz1NGakdLyPouoJXjdp9EylqTzPqq7pTzPqto/A8fmT9jNa6UekXqSqHHRMo5oju9o81my5ckq/0PF/U/Yr9Sn6I1V4+D2n8QXNTIA3Qj1WXRdH6LFdT9i18TfmPuUcfnvdY97NVuZYGu94Aqm7Bofsn8xW0fhziu0w/UFd0J44ddQp5I7BP3xg7gFVp6Bru74rPJ8OyL7XfsENdB/cqF9HOtDQzGyz4wmRpuHBw9CnNC4jQiy456fLDuLOqOfHLpod0lTqmojDgs11mqd4dUd6xZojipw3uS+XDjwWsYwEL46lU2OjHOiNiwpPBgOZ5adrrdVtCN+KzWI1JjckV0NaTozGxgIAPlddPqY49MnwVnozjjXHI/wCK0OIYSyQXACaEeb9KKzrowGsPYObbUi1iskZQBqRovXm4QGu1CjqcBpyS7qo81j2sjb357IlCzSGXaqZ5XQQnJnO7tfAcB6K9geEmokc0uLGMtcjck3sAeG17qtWZo3FjgWlpsQdNv0UvRyvAfIHOLWPswOB2eATc91jbyWX5OkcxVronFgcHBulgdbDQEfaFkxOJNkaS7QgHtEa+FkixKk7XvZju1zdz4pcal8Zs8XHA8P8AhU3XRe71LmJYPf8AmRnK7mPkRxSeKuLCWv0Pjo7zTN2MAD9Eoq5TIfdvfgBc+ilO+xTklyizLXXFmi99ABxKrU0JcdTa+h599uXip8N6L1kpBjpZzxBETwO7Uiy1OHezLFHm5hEY/wD0lYPgCSk1LqJy5MrfBSw6NoLbcLW7l690XccgKzuEeymoBaZaiNoBuWsa5x9TZb2gwSGnbZ0u32i1oWOPT5FK2Yx4LJdYKr15JsLnwF1aOI0rdM4d3NBf8gV9bit/6cErvwBg/usuz5b9R2RvppHDRtvHRK5eiLpDd8gb4NufiQnX8TUu2gY3vfLc+jQjqao7yRs+7GXfElN4YvsTYvpOhtOz3i9573WHoE1gwmBnuxMHflBPqVF9Gyn3qmT8IY35BH0Kw+9JK7xmf+hVRxxj0hDC4HIfBRvq4xu9o8XN/dVBgcHGO/3iXfMqVmEwDaFn5ArAjlxSIf6rPzt/dL6jFo+EjPzBOW0UY2jZ+QKQQN+y38oVKVEtWYqsrwdnt9UirJHHYj1K9T6pv2R6BHVN+yPQLaOocfBlLApeTxSpY/u9UvlY7/CvejAw7tb+UKN1DEd42H8Df2XRHXtfxMHok/5HgLmnkoyvepcDpnbwRn8DVSm6IUbt4GjwuFqviMfMTJ6B+GeIIXr1R7PaR22dng6/zSqq9mTf9Ocjucy/xBW0dfifdozlosq6pnmyFsKz2d1bfcySeDrH4pDW4BUxe/C8d+W49Qt46jFLqSMJYMke0LUL6Wkbr4tjIEL6QviABCEIAFJHM4bEhRoUyhGXaspSkumMYcZmbs4HxCtM6Sy8WsPqEkQsXpcL7ijRanKupMev6RuO8Y/Mf2STEndab+78Vyvtlm9Dg/p92X9Xm9f9HEbMtiDqOK1WF9K3RtDXtzW0vmt+izQapGRpfQYPT3ZS1mb19kamo6VMftHY/e/4Vb6azfVHqf2SqnoydgfRNqXCzxFvEgfNZy0unj49y46jM/PsczxRT26yGN9ti6PMR5lL5ugTJpHuD+ra836tkQDW6AaAHTZauipGD61+5rXPP9oT6khd9SCR3ecrB/cb/BceSOCPSOvHLM+2ZPDfZrHYZ55XW+6D4bFaGD2bUJFnse/nmkOvpZPo4Kk7Nij8SXn4WClGFyO/qVDz3MAjHqNVytR8I61Oflimn6CYXDr/AAkI73jN/wB5KvQ1FFFpEyO/KGEH/sarkeCQDUsznm8l5/uV6OJrdGgDwACmkK2LvpCV39Ond4yOawempR1NU7eSOPuYwuPq4/omiEwFf0Rf35pn/jLB6NspIsGgbr1YcftO7R9XJghAHDImt2aB4ABdoQgAQsp0n9oFHRO6t5dJIN44wCWX2zEkNB7r3UPRv2j0dXKIQJIpHGzGyhoDzyDmki/cVp8nJt3VwR8yF1fJsUIQsywQhCABCEIAEIQgAQhRVU4jY57tmNLz4NFz8kASoWd6H9LY8QbI+OKSMRlrT1gYMxcL6ZXHYfNaJVKLi6fYk01aBCEKRgvhC+oQAtr8Appv6kLCeeUA+oWfm9nNKSSHSNHIOFh6hbJC0jlnH7WyJY4S7Qtr8BpptZIWOJ+tlAd6jVIav2d0jvdzs8HXHoQtghEcs4/a2EscJdpHnNR7MfsT/mZ+xS6f2bVI918bvUL1dC2WtzLyYvSYn4PHX9AK0fUafxtUZ6CV3+0P+oz917MhX9fl/BP0WL8njP8A8Erv9of9Rn7rodA63/bH52fuvZEI+vy/gPosX5PIY+gFXxY0fjarkHs6nPvOYPMn5L1JCl63M/I1o8S8Hn0Hs6P1pW+TCfmUyp+gkTd5HHwa0fotehZPUZX3I1WDGukIYeidO3cPd4vPyCvQYLTt2hZ45QT8UwQsnJvs0UUujlkYGwA8BZdIQkMEIQgAQhCABCEIAEIQgAVDHa4wU08w1MUMkoHMsYXAeoV9VcTomzQywu92WN8Trb2e0tNvVNVasT64PKfY5gjJ3z1s4Er2vyszjN/Md25JCDu7tNseGq2uO9BKapqY6ol8b2ZT/KyNzljszHOu06jn3LAYDHiuEvliZSGojebggOcwuaLNkaWai4Iu08uFrp/0MwPEZas11c98Tb5m04eQJDazQYw4hrGjgdSR5nuzXueRTSVcf9UcmOtqg48+SDFOlldWV7qHD3tibGXNfMWgn+WbSPJcD2QdAALnnrp1gfSWupsTbh9ZK2dshAbIGta4ZmlzHDKBobWIP/ujBh1bheIzzx0r6qGYyWLN7PfnA0BLXA6G4sVa6KdHqyoxB2KVsZhDbvjiPvOOQtY0N3DWg8bEnzTaxqL621x63/sE5t+bv/FFbEOkuIz4tLS0UwDWvdGGuawxsEbcsj3HLfR1/OytdDukNcMVfQ1E4qGt6xrnBjWhpY3MHNsARrZpBvuvvspwidtVWVVRC+MvF252FpcZXue+1/ut9Uey/CJ/46sq54Xxl+Yt6xhaXGaQvda/INF/FOexKSpcJenYR3txdvl+xL0V6UVDcSraernLooWzvbmDAGNjeCHXaAT2CqnRzpbVzy1VfJK9lDTZniENj7ZItHFe176tJ13I4FLfaN0YqpMSe6nikc2oZHme0HJd3YcHu2A7AJ7lv5uiDRhbsPiIBMdusI9+W4dndbgXAeSmbxJJ8XKv8eo4/Mba9L/z6GCpelGJVkc9S2tgpmx3yU94g6SwDi1ucEnQjtHc/BzSdO5pMGqKlxDaiJ4pw9oAzOdkyvDTcA2edNrtWZwzC6mnidTyYM2efOck748zQDwcW6PA1sQ4aHuTrpng1QMNggjomxySTGeeGlYXMblYQ3Na+urOJ93QrSUcbklSq+Ouv/epEXNJu3dfnsoR4zjDsOdXOqwyNjrNvHH1k93hhI7NgATptsfFaUdK5zgRrHutOQYmvDRqTL1bX5SLXt3W0VXp3hU7MJpKOCJ8jh1fWBjC4gRxkuvbYl5B8lB03widuE0NHDDI9zcj5QxjnWLY3F2a213vv5Kf2T28LmXsiv3Rvl9e58p+ms9LhMVRI7raiplkbGXNaGsa0luYhgFwMu3EuHBV8RrMbp6RuISVTcpLXOpzHH2GvNmk2b3jQG4ur3TToVNLh1HHA3NJTMDXRXAc4PYM5F9C4OG3eVQx6pxTEoYqMUL4QC0yyO7LHlugN3AZWj3ram4Fu8hsdNVy3d10KW5cO+uP7j/GunUowiKuhYBJM4RG4u2JwL2vdbiLxkC/2hus7guM4nP1T6fEoJpHG76WRrIzHzBBYC8cLt8r7p/juF11HR09PRRx1MLGZJ43xte57i4vc7K42LHEnQC4+WOm6Mz1dVC6mw59CGua6R7nuDGkOBztDgMtrGwbrcoxLHtfVW+XT4/N8/8AATc7Xfj1PcKcuLWl4AdlBcAbgOtqAeIvxUq+BfV5x2ghCEACEIQAIQhAAhCEACEIQAIQhAAhCEACEIQAIQhAAhCEACEIQAIQhAAhCEACEIQAIQhAAhCEACEIQAIQhAAhCEACEIQAIQhAAhCEACEIQAIQh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0" name="3 CuadroTexto"/>
          <p:cNvSpPr txBox="1"/>
          <p:nvPr/>
        </p:nvSpPr>
        <p:spPr>
          <a:xfrm>
            <a:off x="3438624" y="338218"/>
            <a:ext cx="597535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CO" u="none" dirty="0" smtClean="0"/>
              <a:t>Internacionalización</a:t>
            </a:r>
            <a:endParaRPr lang="es-CO" u="none" dirty="0"/>
          </a:p>
        </p:txBody>
      </p:sp>
      <p:sp>
        <p:nvSpPr>
          <p:cNvPr id="17" name="16 Rectángulo"/>
          <p:cNvSpPr/>
          <p:nvPr/>
        </p:nvSpPr>
        <p:spPr>
          <a:xfrm>
            <a:off x="2175805" y="3240710"/>
            <a:ext cx="1768815" cy="834479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1005164"/>
              <a:satOff val="-876"/>
              <a:lumOff val="-1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20 Rectángulo"/>
          <p:cNvSpPr/>
          <p:nvPr/>
        </p:nvSpPr>
        <p:spPr>
          <a:xfrm>
            <a:off x="3944620" y="5157192"/>
            <a:ext cx="1768815" cy="834479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3015493"/>
              <a:satOff val="-2627"/>
              <a:lumOff val="-4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22 Rectángulo"/>
          <p:cNvSpPr/>
          <p:nvPr/>
        </p:nvSpPr>
        <p:spPr>
          <a:xfrm>
            <a:off x="8225154" y="3240710"/>
            <a:ext cx="1768815" cy="834479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4020657"/>
              <a:satOff val="-3502"/>
              <a:lumOff val="-5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2 Rectángulo"/>
          <p:cNvSpPr/>
          <p:nvPr/>
        </p:nvSpPr>
        <p:spPr>
          <a:xfrm>
            <a:off x="2419162" y="1484784"/>
            <a:ext cx="7422340" cy="3970318"/>
          </a:xfrm>
          <a:prstGeom prst="rect">
            <a:avLst/>
          </a:prstGeom>
          <a:solidFill>
            <a:schemeClr val="tx2">
              <a:lumMod val="20000"/>
              <a:lumOff val="80000"/>
              <a:alpha val="19000"/>
            </a:schemeClr>
          </a:solidFill>
        </p:spPr>
        <p:txBody>
          <a:bodyPr wrap="square">
            <a:spAutoFit/>
          </a:bodyPr>
          <a:lstStyle/>
          <a:p>
            <a:r>
              <a:rPr lang="es-CO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 smtClean="0"/>
              <a:t>Gestión</a:t>
            </a:r>
            <a:r>
              <a:rPr lang="es-CO" dirty="0" smtClean="0"/>
              <a:t> </a:t>
            </a:r>
            <a:r>
              <a:rPr lang="es-CO" dirty="0"/>
              <a:t>de la internacionalización, buscando que las </a:t>
            </a:r>
            <a:r>
              <a:rPr lang="es-CO" b="1" dirty="0"/>
              <a:t>IES cuenten con una política clara sobre el tema</a:t>
            </a:r>
            <a:r>
              <a:rPr lang="es-CO" dirty="0"/>
              <a:t>, y una instancia encargada o una persona que haga sus veces.</a:t>
            </a:r>
          </a:p>
          <a:p>
            <a:r>
              <a:rPr lang="es-CO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 smtClean="0"/>
              <a:t>Movilidad </a:t>
            </a:r>
            <a:r>
              <a:rPr lang="es-CO" b="1" dirty="0"/>
              <a:t>académica internacional</a:t>
            </a:r>
            <a:r>
              <a:rPr lang="es-CO" dirty="0"/>
              <a:t>, promoviendo el desplazamiento de estudiantes, docentes e investigadores entre distintos sistemas de educación superior en el mundo.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 smtClean="0"/>
              <a:t>Participación </a:t>
            </a:r>
            <a:r>
              <a:rPr lang="es-CO" b="1" dirty="0"/>
              <a:t>de las IES en redes universitarias</a:t>
            </a:r>
            <a:r>
              <a:rPr lang="es-CO" dirty="0"/>
              <a:t>, facilitando la generación de alianzas y el intercambio de experiencias y conocimientos.</a:t>
            </a:r>
          </a:p>
          <a:p>
            <a:r>
              <a:rPr lang="es-CO" dirty="0"/>
              <a:t> </a:t>
            </a:r>
            <a:endParaRPr lang="es-C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 smtClean="0"/>
              <a:t>Internacionalización </a:t>
            </a:r>
            <a:r>
              <a:rPr lang="es-CO" b="1" dirty="0"/>
              <a:t>del currículo y de la investigación</a:t>
            </a:r>
            <a:r>
              <a:rPr lang="es-CO" dirty="0"/>
              <a:t>, aportando una dimensión internacional a la educación superior</a:t>
            </a:r>
            <a:r>
              <a:rPr lang="es-CO" dirty="0" smtClean="0"/>
              <a:t>.</a:t>
            </a:r>
            <a:endParaRPr lang="es-CO" dirty="0"/>
          </a:p>
        </p:txBody>
      </p:sp>
      <p:sp>
        <p:nvSpPr>
          <p:cNvPr id="4" name="3 CuadroTexto"/>
          <p:cNvSpPr txBox="1"/>
          <p:nvPr/>
        </p:nvSpPr>
        <p:spPr>
          <a:xfrm>
            <a:off x="4392493" y="5807005"/>
            <a:ext cx="4067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Política MEN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8741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622255" y="188020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2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2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2" name="1 Rectángulo"/>
          <p:cNvSpPr/>
          <p:nvPr/>
        </p:nvSpPr>
        <p:spPr>
          <a:xfrm>
            <a:off x="2730640" y="1700808"/>
            <a:ext cx="74751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9" name="48 CuadroTexto"/>
          <p:cNvSpPr txBox="1"/>
          <p:nvPr/>
        </p:nvSpPr>
        <p:spPr>
          <a:xfrm>
            <a:off x="3688094" y="835378"/>
            <a:ext cx="4606925" cy="8318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1" u="sng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s-ES" i="0" u="none" dirty="0"/>
              <a:t>Estado actual de la formación</a:t>
            </a:r>
          </a:p>
          <a:p>
            <a:pPr>
              <a:defRPr/>
            </a:pPr>
            <a:r>
              <a:rPr lang="es-ES" b="0" u="none" dirty="0"/>
              <a:t>-Referente </a:t>
            </a:r>
            <a:r>
              <a:rPr lang="es-ES" b="0" u="none" dirty="0" smtClean="0"/>
              <a:t>Nacional- Cobertura</a:t>
            </a:r>
            <a:endParaRPr lang="es-CO" b="0" u="non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03" y="1632815"/>
            <a:ext cx="10441160" cy="48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4697457" y="6523608"/>
            <a:ext cx="18853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/>
              <a:t>Fuente  SNIES febrero 2014</a:t>
            </a:r>
            <a:endParaRPr lang="es-CO" sz="1200" dirty="0"/>
          </a:p>
        </p:txBody>
      </p:sp>
      <p:sp>
        <p:nvSpPr>
          <p:cNvPr id="7" name="40 CuadroTexto"/>
          <p:cNvSpPr txBox="1"/>
          <p:nvPr/>
        </p:nvSpPr>
        <p:spPr>
          <a:xfrm>
            <a:off x="622354" y="1092102"/>
            <a:ext cx="1728788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2. Justificación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6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7" name="18 CuadroTexto"/>
          <p:cNvSpPr txBox="1"/>
          <p:nvPr/>
        </p:nvSpPr>
        <p:spPr>
          <a:xfrm>
            <a:off x="131822" y="999009"/>
            <a:ext cx="31447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</a:rPr>
              <a:t>6. Relación con el Sector Externo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AutoShape 4" descr="data:image/jpeg;base64,/9j/4AAQSkZJRgABAQAAAQABAAD/2wCEAAkGBxMTEhQSExMWFBUUFBQQFRIVEhQVFBAWFBUWFhQUFRUYHCggGBomHBQUITEhJSkrLi4uFx8zODMsNygtLisBCgoKDg0OGhAQGywkHB8uLiwsLCwsLCwsLCwsLCwsLCwsLCwsLSwsLCwsLCwsLCwsLCwsLCwsLCwsLCwsLCwsLP/AABEIAIsBbAMBIgACEQEDEQH/xAAcAAACAwEBAQEAAAAAAAAAAAAABQMEBgIHAQj/xABBEAABAwIEAgcECAUDBAMAAAABAAIDBBEFEiExQVEGEyJhcYGRBzKhsRVCUnKCksHRFCMzovBDU+GTssLxFiRj/8QAGQEAAwEBAQAAAAAAAAAAAAAAAAECAwQF/8QALhEAAgIBBAECBQMEAwAAAAAAAAECEQMEEiExQVGhBRMUMmEVIkJScYGxkdHw/9oADAMBAAIRAxEAPwD1Q1t9V02oSuGMq2DZSatIvtcu7FUmPVhhKZJLlVWqw1rwrbQurFAjH4ngRGoWZrAW6FerOivvqleIdGIJb3BB5g2KCWjyt82qGThbKf2cXJy1BHiy/wAiqj/ZxMPdnjPi14/dAqFuEyi10oxN4kl227lro+hdUxpDXROP33D5tSpnRiWOT/7Ba3j2XBxPLw80m65YKDfCOcLpAfqj0C0dPkaNhfnb5KhK5rBlYLC9u86aElK58RykX5rnnkbO/DplHl9m2gmB5FdkN7lmKPEO9MaOZx1KE2i54k+y/wDwLCbuF+7ZMYomjYWSmWpcCDqRy7lZhqgdDok5K+SflccDYSBZbps60DzbgeHcnQlspontkzMcA4W1a4Agg8xxRs+Z+0yktis/NGBdHKmtkc2mhMgzEOfYNjZ96Q6DhpuvUejPsbjbZ9bL1h36mG7WDudIRmd5WXpwIaA1oAA0DQAAPADZRulXZHEkc0sz8FGj6IUEXuUcAtpcxhx9XXKZxU7Ge4xjfusa35BQdeVK2S6020ZbrJjIV8LlC+RchOhWcy1VtFD1pKjqgLoicOYV0S2dELkqRxCrSvTEduK5L1TlqLKq+sVKJLkNeuQapKBPdSB6e0W4YOqrqu6cKlNVgBUnVd1SiLcODVBc9eSlQnXRrQE9pO4adZzVWrqBayXS4hdQddfdNRE5A5hJUrKVDZgF8fWBVTEDoAFEQFyakc1y6sYOKqhHTorqlLSC/BfZsUalkuKapNryVGLb4PUw9Beq7XKQLyz1C1E9W2OVKKytNlCCWSglTMuoGzBStlQSWAV1mUGdfc6KAmzIzKHOl/SDF20tPLUO16tpLW/aedGN83EBD4BK3RWx3pG2JzoWG8jQC88I7i7R962vcLc1i6nES43JuSdSd7pJhFS57HSOdme95e9x+s52p8uCKuY7/wCAjf8ARcjk2z0ceNRQxlrTfXj8UmxeUkHmNf8Amy5fJmG//CpuLpXCNh14u+wOJKX9zWXRN0bxoOlERcMwDjYnU27vVb6gkuNPRYZ2CsjAc33wcwd9YnvKe9GscaHWd4EKo0THlV5NnHhcpbmD233tr6bJdMHA2IsSL/umuH4w0C2Yeqp43XRkNIcM2e1h3g3+Q9EskY1aJg5p1JFeORwG6u4RUHrSDxYfgR+5Sg1Ftl3BVBskbr6Zg0/i7PzISwupoWdXBmvJUTlEJV960L1aPGs6K56yyhlqmjiqclaTsPNUokuQ2bMBuoJa1o43SrIXHtE25Lt7o2nXhsnsQtzPlZVOdrazb2vxN0smcGm4dryupMQrxtcAcuKT1DAdW3J5laqPBm5DSPHcuhRLjwKzEz3A6j4LmOQcU/loW9j19fdfGTpV1oC+fxJ4K1BkOQ9bULl9Wk7ZHFdZu9PYG4vukuvmYBUjJ3r4NeKKCy0+bkq8jnKaGJTuYEDFnWroEnZdVMaqZiEAWDG7mq8sT+akFR3qGassk5BRUljk5qnKH81bkrlXkqLqGyqKT8yiIcr7XBdOLVhknR04I8nq7CpmrjKFw6Sy5DronJXwyKqapfBPdFiovsmVhsyWxuVhpQKi4KhdidUC5fM6YqGYmWE9rtb/ACIIQf6krnkcxEBa/m8HyWqEiwvtXbdlM7k+Vvm5rD/4qMn2l4V+9GRwqocLtv3q++p56g7j/OPzXGB0WZtzrr6q5WYPcXZdp5HY+C5D0lHixU65cGsF3O0A2v48k5oqHqxbdx1cefd4BVcMi6q7ne9sO4chfmmcVY07BFjOpISQkOJUBvmZoVqOvuNlBMwEIshoxhratug14XunmAwTOcJJna20bwbz81dZTC+w8Vai7KllbpeWMGu2VOulNiOPy5L6am4sPVQPeP8AOKCbs19JigfEyS/vNBI5HZw9QVG+qc7bQLP9GqgZnwuF7fzWDuNg8eRsfxJ+N17mKSlFSPAzRcJuINbzUjVxsqFTVnYLSrM7ovVFYGpTUVD5DZpsOaqvlPEoZUlg047BaKNEN2WqfDwO083Peo5p2i4AJ8LKjUVcjtAPNSU0Dt7ed9069QIpaph95j/zD9lwOrOzPVyYy0xI1DfVLZ4S06OHqjcKkfHh31WBVZHy8reStRVrhuLqz/F3+qlbHSEck8oUJqn8bpzLVt4gKrJUMPJKx0UW1blYir1HI5pXUNNdLcOi7FXlXoJiV8osPCZR04CqxURCC4VaooE2aLKKapaFnLNGHbHtbM/JRuXAoCd0zlrRyUfXXXLPX4olxxSZRGGBSDDGq6wFT5dFyv4lf2o3hpr7Fgw1q5fhTFcmdZUpqvXdJ6mcjrx4IxZtDUKN8qSRYq08VdjqQeKoC4HKVrlRM5UZr7bpgNOuXYqe9JH4gOaiOIgIsVGj6/vX3rws2MTHNdfSPeixbTR/xAWX9ozM9JmH+lIx/gD2Cf7gpvpEKKrnbIx8b9WvaWOHc4WulLlUOPDTM9gM4DGpzUVILbW81ksMY9kjoHnWP3j9ofVI8dCmstTpv3LlZ6SlwKcTqTn5DZXaaXKAVnukFaGgm+vDx4LRwNaY2k8hx30SolO3Rcp6u+nmpuuJ0SSoqGmwta3JRw1jhs4+B1QD4NFchQPcb9yW/SWliphWNI3SoV2SmpsLeC5NXZVJnXOiqTSJisujFuqmjlOzT2gPsHR49D6heksfHbsm+l773vxuvFK2qsNdVsugmPCalyOuXwnq+9zDrG707P4V6Gjl/Fnm62P8kaurqgdB6qiVyCuzovSSo82yjVO/yygjqrHWysSVvaDIwS8kC9tvBfKjoy4tzdYzPuWC+p7ilKaj2NRbOevB7TiLfZU30kOBACzTWvc7IASQbcdLJtSYE86udZOxUMo5w7TfkiWjJ2AXUNAxmxufNMIWBFjM9PTObwVRzn8lrJom8SFQlbEOIUvJFdsFFmddTucozhbitA57BtqvjJbn3VyZNbgh2zWOObEseEHmmNNhbgtRhmF59SNFdlwoN1Cf1ClG0h/LaElNh7rbq7FR965rZsqpNxO25XnZNbO6No44lqrjsEln1KtVWJAjdLf4gErhyZHI2jBE7Ka6mZS2XVPMFI6oWaiVtSAMsuXFcGa66J0WmNGiFeJS2WSq8QOY6p5js9rrCVNT2iu2ERqXJp4cQA4ppS4yBx+KxNyu4wVr0YqZ6NDjTeasfSTDusdhr9lpqKUEbD0RbHuO566Pg1L5JXu90WCeCFpGgHol9XA4bFLse8qMZJxUg6wfVPqqjpnjiVNBWHinQb0duq7Gx0PJAxBQY245MzNCFmjjUgGwPkp5HuiPsRqG3EltRZjjzbfQHwJ+KWVuJN4LiHFOsFnMFiLGxVWXC5D7ov5rOSZtDKkqFbHddJc7A2A/VXjiEjTYbDSymbg7oGiR51c6wbY6aam/oq8rbol6FRdq0dtry46qy2U7tSN7HdYA38XgnVAbDVJoqLb7LlLETqSppXgeKdYFgLZf5kj3WIu1jSG6cLnmq+O4G1t3QuOmjo5Nx4O5d6VMva7o+YHhz5tb5WXte1y629h+q6xTBQL5Je1qQHAEO8CFTw/HcsTWAe72Xtv2mkcxxbxVt+IiWzb37+Xf3J0WmqMTibnA5XNI7xqD4FM+g80rahnVt5RSXOUFryA068Qbf4VYqGhzSTrvr4HRUsNqCyVpvYZhc828Vthkk0/Q5dTjdNLyenFx1Oum6W1eIHYHRIsOx98gaLkXLgNdD2nZb+VvRN48HnkPZiee+xt5WXqQ1OOfT6PGeKSZxSVZzhzRmcCDbnzWggxEv7IaeybkEBoaTzdx8BdfMO6GVJ0OWIHdxOvkB8lpKHodCxoDnPkI13LG3+6P3WWbLhfb5/BpjhkXXuZ5tKGklouTqV1mk4MPkL/ALVT4Uxg7LfiT8yk1TXOYbcFz5PiCjwolLT+rK0DZD/pHxOiKvOOAarMOKgqniNQCN1x5ddOS4dGiwxQpqXE8VXFKVdgopJD2I3u8GuPxsn9F0aqHDWPL94gLh25JvyzVQSM3DCVbjjsQtXF0Rf8AWe1vgCf2U46Jxj3pHHwAH7rSOlyPwO4oq4fUANXNZiYGgV1+FQMGzj4vP6JbVCJuzG+Yv817EMLcaOWc6ZmMVr7rPVEjzsCtdV1bRsGjwaB+iU1FceZ9Uv0hzduRzz1NGakdLyPouoJXjdp9EylqTzPqq7pTzPqto/A8fmT9jNa6UekXqSqHHRMo5oju9o81my5ckq/0PF/U/Yr9Sn6I1V4+D2n8QXNTIA3Qj1WXRdH6LFdT9i18TfmPuUcfnvdY97NVuZYGu94Aqm7Bofsn8xW0fhziu0w/UFd0J44ddQp5I7BP3xg7gFVp6Bru74rPJ8OyL7XfsENdB/cqF9HOtDQzGyz4wmRpuHBw9CnNC4jQiy456fLDuLOqOfHLpod0lTqmojDgs11mqd4dUd6xZojipw3uS+XDjwWsYwEL46lU2OjHOiNiwpPBgOZ5adrrdVtCN+KzWI1JjckV0NaTozGxgIAPlddPqY49MnwVnozjjXHI/wCK0OIYSyQXACaEeb9KKzrowGsPYObbUi1iskZQBqRovXm4QGu1CjqcBpyS7qo81j2sjb357IlCzSGXaqZ5XQQnJnO7tfAcB6K9geEmokc0uLGMtcjck3sAeG17qtWZo3FjgWlpsQdNv0UvRyvAfIHOLWPswOB2eATc91jbyWX5OkcxVronFgcHBulgdbDQEfaFkxOJNkaS7QgHtEa+FkixKk7XvZju1zdz4pcal8Zs8XHA8P8AhU3XRe71LmJYPf8AmRnK7mPkRxSeKuLCWv0Pjo7zTN2MAD9Eoq5TIfdvfgBc+ilO+xTklyizLXXFmi99ABxKrU0JcdTa+h599uXip8N6L1kpBjpZzxBETwO7Uiy1OHezLFHm5hEY/wD0lYPgCSk1LqJy5MrfBSw6NoLbcLW7l690XccgKzuEeymoBaZaiNoBuWsa5x9TZb2gwSGnbZ0u32i1oWOPT5FK2Yx4LJdYKr15JsLnwF1aOI0rdM4d3NBf8gV9bit/6cErvwBg/usuz5b9R2RvppHDRtvHRK5eiLpDd8gb4NufiQnX8TUu2gY3vfLc+jQjqao7yRs+7GXfElN4YvsTYvpOhtOz3i9573WHoE1gwmBnuxMHflBPqVF9Gyn3qmT8IY35BH0Kw+9JK7xmf+hVRxxj0hDC4HIfBRvq4xu9o8XN/dVBgcHGO/3iXfMqVmEwDaFn5ArAjlxSIf6rPzt/dL6jFo+EjPzBOW0UY2jZ+QKQQN+y38oVKVEtWYqsrwdnt9UirJHHYj1K9T6pv2R6BHVN+yPQLaOocfBlLApeTxSpY/u9UvlY7/CvejAw7tb+UKN1DEd42H8Df2XRHXtfxMHok/5HgLmnkoyvepcDpnbwRn8DVSm6IUbt4GjwuFqviMfMTJ6B+GeIIXr1R7PaR22dng6/zSqq9mTf9Ocjucy/xBW0dfifdozlosq6pnmyFsKz2d1bfcySeDrH4pDW4BUxe/C8d+W49Qt46jFLqSMJYMke0LUL6Wkbr4tjIEL6QviABCEIAFJHM4bEhRoUyhGXaspSkumMYcZmbs4HxCtM6Sy8WsPqEkQsXpcL7ijRanKupMev6RuO8Y/Mf2STEndab+78Vyvtlm9Dg/p92X9Xm9f9HEbMtiDqOK1WF9K3RtDXtzW0vmt+izQapGRpfQYPT3ZS1mb19kamo6VMftHY/e/4Vb6azfVHqf2SqnoydgfRNqXCzxFvEgfNZy0unj49y46jM/PsczxRT26yGN9ti6PMR5lL5ugTJpHuD+ra836tkQDW6AaAHTZauipGD61+5rXPP9oT6khd9SCR3ecrB/cb/BceSOCPSOvHLM+2ZPDfZrHYZ55XW+6D4bFaGD2bUJFnse/nmkOvpZPo4Kk7Nij8SXn4WClGFyO/qVDz3MAjHqNVytR8I61Oflimn6CYXDr/AAkI73jN/wB5KvQ1FFFpEyO/KGEH/sarkeCQDUsznm8l5/uV6OJrdGgDwACmkK2LvpCV39Ond4yOawempR1NU7eSOPuYwuPq4/omiEwFf0Rf35pn/jLB6NspIsGgbr1YcftO7R9XJghAHDImt2aB4ABdoQgAQsp0n9oFHRO6t5dJIN44wCWX2zEkNB7r3UPRv2j0dXKIQJIpHGzGyhoDzyDmki/cVp8nJt3VwR8yF1fJsUIQsywQhCABCEIAEIQgAQhRVU4jY57tmNLz4NFz8kASoWd6H9LY8QbI+OKSMRlrT1gYMxcL6ZXHYfNaJVKLi6fYk01aBCEKRgvhC+oQAtr8Appv6kLCeeUA+oWfm9nNKSSHSNHIOFh6hbJC0jlnH7WyJY4S7Qtr8BpptZIWOJ+tlAd6jVIav2d0jvdzs8HXHoQtghEcs4/a2EscJdpHnNR7MfsT/mZ+xS6f2bVI918bvUL1dC2WtzLyYvSYn4PHX9AK0fUafxtUZ6CV3+0P+oz917MhX9fl/BP0WL8njP8A8Erv9of9Rn7rodA63/bH52fuvZEI+vy/gPosX5PIY+gFXxY0fjarkHs6nPvOYPMn5L1JCl63M/I1o8S8Hn0Hs6P1pW+TCfmUyp+gkTd5HHwa0fotehZPUZX3I1WDGukIYeidO3cPd4vPyCvQYLTt2hZ45QT8UwQsnJvs0UUujlkYGwA8BZdIQkMEIQgAQhCABCEIAEIQgAVDHa4wU08w1MUMkoHMsYXAeoV9VcTomzQywu92WN8Trb2e0tNvVNVasT64PKfY5gjJ3z1s4Er2vyszjN/Md25JCDu7tNseGq2uO9BKapqY6ol8b2ZT/KyNzljszHOu06jn3LAYDHiuEvliZSGojebggOcwuaLNkaWai4Iu08uFrp/0MwPEZas11c98Tb5m04eQJDazQYw4hrGjgdSR5nuzXueRTSVcf9UcmOtqg48+SDFOlldWV7qHD3tibGXNfMWgn+WbSPJcD2QdAALnnrp1gfSWupsTbh9ZK2dshAbIGta4ZmlzHDKBobWIP/ujBh1bheIzzx0r6qGYyWLN7PfnA0BLXA6G4sVa6KdHqyoxB2KVsZhDbvjiPvOOQtY0N3DWg8bEnzTaxqL621x63/sE5t+bv/FFbEOkuIz4tLS0UwDWvdGGuawxsEbcsj3HLfR1/OytdDukNcMVfQ1E4qGt6xrnBjWhpY3MHNsARrZpBvuvvspwidtVWVVRC+MvF252FpcZXue+1/ut9Uey/CJ/46sq54Xxl+Yt6xhaXGaQvda/INF/FOexKSpcJenYR3txdvl+xL0V6UVDcSraernLooWzvbmDAGNjeCHXaAT2CqnRzpbVzy1VfJK9lDTZniENj7ZItHFe176tJ13I4FLfaN0YqpMSe6nikc2oZHme0HJd3YcHu2A7AJ7lv5uiDRhbsPiIBMdusI9+W4dndbgXAeSmbxJJ8XKv8eo4/Mba9L/z6GCpelGJVkc9S2tgpmx3yU94g6SwDi1ucEnQjtHc/BzSdO5pMGqKlxDaiJ4pw9oAzOdkyvDTcA2edNrtWZwzC6mnidTyYM2efOck748zQDwcW6PA1sQ4aHuTrpng1QMNggjomxySTGeeGlYXMblYQ3Na+urOJ93QrSUcbklSq+Ouv/epEXNJu3dfnsoR4zjDsOdXOqwyNjrNvHH1k93hhI7NgATptsfFaUdK5zgRrHutOQYmvDRqTL1bX5SLXt3W0VXp3hU7MJpKOCJ8jh1fWBjC4gRxkuvbYl5B8lB03widuE0NHDDI9zcj5QxjnWLY3F2a213vv5Kf2T28LmXsiv3Rvl9e58p+ms9LhMVRI7raiplkbGXNaGsa0luYhgFwMu3EuHBV8RrMbp6RuISVTcpLXOpzHH2GvNmk2b3jQG4ur3TToVNLh1HHA3NJTMDXRXAc4PYM5F9C4OG3eVQx6pxTEoYqMUL4QC0yyO7LHlugN3AZWj3ram4Fu8hsdNVy3d10KW5cO+uP7j/GunUowiKuhYBJM4RG4u2JwL2vdbiLxkC/2hus7guM4nP1T6fEoJpHG76WRrIzHzBBYC8cLt8r7p/juF11HR09PRRx1MLGZJ43xte57i4vc7K42LHEnQC4+WOm6Mz1dVC6mw59CGua6R7nuDGkOBztDgMtrGwbrcoxLHtfVW+XT4/N8/8AATc7Xfj1PcKcuLWl4AdlBcAbgOtqAeIvxUq+BfV5x2ghCEACEIQAIQhAAhCEACEIQAIQhAAhCEACEIQAIQhAAhCEACEIQAIQhAAhCEACEIQAIQhAAhCEACEIQAIQhAAhCEACEIQAIQhAAhCEACEIQAIQh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0" name="3 CuadroTexto"/>
          <p:cNvSpPr txBox="1"/>
          <p:nvPr/>
        </p:nvSpPr>
        <p:spPr>
          <a:xfrm>
            <a:off x="3438624" y="338218"/>
            <a:ext cx="597535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CO" u="none" dirty="0" smtClean="0"/>
              <a:t>Internacionalización</a:t>
            </a:r>
          </a:p>
          <a:p>
            <a:pPr>
              <a:defRPr/>
            </a:pPr>
            <a:r>
              <a:rPr lang="es-CO" u="none" dirty="0" smtClean="0"/>
              <a:t>Oportunidades</a:t>
            </a:r>
            <a:endParaRPr lang="es-CO" u="none" dirty="0"/>
          </a:p>
        </p:txBody>
      </p:sp>
      <p:sp>
        <p:nvSpPr>
          <p:cNvPr id="17" name="16 Rectángulo"/>
          <p:cNvSpPr/>
          <p:nvPr/>
        </p:nvSpPr>
        <p:spPr>
          <a:xfrm>
            <a:off x="2175805" y="3240710"/>
            <a:ext cx="1768815" cy="834479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1005164"/>
              <a:satOff val="-876"/>
              <a:lumOff val="-1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20 Rectángulo"/>
          <p:cNvSpPr/>
          <p:nvPr/>
        </p:nvSpPr>
        <p:spPr>
          <a:xfrm>
            <a:off x="3944620" y="5157192"/>
            <a:ext cx="1768815" cy="834479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3015493"/>
              <a:satOff val="-2627"/>
              <a:lumOff val="-4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22 Rectángulo"/>
          <p:cNvSpPr/>
          <p:nvPr/>
        </p:nvSpPr>
        <p:spPr>
          <a:xfrm>
            <a:off x="8225154" y="3240710"/>
            <a:ext cx="1768815" cy="834479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4020657"/>
              <a:satOff val="-3502"/>
              <a:lumOff val="-5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5 Redondear rectángulo de esquina diagonal"/>
          <p:cNvSpPr/>
          <p:nvPr/>
        </p:nvSpPr>
        <p:spPr>
          <a:xfrm>
            <a:off x="298124" y="1653511"/>
            <a:ext cx="3521475" cy="2448272"/>
          </a:xfrm>
          <a:prstGeom prst="round2DiagRect">
            <a:avLst/>
          </a:prstGeom>
          <a:effectLst>
            <a:innerShdw blurRad="5842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O" sz="1400" b="1" dirty="0"/>
              <a:t>Argentina</a:t>
            </a:r>
            <a:endParaRPr lang="es-CO" sz="1400" dirty="0"/>
          </a:p>
          <a:p>
            <a:r>
              <a:rPr lang="es-CO" sz="1400" dirty="0"/>
              <a:t>Universidad de Buenos Aires (UBA) </a:t>
            </a:r>
          </a:p>
          <a:p>
            <a:r>
              <a:rPr lang="es-CO" sz="1400" dirty="0"/>
              <a:t>Universidad de Palermo - Facultad de Ciencias Económicas</a:t>
            </a:r>
          </a:p>
          <a:p>
            <a:r>
              <a:rPr lang="es-CO" sz="1400" dirty="0"/>
              <a:t>Universidad de Belgrano</a:t>
            </a:r>
          </a:p>
          <a:p>
            <a:r>
              <a:rPr lang="es-CO" sz="1400" dirty="0"/>
              <a:t>Ministerio de Economía de la República Argentina</a:t>
            </a:r>
          </a:p>
          <a:p>
            <a:r>
              <a:rPr lang="es-CO" sz="1400" dirty="0"/>
              <a:t>Bolsa de Valores de Argentina (Merval)</a:t>
            </a:r>
          </a:p>
          <a:p>
            <a:r>
              <a:rPr lang="es-CO" sz="1400" dirty="0"/>
              <a:t>Banco de la Nación (Banco Central)  </a:t>
            </a:r>
          </a:p>
          <a:p>
            <a:pPr algn="ctr"/>
            <a:endParaRPr lang="es-CO" dirty="0"/>
          </a:p>
        </p:txBody>
      </p:sp>
      <p:sp>
        <p:nvSpPr>
          <p:cNvPr id="13" name="12 Redondear rectángulo de esquina diagonal"/>
          <p:cNvSpPr/>
          <p:nvPr/>
        </p:nvSpPr>
        <p:spPr>
          <a:xfrm>
            <a:off x="4369594" y="1662165"/>
            <a:ext cx="3521475" cy="2448272"/>
          </a:xfrm>
          <a:prstGeom prst="round2DiagRect">
            <a:avLst/>
          </a:prstGeom>
          <a:effectLst>
            <a:innerShdw blurRad="5842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O" sz="1400" b="1" dirty="0"/>
              <a:t>Chile</a:t>
            </a:r>
            <a:endParaRPr lang="es-CO" sz="1400" dirty="0"/>
          </a:p>
          <a:p>
            <a:r>
              <a:rPr lang="es-CO" sz="1400" dirty="0"/>
              <a:t>Universidad Pontificia Católica de Chile</a:t>
            </a:r>
          </a:p>
          <a:p>
            <a:r>
              <a:rPr lang="es-CO" sz="1400" dirty="0"/>
              <a:t>Universidad de Chile</a:t>
            </a:r>
          </a:p>
          <a:p>
            <a:r>
              <a:rPr lang="es-CO" sz="1400" dirty="0"/>
              <a:t>Universidad del Mar - Viña del Mar</a:t>
            </a:r>
          </a:p>
          <a:p>
            <a:r>
              <a:rPr lang="es-CO" sz="1400" dirty="0"/>
              <a:t>Comisión Económica para América Latina y el Caribe (CEPAL)</a:t>
            </a:r>
          </a:p>
          <a:p>
            <a:r>
              <a:rPr lang="es-CO" sz="1400" dirty="0"/>
              <a:t>Bolsa de Comercio de Santiago</a:t>
            </a:r>
          </a:p>
          <a:p>
            <a:r>
              <a:rPr lang="es-CO" sz="1400" dirty="0"/>
              <a:t>Asociación de Exportadores de Chile (ASOEX) </a:t>
            </a:r>
          </a:p>
        </p:txBody>
      </p:sp>
      <p:sp>
        <p:nvSpPr>
          <p:cNvPr id="14" name="13 Redondear rectángulo de esquina diagonal"/>
          <p:cNvSpPr/>
          <p:nvPr/>
        </p:nvSpPr>
        <p:spPr>
          <a:xfrm>
            <a:off x="8343829" y="1595733"/>
            <a:ext cx="3521475" cy="2448272"/>
          </a:xfrm>
          <a:prstGeom prst="round2DiagRect">
            <a:avLst/>
          </a:prstGeom>
          <a:effectLst>
            <a:innerShdw blurRad="5842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O" sz="1400" b="1" dirty="0"/>
              <a:t>Estados Unidos </a:t>
            </a:r>
            <a:endParaRPr lang="es-CO" sz="1400" dirty="0"/>
          </a:p>
          <a:p>
            <a:r>
              <a:rPr lang="es-CO" sz="1400" dirty="0"/>
              <a:t>Universidad de Columbia y Facultad de Ciencias Económicas y Administrativas</a:t>
            </a:r>
          </a:p>
          <a:p>
            <a:r>
              <a:rPr lang="es-CO" sz="1400" dirty="0"/>
              <a:t>Bolsa de Valores de Nueva York (</a:t>
            </a:r>
            <a:r>
              <a:rPr lang="es-CO" sz="1400" dirty="0" err="1"/>
              <a:t>Nyse</a:t>
            </a:r>
            <a:r>
              <a:rPr lang="es-CO" sz="1400" dirty="0"/>
              <a:t> - </a:t>
            </a:r>
            <a:r>
              <a:rPr lang="es-CO" sz="1400" dirty="0" err="1"/>
              <a:t>Euronext</a:t>
            </a:r>
            <a:r>
              <a:rPr lang="es-CO" sz="1400" dirty="0"/>
              <a:t>)</a:t>
            </a:r>
          </a:p>
          <a:p>
            <a:r>
              <a:rPr lang="en-US" sz="1400" dirty="0"/>
              <a:t>Forex Capital Market (FXCM)</a:t>
            </a:r>
            <a:endParaRPr lang="es-CO" sz="1400" dirty="0"/>
          </a:p>
          <a:p>
            <a:r>
              <a:rPr lang="en-US" sz="1400" dirty="0" err="1"/>
              <a:t>Vantana</a:t>
            </a:r>
            <a:r>
              <a:rPr lang="en-US" sz="1400" dirty="0"/>
              <a:t> Education</a:t>
            </a:r>
            <a:endParaRPr lang="es-CO" sz="1400" dirty="0"/>
          </a:p>
        </p:txBody>
      </p:sp>
      <p:sp>
        <p:nvSpPr>
          <p:cNvPr id="15" name="14 Redondear rectángulo de esquina diagonal"/>
          <p:cNvSpPr/>
          <p:nvPr/>
        </p:nvSpPr>
        <p:spPr>
          <a:xfrm>
            <a:off x="2340471" y="4350295"/>
            <a:ext cx="3521475" cy="1959025"/>
          </a:xfrm>
          <a:prstGeom prst="round2DiagRect">
            <a:avLst/>
          </a:prstGeom>
          <a:effectLst>
            <a:innerShdw blurRad="5842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O" sz="1400" b="1" dirty="0"/>
              <a:t>México</a:t>
            </a:r>
            <a:endParaRPr lang="es-CO" sz="1400" dirty="0"/>
          </a:p>
          <a:p>
            <a:r>
              <a:rPr lang="es-CO" sz="1400" dirty="0"/>
              <a:t>Universidad Nacional Autónoma de México (UNAM)</a:t>
            </a:r>
          </a:p>
          <a:p>
            <a:r>
              <a:rPr lang="es-CO" sz="1400" dirty="0"/>
              <a:t>Instituto Tecnológico de Monterrey</a:t>
            </a:r>
          </a:p>
          <a:p>
            <a:r>
              <a:rPr lang="es-CO" sz="1400" dirty="0"/>
              <a:t>Ministerio de Economía de México</a:t>
            </a:r>
          </a:p>
          <a:p>
            <a:r>
              <a:rPr lang="es-CO" sz="1400" dirty="0"/>
              <a:t>Bolsa Mexicana de Valores (BMV)</a:t>
            </a:r>
            <a:endParaRPr lang="es-CO" dirty="0"/>
          </a:p>
        </p:txBody>
      </p:sp>
      <p:sp>
        <p:nvSpPr>
          <p:cNvPr id="16" name="15 Redondear rectángulo de esquina diagonal"/>
          <p:cNvSpPr/>
          <p:nvPr/>
        </p:nvSpPr>
        <p:spPr>
          <a:xfrm>
            <a:off x="6592690" y="4350295"/>
            <a:ext cx="3521475" cy="2247057"/>
          </a:xfrm>
          <a:prstGeom prst="round2DiagRect">
            <a:avLst/>
          </a:prstGeom>
          <a:effectLst>
            <a:innerShdw blurRad="5842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O" sz="1400" b="1" dirty="0"/>
              <a:t>Brasil</a:t>
            </a:r>
            <a:endParaRPr lang="es-CO" sz="1400" dirty="0"/>
          </a:p>
          <a:p>
            <a:r>
              <a:rPr lang="es-CO" sz="1400" dirty="0"/>
              <a:t>Universidad de Sao Paulo (USP), considerada por el ranking QS (</a:t>
            </a:r>
            <a:r>
              <a:rPr lang="es-CO" sz="1400" dirty="0" err="1"/>
              <a:t>Quacquarelli</a:t>
            </a:r>
            <a:r>
              <a:rPr lang="es-CO" sz="1400" dirty="0"/>
              <a:t> </a:t>
            </a:r>
            <a:r>
              <a:rPr lang="es-CO" sz="1400" dirty="0" err="1"/>
              <a:t>Symonds</a:t>
            </a:r>
            <a:r>
              <a:rPr lang="es-CO" sz="1400" dirty="0"/>
              <a:t>) la mejor Universidad de América Latina</a:t>
            </a:r>
          </a:p>
          <a:p>
            <a:r>
              <a:rPr lang="es-CO" sz="1400" dirty="0"/>
              <a:t>Universidad de Sao </a:t>
            </a:r>
            <a:r>
              <a:rPr lang="es-CO" sz="1400" dirty="0" err="1"/>
              <a:t>Caetano</a:t>
            </a:r>
            <a:r>
              <a:rPr lang="es-CO" sz="1400" dirty="0"/>
              <a:t> do Sul (IMES)</a:t>
            </a:r>
          </a:p>
          <a:p>
            <a:r>
              <a:rPr lang="es-CO" sz="1400" dirty="0"/>
              <a:t>Bolsa de Valores (BMF – BOVESPA)</a:t>
            </a:r>
          </a:p>
          <a:p>
            <a:r>
              <a:rPr lang="es-CO" sz="1400" dirty="0"/>
              <a:t>BNDES (Banco de Desarrollo Oficial), el más grande de la República de Brasil</a:t>
            </a:r>
          </a:p>
        </p:txBody>
      </p:sp>
    </p:spTree>
    <p:extLst>
      <p:ext uri="{BB962C8B-B14F-4D97-AF65-F5344CB8AC3E}">
        <p14:creationId xmlns:p14="http://schemas.microsoft.com/office/powerpoint/2010/main" val="133480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7" name="18 CuadroTexto"/>
          <p:cNvSpPr txBox="1"/>
          <p:nvPr/>
        </p:nvSpPr>
        <p:spPr>
          <a:xfrm>
            <a:off x="131822" y="999009"/>
            <a:ext cx="31447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</a:rPr>
              <a:t>6. Relación con el Sector Externo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AutoShape 4" descr="data:image/jpeg;base64,/9j/4AAQSkZJRgABAQAAAQABAAD/2wCEAAkGBxMTEhQSExMWFBUUFBQQFRIVEhQVFBAWFBUWFhQUFRUYHCggGBomHBQUITEhJSkrLi4uFx8zODMsNygtLisBCgoKDg0OGhAQGywkHB8uLiwsLCwsLCwsLCwsLCwsLCwsLCwsLSwsLCwsLCwsLCwsLCwsLCwsLCwsLCwsLCwsLP/AABEIAIsBbAMBIgACEQEDEQH/xAAcAAACAwEBAQEAAAAAAAAAAAAABQMEBgIHAQj/xABBEAABAwIEAgcECAUDBAMAAAABAAIDBBEFEiExQVEGEyJhcYGRBzKhsRVCUnKCksHRFCMzovBDU+GTssLxFiRj/8QAGQEAAwEBAQAAAAAAAAAAAAAAAAECAwQF/8QALhEAAgIBBAECBQMEAwAAAAAAAAECEQMEEiExQVGhBRMUMmEVIkJScYGxkdHw/9oADAMBAAIRAxEAPwD1Q1t9V02oSuGMq2DZSatIvtcu7FUmPVhhKZJLlVWqw1rwrbQurFAjH4ngRGoWZrAW6FerOivvqleIdGIJb3BB5g2KCWjyt82qGThbKf2cXJy1BHiy/wAiqj/ZxMPdnjPi14/dAqFuEyi10oxN4kl227lro+hdUxpDXROP33D5tSpnRiWOT/7Ba3j2XBxPLw80m65YKDfCOcLpAfqj0C0dPkaNhfnb5KhK5rBlYLC9u86aElK58RykX5rnnkbO/DplHl9m2gmB5FdkN7lmKPEO9MaOZx1KE2i54k+y/wDwLCbuF+7ZMYomjYWSmWpcCDqRy7lZhqgdDok5K+SflccDYSBZbps60DzbgeHcnQlspontkzMcA4W1a4Agg8xxRs+Z+0yktis/NGBdHKmtkc2mhMgzEOfYNjZ96Q6DhpuvUejPsbjbZ9bL1h36mG7WDudIRmd5WXpwIaA1oAA0DQAAPADZRulXZHEkc0sz8FGj6IUEXuUcAtpcxhx9XXKZxU7Ge4xjfusa35BQdeVK2S6020ZbrJjIV8LlC+RchOhWcy1VtFD1pKjqgLoicOYV0S2dELkqRxCrSvTEduK5L1TlqLKq+sVKJLkNeuQapKBPdSB6e0W4YOqrqu6cKlNVgBUnVd1SiLcODVBc9eSlQnXRrQE9pO4adZzVWrqBayXS4hdQddfdNRE5A5hJUrKVDZgF8fWBVTEDoAFEQFyakc1y6sYOKqhHTorqlLSC/BfZsUalkuKapNryVGLb4PUw9Beq7XKQLyz1C1E9W2OVKKytNlCCWSglTMuoGzBStlQSWAV1mUGdfc6KAmzIzKHOl/SDF20tPLUO16tpLW/aedGN83EBD4BK3RWx3pG2JzoWG8jQC88I7i7R962vcLc1i6nES43JuSdSd7pJhFS57HSOdme95e9x+s52p8uCKuY7/wCAjf8ARcjk2z0ceNRQxlrTfXj8UmxeUkHmNf8Amy5fJmG//CpuLpXCNh14u+wOJKX9zWXRN0bxoOlERcMwDjYnU27vVb6gkuNPRYZ2CsjAc33wcwd9YnvKe9GscaHWd4EKo0THlV5NnHhcpbmD233tr6bJdMHA2IsSL/umuH4w0C2Yeqp43XRkNIcM2e1h3g3+Q9EskY1aJg5p1JFeORwG6u4RUHrSDxYfgR+5Sg1Ftl3BVBskbr6Zg0/i7PzISwupoWdXBmvJUTlEJV960L1aPGs6K56yyhlqmjiqclaTsPNUokuQ2bMBuoJa1o43SrIXHtE25Lt7o2nXhsnsQtzPlZVOdrazb2vxN0smcGm4dryupMQrxtcAcuKT1DAdW3J5laqPBm5DSPHcuhRLjwKzEz3A6j4LmOQcU/loW9j19fdfGTpV1oC+fxJ4K1BkOQ9bULl9Wk7ZHFdZu9PYG4vukuvmYBUjJ3r4NeKKCy0+bkq8jnKaGJTuYEDFnWroEnZdVMaqZiEAWDG7mq8sT+akFR3qGassk5BRUljk5qnKH81bkrlXkqLqGyqKT8yiIcr7XBdOLVhknR04I8nq7CpmrjKFw6Sy5DronJXwyKqapfBPdFiovsmVhsyWxuVhpQKi4KhdidUC5fM6YqGYmWE9rtb/ACIIQf6krnkcxEBa/m8HyWqEiwvtXbdlM7k+Vvm5rD/4qMn2l4V+9GRwqocLtv3q++p56g7j/OPzXGB0WZtzrr6q5WYPcXZdp5HY+C5D0lHixU65cGsF3O0A2v48k5oqHqxbdx1cefd4BVcMi6q7ne9sO4chfmmcVY07BFjOpISQkOJUBvmZoVqOvuNlBMwEIshoxhratug14XunmAwTOcJJna20bwbz81dZTC+w8Vai7KllbpeWMGu2VOulNiOPy5L6am4sPVQPeP8AOKCbs19JigfEyS/vNBI5HZw9QVG+qc7bQLP9GqgZnwuF7fzWDuNg8eRsfxJ+N17mKSlFSPAzRcJuINbzUjVxsqFTVnYLSrM7ovVFYGpTUVD5DZpsOaqvlPEoZUlg047BaKNEN2WqfDwO083Peo5p2i4AJ8LKjUVcjtAPNSU0Dt7ed9069QIpaph95j/zD9lwOrOzPVyYy0xI1DfVLZ4S06OHqjcKkfHh31WBVZHy8reStRVrhuLqz/F3+qlbHSEck8oUJqn8bpzLVt4gKrJUMPJKx0UW1blYir1HI5pXUNNdLcOi7FXlXoJiV8osPCZR04CqxURCC4VaooE2aLKKapaFnLNGHbHtbM/JRuXAoCd0zlrRyUfXXXLPX4olxxSZRGGBSDDGq6wFT5dFyv4lf2o3hpr7Fgw1q5fhTFcmdZUpqvXdJ6mcjrx4IxZtDUKN8qSRYq08VdjqQeKoC4HKVrlRM5UZr7bpgNOuXYqe9JH4gOaiOIgIsVGj6/vX3rws2MTHNdfSPeixbTR/xAWX9ozM9JmH+lIx/gD2Cf7gpvpEKKrnbIx8b9WvaWOHc4WulLlUOPDTM9gM4DGpzUVILbW81ksMY9kjoHnWP3j9ofVI8dCmstTpv3LlZ6SlwKcTqTn5DZXaaXKAVnukFaGgm+vDx4LRwNaY2k8hx30SolO3Rcp6u+nmpuuJ0SSoqGmwta3JRw1jhs4+B1QD4NFchQPcb9yW/SWliphWNI3SoV2SmpsLeC5NXZVJnXOiqTSJisujFuqmjlOzT2gPsHR49D6heksfHbsm+l773vxuvFK2qsNdVsugmPCalyOuXwnq+9zDrG707P4V6Gjl/Fnm62P8kaurqgdB6qiVyCuzovSSo82yjVO/yygjqrHWysSVvaDIwS8kC9tvBfKjoy4tzdYzPuWC+p7ilKaj2NRbOevB7TiLfZU30kOBACzTWvc7IASQbcdLJtSYE86udZOxUMo5w7TfkiWjJ2AXUNAxmxufNMIWBFjM9PTObwVRzn8lrJom8SFQlbEOIUvJFdsFFmddTucozhbitA57BtqvjJbn3VyZNbgh2zWOObEseEHmmNNhbgtRhmF59SNFdlwoN1Cf1ClG0h/LaElNh7rbq7FR965rZsqpNxO25XnZNbO6No44lqrjsEln1KtVWJAjdLf4gErhyZHI2jBE7Ka6mZS2XVPMFI6oWaiVtSAMsuXFcGa66J0WmNGiFeJS2WSq8QOY6p5js9rrCVNT2iu2ERqXJp4cQA4ppS4yBx+KxNyu4wVr0YqZ6NDjTeasfSTDusdhr9lpqKUEbD0RbHuO566Pg1L5JXu90WCeCFpGgHol9XA4bFLse8qMZJxUg6wfVPqqjpnjiVNBWHinQb0duq7Gx0PJAxBQY245MzNCFmjjUgGwPkp5HuiPsRqG3EltRZjjzbfQHwJ+KWVuJN4LiHFOsFnMFiLGxVWXC5D7ov5rOSZtDKkqFbHddJc7A2A/VXjiEjTYbDSymbg7oGiR51c6wbY6aam/oq8rbol6FRdq0dtry46qy2U7tSN7HdYA38XgnVAbDVJoqLb7LlLETqSppXgeKdYFgLZf5kj3WIu1jSG6cLnmq+O4G1t3QuOmjo5Nx4O5d6VMva7o+YHhz5tb5WXte1y629h+q6xTBQL5Je1qQHAEO8CFTw/HcsTWAe72Xtv2mkcxxbxVt+IiWzb37+Xf3J0WmqMTibnA5XNI7xqD4FM+g80rahnVt5RSXOUFryA068Qbf4VYqGhzSTrvr4HRUsNqCyVpvYZhc828Vthkk0/Q5dTjdNLyenFx1Oum6W1eIHYHRIsOx98gaLkXLgNdD2nZb+VvRN48HnkPZiee+xt5WXqQ1OOfT6PGeKSZxSVZzhzRmcCDbnzWggxEv7IaeybkEBoaTzdx8BdfMO6GVJ0OWIHdxOvkB8lpKHodCxoDnPkI13LG3+6P3WWbLhfb5/BpjhkXXuZ5tKGklouTqV1mk4MPkL/ALVT4Uxg7LfiT8yk1TXOYbcFz5PiCjwolLT+rK0DZD/pHxOiKvOOAarMOKgqniNQCN1x5ddOS4dGiwxQpqXE8VXFKVdgopJD2I3u8GuPxsn9F0aqHDWPL94gLh25JvyzVQSM3DCVbjjsQtXF0Rf8AWe1vgCf2U46Jxj3pHHwAH7rSOlyPwO4oq4fUANXNZiYGgV1+FQMGzj4vP6JbVCJuzG+Yv817EMLcaOWc6ZmMVr7rPVEjzsCtdV1bRsGjwaB+iU1FceZ9Uv0hzduRzz1NGakdLyPouoJXjdp9EylqTzPqq7pTzPqto/A8fmT9jNa6UekXqSqHHRMo5oju9o81my5ckq/0PF/U/Yr9Sn6I1V4+D2n8QXNTIA3Qj1WXRdH6LFdT9i18TfmPuUcfnvdY97NVuZYGu94Aqm7Bofsn8xW0fhziu0w/UFd0J44ddQp5I7BP3xg7gFVp6Bru74rPJ8OyL7XfsENdB/cqF9HOtDQzGyz4wmRpuHBw9CnNC4jQiy456fLDuLOqOfHLpod0lTqmojDgs11mqd4dUd6xZojipw3uS+XDjwWsYwEL46lU2OjHOiNiwpPBgOZ5adrrdVtCN+KzWI1JjckV0NaTozGxgIAPlddPqY49MnwVnozjjXHI/wCK0OIYSyQXACaEeb9KKzrowGsPYObbUi1iskZQBqRovXm4QGu1CjqcBpyS7qo81j2sjb357IlCzSGXaqZ5XQQnJnO7tfAcB6K9geEmokc0uLGMtcjck3sAeG17qtWZo3FjgWlpsQdNv0UvRyvAfIHOLWPswOB2eATc91jbyWX5OkcxVronFgcHBulgdbDQEfaFkxOJNkaS7QgHtEa+FkixKk7XvZju1zdz4pcal8Zs8XHA8P8AhU3XRe71LmJYPf8AmRnK7mPkRxSeKuLCWv0Pjo7zTN2MAD9Eoq5TIfdvfgBc+ilO+xTklyizLXXFmi99ABxKrU0JcdTa+h599uXip8N6L1kpBjpZzxBETwO7Uiy1OHezLFHm5hEY/wD0lYPgCSk1LqJy5MrfBSw6NoLbcLW7l690XccgKzuEeymoBaZaiNoBuWsa5x9TZb2gwSGnbZ0u32i1oWOPT5FK2Yx4LJdYKr15JsLnwF1aOI0rdM4d3NBf8gV9bit/6cErvwBg/usuz5b9R2RvppHDRtvHRK5eiLpDd8gb4NufiQnX8TUu2gY3vfLc+jQjqao7yRs+7GXfElN4YvsTYvpOhtOz3i9573WHoE1gwmBnuxMHflBPqVF9Gyn3qmT8IY35BH0Kw+9JK7xmf+hVRxxj0hDC4HIfBRvq4xu9o8XN/dVBgcHGO/3iXfMqVmEwDaFn5ArAjlxSIf6rPzt/dL6jFo+EjPzBOW0UY2jZ+QKQQN+y38oVKVEtWYqsrwdnt9UirJHHYj1K9T6pv2R6BHVN+yPQLaOocfBlLApeTxSpY/u9UvlY7/CvejAw7tb+UKN1DEd42H8Df2XRHXtfxMHok/5HgLmnkoyvepcDpnbwRn8DVSm6IUbt4GjwuFqviMfMTJ6B+GeIIXr1R7PaR22dng6/zSqq9mTf9Ocjucy/xBW0dfifdozlosq6pnmyFsKz2d1bfcySeDrH4pDW4BUxe/C8d+W49Qt46jFLqSMJYMke0LUL6Wkbr4tjIEL6QviABCEIAFJHM4bEhRoUyhGXaspSkumMYcZmbs4HxCtM6Sy8WsPqEkQsXpcL7ijRanKupMev6RuO8Y/Mf2STEndab+78Vyvtlm9Dg/p92X9Xm9f9HEbMtiDqOK1WF9K3RtDXtzW0vmt+izQapGRpfQYPT3ZS1mb19kamo6VMftHY/e/4Vb6azfVHqf2SqnoydgfRNqXCzxFvEgfNZy0unj49y46jM/PsczxRT26yGN9ti6PMR5lL5ugTJpHuD+ra836tkQDW6AaAHTZauipGD61+5rXPP9oT6khd9SCR3ecrB/cb/BceSOCPSOvHLM+2ZPDfZrHYZ55XW+6D4bFaGD2bUJFnse/nmkOvpZPo4Kk7Nij8SXn4WClGFyO/qVDz3MAjHqNVytR8I61Oflimn6CYXDr/AAkI73jN/wB5KvQ1FFFpEyO/KGEH/sarkeCQDUsznm8l5/uV6OJrdGgDwACmkK2LvpCV39Ond4yOawempR1NU7eSOPuYwuPq4/omiEwFf0Rf35pn/jLB6NspIsGgbr1YcftO7R9XJghAHDImt2aB4ABdoQgAQsp0n9oFHRO6t5dJIN44wCWX2zEkNB7r3UPRv2j0dXKIQJIpHGzGyhoDzyDmki/cVp8nJt3VwR8yF1fJsUIQsywQhCABCEIAEIQgAQhRVU4jY57tmNLz4NFz8kASoWd6H9LY8QbI+OKSMRlrT1gYMxcL6ZXHYfNaJVKLi6fYk01aBCEKRgvhC+oQAtr8Appv6kLCeeUA+oWfm9nNKSSHSNHIOFh6hbJC0jlnH7WyJY4S7Qtr8BpptZIWOJ+tlAd6jVIav2d0jvdzs8HXHoQtghEcs4/a2EscJdpHnNR7MfsT/mZ+xS6f2bVI918bvUL1dC2WtzLyYvSYn4PHX9AK0fUafxtUZ6CV3+0P+oz917MhX9fl/BP0WL8njP8A8Erv9of9Rn7rodA63/bH52fuvZEI+vy/gPosX5PIY+gFXxY0fjarkHs6nPvOYPMn5L1JCl63M/I1o8S8Hn0Hs6P1pW+TCfmUyp+gkTd5HHwa0fotehZPUZX3I1WDGukIYeidO3cPd4vPyCvQYLTt2hZ45QT8UwQsnJvs0UUujlkYGwA8BZdIQkMEIQgAQhCABCEIAEIQgAVDHa4wU08w1MUMkoHMsYXAeoV9VcTomzQywu92WN8Trb2e0tNvVNVasT64PKfY5gjJ3z1s4Er2vyszjN/Md25JCDu7tNseGq2uO9BKapqY6ol8b2ZT/KyNzljszHOu06jn3LAYDHiuEvliZSGojebggOcwuaLNkaWai4Iu08uFrp/0MwPEZas11c98Tb5m04eQJDazQYw4hrGjgdSR5nuzXueRTSVcf9UcmOtqg48+SDFOlldWV7qHD3tibGXNfMWgn+WbSPJcD2QdAALnnrp1gfSWupsTbh9ZK2dshAbIGta4ZmlzHDKBobWIP/ujBh1bheIzzx0r6qGYyWLN7PfnA0BLXA6G4sVa6KdHqyoxB2KVsZhDbvjiPvOOQtY0N3DWg8bEnzTaxqL621x63/sE5t+bv/FFbEOkuIz4tLS0UwDWvdGGuawxsEbcsj3HLfR1/OytdDukNcMVfQ1E4qGt6xrnBjWhpY3MHNsARrZpBvuvvspwidtVWVVRC+MvF252FpcZXue+1/ut9Uey/CJ/46sq54Xxl+Yt6xhaXGaQvda/INF/FOexKSpcJenYR3txdvl+xL0V6UVDcSraernLooWzvbmDAGNjeCHXaAT2CqnRzpbVzy1VfJK9lDTZniENj7ZItHFe176tJ13I4FLfaN0YqpMSe6nikc2oZHme0HJd3YcHu2A7AJ7lv5uiDRhbsPiIBMdusI9+W4dndbgXAeSmbxJJ8XKv8eo4/Mba9L/z6GCpelGJVkc9S2tgpmx3yU94g6SwDi1ucEnQjtHc/BzSdO5pMGqKlxDaiJ4pw9oAzOdkyvDTcA2edNrtWZwzC6mnidTyYM2efOck748zQDwcW6PA1sQ4aHuTrpng1QMNggjomxySTGeeGlYXMblYQ3Na+urOJ93QrSUcbklSq+Ouv/epEXNJu3dfnsoR4zjDsOdXOqwyNjrNvHH1k93hhI7NgATptsfFaUdK5zgRrHutOQYmvDRqTL1bX5SLXt3W0VXp3hU7MJpKOCJ8jh1fWBjC4gRxkuvbYl5B8lB03widuE0NHDDI9zcj5QxjnWLY3F2a213vv5Kf2T28LmXsiv3Rvl9e58p+ms9LhMVRI7raiplkbGXNaGsa0luYhgFwMu3EuHBV8RrMbp6RuISVTcpLXOpzHH2GvNmk2b3jQG4ur3TToVNLh1HHA3NJTMDXRXAc4PYM5F9C4OG3eVQx6pxTEoYqMUL4QC0yyO7LHlugN3AZWj3ram4Fu8hsdNVy3d10KW5cO+uP7j/GunUowiKuhYBJM4RG4u2JwL2vdbiLxkC/2hus7guM4nP1T6fEoJpHG76WRrIzHzBBYC8cLt8r7p/juF11HR09PRRx1MLGZJ43xte57i4vc7K42LHEnQC4+WOm6Mz1dVC6mw59CGua6R7nuDGkOBztDgMtrGwbrcoxLHtfVW+XT4/N8/8AATc7Xfj1PcKcuLWl4AdlBcAbgOtqAeIvxUq+BfV5x2ghCEACEIQAIQhAAhCEACEIQAIQhAAhCEACEIQAIQhAAhCEACEIQAIQhAAhCEACEIQAIQhAAhCEACEIQAIQhAAhCEACEIQAIQhAAhCEACEIQAIQh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0" name="3 CuadroTexto"/>
          <p:cNvSpPr txBox="1"/>
          <p:nvPr/>
        </p:nvSpPr>
        <p:spPr>
          <a:xfrm>
            <a:off x="3438624" y="338218"/>
            <a:ext cx="597535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CO" u="none" dirty="0" smtClean="0"/>
              <a:t>Internacionalización</a:t>
            </a:r>
          </a:p>
          <a:p>
            <a:pPr>
              <a:defRPr/>
            </a:pPr>
            <a:r>
              <a:rPr lang="es-CO" u="none" dirty="0" smtClean="0"/>
              <a:t>Estrategias</a:t>
            </a:r>
            <a:endParaRPr lang="es-CO" u="none" dirty="0"/>
          </a:p>
        </p:txBody>
      </p:sp>
      <p:sp>
        <p:nvSpPr>
          <p:cNvPr id="17" name="16 Rectángulo"/>
          <p:cNvSpPr/>
          <p:nvPr/>
        </p:nvSpPr>
        <p:spPr>
          <a:xfrm>
            <a:off x="2175805" y="3240710"/>
            <a:ext cx="1768815" cy="834479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1005164"/>
              <a:satOff val="-876"/>
              <a:lumOff val="-1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20 Rectángulo"/>
          <p:cNvSpPr/>
          <p:nvPr/>
        </p:nvSpPr>
        <p:spPr>
          <a:xfrm>
            <a:off x="3944620" y="5157192"/>
            <a:ext cx="1768815" cy="834479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3015493"/>
              <a:satOff val="-2627"/>
              <a:lumOff val="-4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22 Rectángulo"/>
          <p:cNvSpPr/>
          <p:nvPr/>
        </p:nvSpPr>
        <p:spPr>
          <a:xfrm>
            <a:off x="8225154" y="3240710"/>
            <a:ext cx="1768815" cy="834479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4020657"/>
              <a:satOff val="-3502"/>
              <a:lumOff val="-5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12 Rectángulo"/>
          <p:cNvSpPr/>
          <p:nvPr/>
        </p:nvSpPr>
        <p:spPr>
          <a:xfrm>
            <a:off x="1980431" y="1483283"/>
            <a:ext cx="8661610" cy="4524315"/>
          </a:xfrm>
          <a:prstGeom prst="rect">
            <a:avLst/>
          </a:prstGeom>
          <a:solidFill>
            <a:schemeClr val="tx2">
              <a:lumMod val="20000"/>
              <a:lumOff val="80000"/>
              <a:alpha val="19000"/>
            </a:schemeClr>
          </a:solidFill>
        </p:spPr>
        <p:txBody>
          <a:bodyPr wrap="square">
            <a:spAutoFit/>
          </a:bodyPr>
          <a:lstStyle/>
          <a:p>
            <a:r>
              <a:rPr lang="es-CO" dirty="0"/>
              <a:t> 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CO" b="1" dirty="0"/>
              <a:t>Garantizar un perfil internacional</a:t>
            </a:r>
            <a:r>
              <a:rPr lang="es-CO" dirty="0"/>
              <a:t> del Contador unadista, alineado con los núcleos </a:t>
            </a:r>
            <a:r>
              <a:rPr lang="es-CO" dirty="0" err="1"/>
              <a:t>problémicos</a:t>
            </a:r>
            <a:r>
              <a:rPr lang="es-CO" dirty="0"/>
              <a:t> y el </a:t>
            </a:r>
            <a:r>
              <a:rPr lang="es-CO" b="1" dirty="0"/>
              <a:t>plan de estudios del programa</a:t>
            </a:r>
            <a:r>
              <a:rPr lang="es-CO" dirty="0" smtClean="0"/>
              <a:t>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CO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CO" dirty="0"/>
              <a:t>Desarrollo del Programa bajo la modalidad </a:t>
            </a:r>
            <a:r>
              <a:rPr lang="es-CO" b="1" dirty="0"/>
              <a:t>e-</a:t>
            </a:r>
            <a:r>
              <a:rPr lang="es-CO" b="1" dirty="0" err="1"/>
              <a:t>learning</a:t>
            </a:r>
            <a:r>
              <a:rPr lang="es-CO" dirty="0"/>
              <a:t> en entornos virtuales, requiere el </a:t>
            </a:r>
            <a:r>
              <a:rPr lang="es-CO" b="1" dirty="0"/>
              <a:t>aprovechamiento de las tecnologías de la Información </a:t>
            </a:r>
            <a:r>
              <a:rPr lang="es-CO" dirty="0"/>
              <a:t>y la Comunicación como herramienta fundamental en la interacción con el mundo</a:t>
            </a:r>
            <a:r>
              <a:rPr lang="es-CO" dirty="0" smtClean="0"/>
              <a:t>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CO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CO" b="1" dirty="0"/>
              <a:t>Establecer contacto e intercambio con Universidades y entidades relacionadas con la disciplina</a:t>
            </a:r>
            <a:r>
              <a:rPr lang="es-CO" dirty="0"/>
              <a:t> en el exterior que permitan el desarrollo de competencias globales del Contador Público Unadista</a:t>
            </a:r>
            <a:r>
              <a:rPr lang="es-CO" dirty="0" smtClean="0"/>
              <a:t>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CO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CO" b="1" dirty="0"/>
              <a:t>Realizar convenios para la práctica Profesional </a:t>
            </a:r>
            <a:r>
              <a:rPr lang="es-CO" dirty="0"/>
              <a:t>con entidades internacionales que fortalezca el desarrollo profesional del Contador Público y su perfil profesional; es así que se desarrollaran convenios con entidades </a:t>
            </a:r>
            <a:r>
              <a:rPr lang="es-CO" b="1" dirty="0"/>
              <a:t>como Price </a:t>
            </a:r>
            <a:r>
              <a:rPr lang="es-CO" b="1" dirty="0" err="1"/>
              <a:t>Waterhouse</a:t>
            </a:r>
            <a:r>
              <a:rPr lang="es-CO" b="1" dirty="0"/>
              <a:t> </a:t>
            </a:r>
            <a:r>
              <a:rPr lang="es-CO" b="1" dirty="0" err="1"/>
              <a:t>Coopers</a:t>
            </a:r>
            <a:r>
              <a:rPr lang="es-CO" b="1" dirty="0"/>
              <a:t> (</a:t>
            </a:r>
            <a:r>
              <a:rPr lang="es-CO" b="1" dirty="0" err="1"/>
              <a:t>PwC</a:t>
            </a:r>
            <a:r>
              <a:rPr lang="es-CO" b="1" dirty="0"/>
              <a:t>), KPMG,  </a:t>
            </a:r>
            <a:r>
              <a:rPr lang="es-CO" b="1" dirty="0" err="1"/>
              <a:t>Deloitte</a:t>
            </a:r>
            <a:r>
              <a:rPr lang="es-CO" b="1" dirty="0"/>
              <a:t> y Ernst &amp; Young</a:t>
            </a:r>
            <a:r>
              <a:rPr lang="es-CO" b="1" dirty="0" smtClean="0"/>
              <a:t>.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335015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363" y="995363"/>
            <a:ext cx="8350606" cy="582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7" name="18 CuadroTexto"/>
          <p:cNvSpPr txBox="1"/>
          <p:nvPr/>
        </p:nvSpPr>
        <p:spPr>
          <a:xfrm>
            <a:off x="131822" y="999009"/>
            <a:ext cx="31447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</a:rPr>
              <a:t>6. Relación con el Sector Externo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AutoShape 4" descr="data:image/jpeg;base64,/9j/4AAQSkZJRgABAQAAAQABAAD/2wCEAAkGBxMTEhQSExMWFBUUFBQQFRIVEhQVFBAWFBUWFhQUFRUYHCggGBomHBQUITEhJSkrLi4uFx8zODMsNygtLisBCgoKDg0OGhAQGywkHB8uLiwsLCwsLCwsLCwsLCwsLCwsLCwsLSwsLCwsLCwsLCwsLCwsLCwsLCwsLCwsLCwsLP/AABEIAIsBbAMBIgACEQEDEQH/xAAcAAACAwEBAQEAAAAAAAAAAAAABQMEBgIHAQj/xABBEAABAwIEAgcECAUDBAMAAAABAAIDBBEFEiExQVEGEyJhcYGRBzKhsRVCUnKCksHRFCMzovBDU+GTssLxFiRj/8QAGQEAAwEBAQAAAAAAAAAAAAAAAAECAwQF/8QALhEAAgIBBAECBQMEAwAAAAAAAAECEQMEEiExQVGhBRMUMmEVIkJScYGxkdHw/9oADAMBAAIRAxEAPwD1Q1t9V02oSuGMq2DZSatIvtcu7FUmPVhhKZJLlVWqw1rwrbQurFAjH4ngRGoWZrAW6FerOivvqleIdGIJb3BB5g2KCWjyt82qGThbKf2cXJy1BHiy/wAiqj/ZxMPdnjPi14/dAqFuEyi10oxN4kl227lro+hdUxpDXROP33D5tSpnRiWOT/7Ba3j2XBxPLw80m65YKDfCOcLpAfqj0C0dPkaNhfnb5KhK5rBlYLC9u86aElK58RykX5rnnkbO/DplHl9m2gmB5FdkN7lmKPEO9MaOZx1KE2i54k+y/wDwLCbuF+7ZMYomjYWSmWpcCDqRy7lZhqgdDok5K+SflccDYSBZbps60DzbgeHcnQlspontkzMcA4W1a4Agg8xxRs+Z+0yktis/NGBdHKmtkc2mhMgzEOfYNjZ96Q6DhpuvUejPsbjbZ9bL1h36mG7WDudIRmd5WXpwIaA1oAA0DQAAPADZRulXZHEkc0sz8FGj6IUEXuUcAtpcxhx9XXKZxU7Ge4xjfusa35BQdeVK2S6020ZbrJjIV8LlC+RchOhWcy1VtFD1pKjqgLoicOYV0S2dELkqRxCrSvTEduK5L1TlqLKq+sVKJLkNeuQapKBPdSB6e0W4YOqrqu6cKlNVgBUnVd1SiLcODVBc9eSlQnXRrQE9pO4adZzVWrqBayXS4hdQddfdNRE5A5hJUrKVDZgF8fWBVTEDoAFEQFyakc1y6sYOKqhHTorqlLSC/BfZsUalkuKapNryVGLb4PUw9Beq7XKQLyz1C1E9W2OVKKytNlCCWSglTMuoGzBStlQSWAV1mUGdfc6KAmzIzKHOl/SDF20tPLUO16tpLW/aedGN83EBD4BK3RWx3pG2JzoWG8jQC88I7i7R962vcLc1i6nES43JuSdSd7pJhFS57HSOdme95e9x+s52p8uCKuY7/wCAjf8ARcjk2z0ceNRQxlrTfXj8UmxeUkHmNf8Amy5fJmG//CpuLpXCNh14u+wOJKX9zWXRN0bxoOlERcMwDjYnU27vVb6gkuNPRYZ2CsjAc33wcwd9YnvKe9GscaHWd4EKo0THlV5NnHhcpbmD233tr6bJdMHA2IsSL/umuH4w0C2Yeqp43XRkNIcM2e1h3g3+Q9EskY1aJg5p1JFeORwG6u4RUHrSDxYfgR+5Sg1Ftl3BVBskbr6Zg0/i7PzISwupoWdXBmvJUTlEJV960L1aPGs6K56yyhlqmjiqclaTsPNUokuQ2bMBuoJa1o43SrIXHtE25Lt7o2nXhsnsQtzPlZVOdrazb2vxN0smcGm4dryupMQrxtcAcuKT1DAdW3J5laqPBm5DSPHcuhRLjwKzEz3A6j4LmOQcU/loW9j19fdfGTpV1oC+fxJ4K1BkOQ9bULl9Wk7ZHFdZu9PYG4vukuvmYBUjJ3r4NeKKCy0+bkq8jnKaGJTuYEDFnWroEnZdVMaqZiEAWDG7mq8sT+akFR3qGassk5BRUljk5qnKH81bkrlXkqLqGyqKT8yiIcr7XBdOLVhknR04I8nq7CpmrjKFw6Sy5DronJXwyKqapfBPdFiovsmVhsyWxuVhpQKi4KhdidUC5fM6YqGYmWE9rtb/ACIIQf6krnkcxEBa/m8HyWqEiwvtXbdlM7k+Vvm5rD/4qMn2l4V+9GRwqocLtv3q++p56g7j/OPzXGB0WZtzrr6q5WYPcXZdp5HY+C5D0lHixU65cGsF3O0A2v48k5oqHqxbdx1cefd4BVcMi6q7ne9sO4chfmmcVY07BFjOpISQkOJUBvmZoVqOvuNlBMwEIshoxhratug14XunmAwTOcJJna20bwbz81dZTC+w8Vai7KllbpeWMGu2VOulNiOPy5L6am4sPVQPeP8AOKCbs19JigfEyS/vNBI5HZw9QVG+qc7bQLP9GqgZnwuF7fzWDuNg8eRsfxJ+N17mKSlFSPAzRcJuINbzUjVxsqFTVnYLSrM7ovVFYGpTUVD5DZpsOaqvlPEoZUlg047BaKNEN2WqfDwO083Peo5p2i4AJ8LKjUVcjtAPNSU0Dt7ed9069QIpaph95j/zD9lwOrOzPVyYy0xI1DfVLZ4S06OHqjcKkfHh31WBVZHy8reStRVrhuLqz/F3+qlbHSEck8oUJqn8bpzLVt4gKrJUMPJKx0UW1blYir1HI5pXUNNdLcOi7FXlXoJiV8osPCZR04CqxURCC4VaooE2aLKKapaFnLNGHbHtbM/JRuXAoCd0zlrRyUfXXXLPX4olxxSZRGGBSDDGq6wFT5dFyv4lf2o3hpr7Fgw1q5fhTFcmdZUpqvXdJ6mcjrx4IxZtDUKN8qSRYq08VdjqQeKoC4HKVrlRM5UZr7bpgNOuXYqe9JH4gOaiOIgIsVGj6/vX3rws2MTHNdfSPeixbTR/xAWX9ozM9JmH+lIx/gD2Cf7gpvpEKKrnbIx8b9WvaWOHc4WulLlUOPDTM9gM4DGpzUVILbW81ksMY9kjoHnWP3j9ofVI8dCmstTpv3LlZ6SlwKcTqTn5DZXaaXKAVnukFaGgm+vDx4LRwNaY2k8hx30SolO3Rcp6u+nmpuuJ0SSoqGmwta3JRw1jhs4+B1QD4NFchQPcb9yW/SWliphWNI3SoV2SmpsLeC5NXZVJnXOiqTSJisujFuqmjlOzT2gPsHR49D6heksfHbsm+l773vxuvFK2qsNdVsugmPCalyOuXwnq+9zDrG707P4V6Gjl/Fnm62P8kaurqgdB6qiVyCuzovSSo82yjVO/yygjqrHWysSVvaDIwS8kC9tvBfKjoy4tzdYzPuWC+p7ilKaj2NRbOevB7TiLfZU30kOBACzTWvc7IASQbcdLJtSYE86udZOxUMo5w7TfkiWjJ2AXUNAxmxufNMIWBFjM9PTObwVRzn8lrJom8SFQlbEOIUvJFdsFFmddTucozhbitA57BtqvjJbn3VyZNbgh2zWOObEseEHmmNNhbgtRhmF59SNFdlwoN1Cf1ClG0h/LaElNh7rbq7FR965rZsqpNxO25XnZNbO6No44lqrjsEln1KtVWJAjdLf4gErhyZHI2jBE7Ka6mZS2XVPMFI6oWaiVtSAMsuXFcGa66J0WmNGiFeJS2WSq8QOY6p5js9rrCVNT2iu2ERqXJp4cQA4ppS4yBx+KxNyu4wVr0YqZ6NDjTeasfSTDusdhr9lpqKUEbD0RbHuO566Pg1L5JXu90WCeCFpGgHol9XA4bFLse8qMZJxUg6wfVPqqjpnjiVNBWHinQb0duq7Gx0PJAxBQY245MzNCFmjjUgGwPkp5HuiPsRqG3EltRZjjzbfQHwJ+KWVuJN4LiHFOsFnMFiLGxVWXC5D7ov5rOSZtDKkqFbHddJc7A2A/VXjiEjTYbDSymbg7oGiR51c6wbY6aam/oq8rbol6FRdq0dtry46qy2U7tSN7HdYA38XgnVAbDVJoqLb7LlLETqSppXgeKdYFgLZf5kj3WIu1jSG6cLnmq+O4G1t3QuOmjo5Nx4O5d6VMva7o+YHhz5tb5WXte1y629h+q6xTBQL5Je1qQHAEO8CFTw/HcsTWAe72Xtv2mkcxxbxVt+IiWzb37+Xf3J0WmqMTibnA5XNI7xqD4FM+g80rahnVt5RSXOUFryA068Qbf4VYqGhzSTrvr4HRUsNqCyVpvYZhc828Vthkk0/Q5dTjdNLyenFx1Oum6W1eIHYHRIsOx98gaLkXLgNdD2nZb+VvRN48HnkPZiee+xt5WXqQ1OOfT6PGeKSZxSVZzhzRmcCDbnzWggxEv7IaeybkEBoaTzdx8BdfMO6GVJ0OWIHdxOvkB8lpKHodCxoDnPkI13LG3+6P3WWbLhfb5/BpjhkXXuZ5tKGklouTqV1mk4MPkL/ALVT4Uxg7LfiT8yk1TXOYbcFz5PiCjwolLT+rK0DZD/pHxOiKvOOAarMOKgqniNQCN1x5ddOS4dGiwxQpqXE8VXFKVdgopJD2I3u8GuPxsn9F0aqHDWPL94gLh25JvyzVQSM3DCVbjjsQtXF0Rf8AWe1vgCf2U46Jxj3pHHwAH7rSOlyPwO4oq4fUANXNZiYGgV1+FQMGzj4vP6JbVCJuzG+Yv817EMLcaOWc6ZmMVr7rPVEjzsCtdV1bRsGjwaB+iU1FceZ9Uv0hzduRzz1NGakdLyPouoJXjdp9EylqTzPqq7pTzPqto/A8fmT9jNa6UekXqSqHHRMo5oju9o81my5ckq/0PF/U/Yr9Sn6I1V4+D2n8QXNTIA3Qj1WXRdH6LFdT9i18TfmPuUcfnvdY97NVuZYGu94Aqm7Bofsn8xW0fhziu0w/UFd0J44ddQp5I7BP3xg7gFVp6Bru74rPJ8OyL7XfsENdB/cqF9HOtDQzGyz4wmRpuHBw9CnNC4jQiy456fLDuLOqOfHLpod0lTqmojDgs11mqd4dUd6xZojipw3uS+XDjwWsYwEL46lU2OjHOiNiwpPBgOZ5adrrdVtCN+KzWI1JjckV0NaTozGxgIAPlddPqY49MnwVnozjjXHI/wCK0OIYSyQXACaEeb9KKzrowGsPYObbUi1iskZQBqRovXm4QGu1CjqcBpyS7qo81j2sjb357IlCzSGXaqZ5XQQnJnO7tfAcB6K9geEmokc0uLGMtcjck3sAeG17qtWZo3FjgWlpsQdNv0UvRyvAfIHOLWPswOB2eATc91jbyWX5OkcxVronFgcHBulgdbDQEfaFkxOJNkaS7QgHtEa+FkixKk7XvZju1zdz4pcal8Zs8XHA8P8AhU3XRe71LmJYPf8AmRnK7mPkRxSeKuLCWv0Pjo7zTN2MAD9Eoq5TIfdvfgBc+ilO+xTklyizLXXFmi99ABxKrU0JcdTa+h599uXip8N6L1kpBjpZzxBETwO7Uiy1OHezLFHm5hEY/wD0lYPgCSk1LqJy5MrfBSw6NoLbcLW7l690XccgKzuEeymoBaZaiNoBuWsa5x9TZb2gwSGnbZ0u32i1oWOPT5FK2Yx4LJdYKr15JsLnwF1aOI0rdM4d3NBf8gV9bit/6cErvwBg/usuz5b9R2RvppHDRtvHRK5eiLpDd8gb4NufiQnX8TUu2gY3vfLc+jQjqao7yRs+7GXfElN4YvsTYvpOhtOz3i9573WHoE1gwmBnuxMHflBPqVF9Gyn3qmT8IY35BH0Kw+9JK7xmf+hVRxxj0hDC4HIfBRvq4xu9o8XN/dVBgcHGO/3iXfMqVmEwDaFn5ArAjlxSIf6rPzt/dL6jFo+EjPzBOW0UY2jZ+QKQQN+y38oVKVEtWYqsrwdnt9UirJHHYj1K9T6pv2R6BHVN+yPQLaOocfBlLApeTxSpY/u9UvlY7/CvejAw7tb+UKN1DEd42H8Df2XRHXtfxMHok/5HgLmnkoyvepcDpnbwRn8DVSm6IUbt4GjwuFqviMfMTJ6B+GeIIXr1R7PaR22dng6/zSqq9mTf9Ocjucy/xBW0dfifdozlosq6pnmyFsKz2d1bfcySeDrH4pDW4BUxe/C8d+W49Qt46jFLqSMJYMke0LUL6Wkbr4tjIEL6QviABCEIAFJHM4bEhRoUyhGXaspSkumMYcZmbs4HxCtM6Sy8WsPqEkQsXpcL7ijRanKupMev6RuO8Y/Mf2STEndab+78Vyvtlm9Dg/p92X9Xm9f9HEbMtiDqOK1WF9K3RtDXtzW0vmt+izQapGRpfQYPT3ZS1mb19kamo6VMftHY/e/4Vb6azfVHqf2SqnoydgfRNqXCzxFvEgfNZy0unj49y46jM/PsczxRT26yGN9ti6PMR5lL5ugTJpHuD+ra836tkQDW6AaAHTZauipGD61+5rXPP9oT6khd9SCR3ecrB/cb/BceSOCPSOvHLM+2ZPDfZrHYZ55XW+6D4bFaGD2bUJFnse/nmkOvpZPo4Kk7Nij8SXn4WClGFyO/qVDz3MAjHqNVytR8I61Oflimn6CYXDr/AAkI73jN/wB5KvQ1FFFpEyO/KGEH/sarkeCQDUsznm8l5/uV6OJrdGgDwACmkK2LvpCV39Ond4yOawempR1NU7eSOPuYwuPq4/omiEwFf0Rf35pn/jLB6NspIsGgbr1YcftO7R9XJghAHDImt2aB4ABdoQgAQsp0n9oFHRO6t5dJIN44wCWX2zEkNB7r3UPRv2j0dXKIQJIpHGzGyhoDzyDmki/cVp8nJt3VwR8yF1fJsUIQsywQhCABCEIAEIQgAQhRVU4jY57tmNLz4NFz8kASoWd6H9LY8QbI+OKSMRlrT1gYMxcL6ZXHYfNaJVKLi6fYk01aBCEKRgvhC+oQAtr8Appv6kLCeeUA+oWfm9nNKSSHSNHIOFh6hbJC0jlnH7WyJY4S7Qtr8BpptZIWOJ+tlAd6jVIav2d0jvdzs8HXHoQtghEcs4/a2EscJdpHnNR7MfsT/mZ+xS6f2bVI918bvUL1dC2WtzLyYvSYn4PHX9AK0fUafxtUZ6CV3+0P+oz917MhX9fl/BP0WL8njP8A8Erv9of9Rn7rodA63/bH52fuvZEI+vy/gPosX5PIY+gFXxY0fjarkHs6nPvOYPMn5L1JCl63M/I1o8S8Hn0Hs6P1pW+TCfmUyp+gkTd5HHwa0fotehZPUZX3I1WDGukIYeidO3cPd4vPyCvQYLTt2hZ45QT8UwQsnJvs0UUujlkYGwA8BZdIQkMEIQgAQhCABCEIAEIQgAVDHa4wU08w1MUMkoHMsYXAeoV9VcTomzQywu92WN8Trb2e0tNvVNVasT64PKfY5gjJ3z1s4Er2vyszjN/Md25JCDu7tNseGq2uO9BKapqY6ol8b2ZT/KyNzljszHOu06jn3LAYDHiuEvliZSGojebggOcwuaLNkaWai4Iu08uFrp/0MwPEZas11c98Tb5m04eQJDazQYw4hrGjgdSR5nuzXueRTSVcf9UcmOtqg48+SDFOlldWV7qHD3tibGXNfMWgn+WbSPJcD2QdAALnnrp1gfSWupsTbh9ZK2dshAbIGta4ZmlzHDKBobWIP/ujBh1bheIzzx0r6qGYyWLN7PfnA0BLXA6G4sVa6KdHqyoxB2KVsZhDbvjiPvOOQtY0N3DWg8bEnzTaxqL621x63/sE5t+bv/FFbEOkuIz4tLS0UwDWvdGGuawxsEbcsj3HLfR1/OytdDukNcMVfQ1E4qGt6xrnBjWhpY3MHNsARrZpBvuvvspwidtVWVVRC+MvF252FpcZXue+1/ut9Uey/CJ/46sq54Xxl+Yt6xhaXGaQvda/INF/FOexKSpcJenYR3txdvl+xL0V6UVDcSraernLooWzvbmDAGNjeCHXaAT2CqnRzpbVzy1VfJK9lDTZniENj7ZItHFe176tJ13I4FLfaN0YqpMSe6nikc2oZHme0HJd3YcHu2A7AJ7lv5uiDRhbsPiIBMdusI9+W4dndbgXAeSmbxJJ8XKv8eo4/Mba9L/z6GCpelGJVkc9S2tgpmx3yU94g6SwDi1ucEnQjtHc/BzSdO5pMGqKlxDaiJ4pw9oAzOdkyvDTcA2edNrtWZwzC6mnidTyYM2efOck748zQDwcW6PA1sQ4aHuTrpng1QMNggjomxySTGeeGlYXMblYQ3Na+urOJ93QrSUcbklSq+Ouv/epEXNJu3dfnsoR4zjDsOdXOqwyNjrNvHH1k93hhI7NgATptsfFaUdK5zgRrHutOQYmvDRqTL1bX5SLXt3W0VXp3hU7MJpKOCJ8jh1fWBjC4gRxkuvbYl5B8lB03widuE0NHDDI9zcj5QxjnWLY3F2a213vv5Kf2T28LmXsiv3Rvl9e58p+ms9LhMVRI7raiplkbGXNaGsa0luYhgFwMu3EuHBV8RrMbp6RuISVTcpLXOpzHH2GvNmk2b3jQG4ur3TToVNLh1HHA3NJTMDXRXAc4PYM5F9C4OG3eVQx6pxTEoYqMUL4QC0yyO7LHlugN3AZWj3ram4Fu8hsdNVy3d10KW5cO+uP7j/GunUowiKuhYBJM4RG4u2JwL2vdbiLxkC/2hus7guM4nP1T6fEoJpHG76WRrIzHzBBYC8cLt8r7p/juF11HR09PRRx1MLGZJ43xte57i4vc7K42LHEnQC4+WOm6Mz1dVC6mw59CGua6R7nuDGkOBztDgMtrGwbrcoxLHtfVW+XT4/N8/8AATc7Xfj1PcKcuLWl4AdlBcAbgOtqAeIvxUq+BfV5x2ghCEACEIQAIQhAAhCEACEIQAIQhAAhCEACEIQAIQhAAhCEACEIQAIQhAAhCEACEIQAIQhAAhCEACEIQAIQhAAhCEACEIQAIQhAAhCEACEIQAIQh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0" name="3 CuadroTexto"/>
          <p:cNvSpPr txBox="1"/>
          <p:nvPr/>
        </p:nvSpPr>
        <p:spPr>
          <a:xfrm>
            <a:off x="3438624" y="338218"/>
            <a:ext cx="597535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CO" u="none" dirty="0" smtClean="0"/>
              <a:t>Internacionalización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2175805" y="3240710"/>
            <a:ext cx="1768815" cy="834479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1005164"/>
              <a:satOff val="-876"/>
              <a:lumOff val="-1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20 Rectángulo"/>
          <p:cNvSpPr/>
          <p:nvPr/>
        </p:nvSpPr>
        <p:spPr>
          <a:xfrm>
            <a:off x="3944620" y="5157192"/>
            <a:ext cx="1768815" cy="834479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3015493"/>
              <a:satOff val="-2627"/>
              <a:lumOff val="-4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22 Rectángulo"/>
          <p:cNvSpPr/>
          <p:nvPr/>
        </p:nvSpPr>
        <p:spPr>
          <a:xfrm>
            <a:off x="8225154" y="3240710"/>
            <a:ext cx="1768815" cy="834479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4020657"/>
              <a:satOff val="-3502"/>
              <a:lumOff val="-5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59942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13" name="9 CuadroTexto"/>
          <p:cNvSpPr txBox="1">
            <a:spLocks noChangeArrowheads="1"/>
          </p:cNvSpPr>
          <p:nvPr/>
        </p:nvSpPr>
        <p:spPr bwMode="auto">
          <a:xfrm>
            <a:off x="8269783" y="3846513"/>
            <a:ext cx="17272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1800">
                <a:solidFill>
                  <a:schemeClr val="bg1"/>
                </a:solidFill>
                <a:latin typeface="Arial" pitchFamily="34" charset="0"/>
              </a:rPr>
              <a:t>Pensamiento Prospectivo y Estratégico</a:t>
            </a:r>
          </a:p>
        </p:txBody>
      </p:sp>
      <p:sp>
        <p:nvSpPr>
          <p:cNvPr id="14" name="11 CuadroTexto"/>
          <p:cNvSpPr txBox="1">
            <a:spLocks noChangeArrowheads="1"/>
          </p:cNvSpPr>
          <p:nvPr/>
        </p:nvSpPr>
        <p:spPr bwMode="auto">
          <a:xfrm>
            <a:off x="8269783" y="4035425"/>
            <a:ext cx="1847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1800" dirty="0">
                <a:solidFill>
                  <a:schemeClr val="bg1"/>
                </a:solidFill>
                <a:latin typeface="Arial" pitchFamily="34" charset="0"/>
              </a:rPr>
              <a:t>Gestión de las Organizaciones</a:t>
            </a:r>
          </a:p>
        </p:txBody>
      </p:sp>
      <p:sp>
        <p:nvSpPr>
          <p:cNvPr id="2" name="AutoShape 4" descr="data:image/jpeg;base64,/9j/4AAQSkZJRgABAQAAAQABAAD/2wCEAAkGBxMTEhQSExMWFBUUFBQQFRIVEhQVFBAWFBUWFhQUFRUYHCggGBomHBQUITEhJSkrLi4uFx8zODMsNygtLisBCgoKDg0OGhAQGywkHB8uLiwsLCwsLCwsLCwsLCwsLCwsLCwsLSwsLCwsLCwsLCwsLCwsLCwsLCwsLCwsLCwsLP/AABEIAIsBbAMBIgACEQEDEQH/xAAcAAACAwEBAQEAAAAAAAAAAAAABQMEBgIHAQj/xABBEAABAwIEAgcECAUDBAMAAAABAAIDBBEFEiExQVEGEyJhcYGRBzKhsRVCUnKCksHRFCMzovBDU+GTssLxFiRj/8QAGQEAAwEBAQAAAAAAAAAAAAAAAAECAwQF/8QALhEAAgIBBAECBQMEAwAAAAAAAAECEQMEEiExQVGhBRMUMmEVIkJScYGxkdHw/9oADAMBAAIRAxEAPwD1Q1t9V02oSuGMq2DZSatIvtcu7FUmPVhhKZJLlVWqw1rwrbQurFAjH4ngRGoWZrAW6FerOivvqleIdGIJb3BB5g2KCWjyt82qGThbKf2cXJy1BHiy/wAiqj/ZxMPdnjPi14/dAqFuEyi10oxN4kl227lro+hdUxpDXROP33D5tSpnRiWOT/7Ba3j2XBxPLw80m65YKDfCOcLpAfqj0C0dPkaNhfnb5KhK5rBlYLC9u86aElK58RykX5rnnkbO/DplHl9m2gmB5FdkN7lmKPEO9MaOZx1KE2i54k+y/wDwLCbuF+7ZMYomjYWSmWpcCDqRy7lZhqgdDok5K+SflccDYSBZbps60DzbgeHcnQlspontkzMcA4W1a4Agg8xxRs+Z+0yktis/NGBdHKmtkc2mhMgzEOfYNjZ96Q6DhpuvUejPsbjbZ9bL1h36mG7WDudIRmd5WXpwIaA1oAA0DQAAPADZRulXZHEkc0sz8FGj6IUEXuUcAtpcxhx9XXKZxU7Ge4xjfusa35BQdeVK2S6020ZbrJjIV8LlC+RchOhWcy1VtFD1pKjqgLoicOYV0S2dELkqRxCrSvTEduK5L1TlqLKq+sVKJLkNeuQapKBPdSB6e0W4YOqrqu6cKlNVgBUnVd1SiLcODVBc9eSlQnXRrQE9pO4adZzVWrqBayXS4hdQddfdNRE5A5hJUrKVDZgF8fWBVTEDoAFEQFyakc1y6sYOKqhHTorqlLSC/BfZsUalkuKapNryVGLb4PUw9Beq7XKQLyz1C1E9W2OVKKytNlCCWSglTMuoGzBStlQSWAV1mUGdfc6KAmzIzKHOl/SDF20tPLUO16tpLW/aedGN83EBD4BK3RWx3pG2JzoWG8jQC88I7i7R962vcLc1i6nES43JuSdSd7pJhFS57HSOdme95e9x+s52p8uCKuY7/wCAjf8ARcjk2z0ceNRQxlrTfXj8UmxeUkHmNf8Amy5fJmG//CpuLpXCNh14u+wOJKX9zWXRN0bxoOlERcMwDjYnU27vVb6gkuNPRYZ2CsjAc33wcwd9YnvKe9GscaHWd4EKo0THlV5NnHhcpbmD233tr6bJdMHA2IsSL/umuH4w0C2Yeqp43XRkNIcM2e1h3g3+Q9EskY1aJg5p1JFeORwG6u4RUHrSDxYfgR+5Sg1Ftl3BVBskbr6Zg0/i7PzISwupoWdXBmvJUTlEJV960L1aPGs6K56yyhlqmjiqclaTsPNUokuQ2bMBuoJa1o43SrIXHtE25Lt7o2nXhsnsQtzPlZVOdrazb2vxN0smcGm4dryupMQrxtcAcuKT1DAdW3J5laqPBm5DSPHcuhRLjwKzEz3A6j4LmOQcU/loW9j19fdfGTpV1oC+fxJ4K1BkOQ9bULl9Wk7ZHFdZu9PYG4vukuvmYBUjJ3r4NeKKCy0+bkq8jnKaGJTuYEDFnWroEnZdVMaqZiEAWDG7mq8sT+akFR3qGassk5BRUljk5qnKH81bkrlXkqLqGyqKT8yiIcr7XBdOLVhknR04I8nq7CpmrjKFw6Sy5DronJXwyKqapfBPdFiovsmVhsyWxuVhpQKi4KhdidUC5fM6YqGYmWE9rtb/ACIIQf6krnkcxEBa/m8HyWqEiwvtXbdlM7k+Vvm5rD/4qMn2l4V+9GRwqocLtv3q++p56g7j/OPzXGB0WZtzrr6q5WYPcXZdp5HY+C5D0lHixU65cGsF3O0A2v48k5oqHqxbdx1cefd4BVcMi6q7ne9sO4chfmmcVY07BFjOpISQkOJUBvmZoVqOvuNlBMwEIshoxhratug14XunmAwTOcJJna20bwbz81dZTC+w8Vai7KllbpeWMGu2VOulNiOPy5L6am4sPVQPeP8AOKCbs19JigfEyS/vNBI5HZw9QVG+qc7bQLP9GqgZnwuF7fzWDuNg8eRsfxJ+N17mKSlFSPAzRcJuINbzUjVxsqFTVnYLSrM7ovVFYGpTUVD5DZpsOaqvlPEoZUlg047BaKNEN2WqfDwO083Peo5p2i4AJ8LKjUVcjtAPNSU0Dt7ed9069QIpaph95j/zD9lwOrOzPVyYy0xI1DfVLZ4S06OHqjcKkfHh31WBVZHy8reStRVrhuLqz/F3+qlbHSEck8oUJqn8bpzLVt4gKrJUMPJKx0UW1blYir1HI5pXUNNdLcOi7FXlXoJiV8osPCZR04CqxURCC4VaooE2aLKKapaFnLNGHbHtbM/JRuXAoCd0zlrRyUfXXXLPX4olxxSZRGGBSDDGq6wFT5dFyv4lf2o3hpr7Fgw1q5fhTFcmdZUpqvXdJ6mcjrx4IxZtDUKN8qSRYq08VdjqQeKoC4HKVrlRM5UZr7bpgNOuXYqe9JH4gOaiOIgIsVGj6/vX3rws2MTHNdfSPeixbTR/xAWX9ozM9JmH+lIx/gD2Cf7gpvpEKKrnbIx8b9WvaWOHc4WulLlUOPDTM9gM4DGpzUVILbW81ksMY9kjoHnWP3j9ofVI8dCmstTpv3LlZ6SlwKcTqTn5DZXaaXKAVnukFaGgm+vDx4LRwNaY2k8hx30SolO3Rcp6u+nmpuuJ0SSoqGmwta3JRw1jhs4+B1QD4NFchQPcb9yW/SWliphWNI3SoV2SmpsLeC5NXZVJnXOiqTSJisujFuqmjlOzT2gPsHR49D6heksfHbsm+l773vxuvFK2qsNdVsugmPCalyOuXwnq+9zDrG707P4V6Gjl/Fnm62P8kaurqgdB6qiVyCuzovSSo82yjVO/yygjqrHWysSVvaDIwS8kC9tvBfKjoy4tzdYzPuWC+p7ilKaj2NRbOevB7TiLfZU30kOBACzTWvc7IASQbcdLJtSYE86udZOxUMo5w7TfkiWjJ2AXUNAxmxufNMIWBFjM9PTObwVRzn8lrJom8SFQlbEOIUvJFdsFFmddTucozhbitA57BtqvjJbn3VyZNbgh2zWOObEseEHmmNNhbgtRhmF59SNFdlwoN1Cf1ClG0h/LaElNh7rbq7FR965rZsqpNxO25XnZNbO6No44lqrjsEln1KtVWJAjdLf4gErhyZHI2jBE7Ka6mZS2XVPMFI6oWaiVtSAMsuXFcGa66J0WmNGiFeJS2WSq8QOY6p5js9rrCVNT2iu2ERqXJp4cQA4ppS4yBx+KxNyu4wVr0YqZ6NDjTeasfSTDusdhr9lpqKUEbD0RbHuO566Pg1L5JXu90WCeCFpGgHol9XA4bFLse8qMZJxUg6wfVPqqjpnjiVNBWHinQb0duq7Gx0PJAxBQY245MzNCFmjjUgGwPkp5HuiPsRqG3EltRZjjzbfQHwJ+KWVuJN4LiHFOsFnMFiLGxVWXC5D7ov5rOSZtDKkqFbHddJc7A2A/VXjiEjTYbDSymbg7oGiR51c6wbY6aam/oq8rbol6FRdq0dtry46qy2U7tSN7HdYA38XgnVAbDVJoqLb7LlLETqSppXgeKdYFgLZf5kj3WIu1jSG6cLnmq+O4G1t3QuOmjo5Nx4O5d6VMva7o+YHhz5tb5WXte1y629h+q6xTBQL5Je1qQHAEO8CFTw/HcsTWAe72Xtv2mkcxxbxVt+IiWzb37+Xf3J0WmqMTibnA5XNI7xqD4FM+g80rahnVt5RSXOUFryA068Qbf4VYqGhzSTrvr4HRUsNqCyVpvYZhc828Vthkk0/Q5dTjdNLyenFx1Oum6W1eIHYHRIsOx98gaLkXLgNdD2nZb+VvRN48HnkPZiee+xt5WXqQ1OOfT6PGeKSZxSVZzhzRmcCDbnzWggxEv7IaeybkEBoaTzdx8BdfMO6GVJ0OWIHdxOvkB8lpKHodCxoDnPkI13LG3+6P3WWbLhfb5/BpjhkXXuZ5tKGklouTqV1mk4MPkL/ALVT4Uxg7LfiT8yk1TXOYbcFz5PiCjwolLT+rK0DZD/pHxOiKvOOAarMOKgqniNQCN1x5ddOS4dGiwxQpqXE8VXFKVdgopJD2I3u8GuPxsn9F0aqHDWPL94gLh25JvyzVQSM3DCVbjjsQtXF0Rf8AWe1vgCf2U46Jxj3pHHwAH7rSOlyPwO4oq4fUANXNZiYGgV1+FQMGzj4vP6JbVCJuzG+Yv817EMLcaOWc6ZmMVr7rPVEjzsCtdV1bRsGjwaB+iU1FceZ9Uv0hzduRzz1NGakdLyPouoJXjdp9EylqTzPqq7pTzPqto/A8fmT9jNa6UekXqSqHHRMo5oju9o81my5ckq/0PF/U/Yr9Sn6I1V4+D2n8QXNTIA3Qj1WXRdH6LFdT9i18TfmPuUcfnvdY97NVuZYGu94Aqm7Bofsn8xW0fhziu0w/UFd0J44ddQp5I7BP3xg7gFVp6Bru74rPJ8OyL7XfsENdB/cqF9HOtDQzGyz4wmRpuHBw9CnNC4jQiy456fLDuLOqOfHLpod0lTqmojDgs11mqd4dUd6xZojipw3uS+XDjwWsYwEL46lU2OjHOiNiwpPBgOZ5adrrdVtCN+KzWI1JjckV0NaTozGxgIAPlddPqY49MnwVnozjjXHI/wCK0OIYSyQXACaEeb9KKzrowGsPYObbUi1iskZQBqRovXm4QGu1CjqcBpyS7qo81j2sjb357IlCzSGXaqZ5XQQnJnO7tfAcB6K9geEmokc0uLGMtcjck3sAeG17qtWZo3FjgWlpsQdNv0UvRyvAfIHOLWPswOB2eATc91jbyWX5OkcxVronFgcHBulgdbDQEfaFkxOJNkaS7QgHtEa+FkixKk7XvZju1zdz4pcal8Zs8XHA8P8AhU3XRe71LmJYPf8AmRnK7mPkRxSeKuLCWv0Pjo7zTN2MAD9Eoq5TIfdvfgBc+ilO+xTklyizLXXFmi99ABxKrU0JcdTa+h599uXip8N6L1kpBjpZzxBETwO7Uiy1OHezLFHm5hEY/wD0lYPgCSk1LqJy5MrfBSw6NoLbcLW7l690XccgKzuEeymoBaZaiNoBuWsa5x9TZb2gwSGnbZ0u32i1oWOPT5FK2Yx4LJdYKr15JsLnwF1aOI0rdM4d3NBf8gV9bit/6cErvwBg/usuz5b9R2RvppHDRtvHRK5eiLpDd8gb4NufiQnX8TUu2gY3vfLc+jQjqao7yRs+7GXfElN4YvsTYvpOhtOz3i9573WHoE1gwmBnuxMHflBPqVF9Gyn3qmT8IY35BH0Kw+9JK7xmf+hVRxxj0hDC4HIfBRvq4xu9o8XN/dVBgcHGO/3iXfMqVmEwDaFn5ArAjlxSIf6rPzt/dL6jFo+EjPzBOW0UY2jZ+QKQQN+y38oVKVEtWYqsrwdnt9UirJHHYj1K9T6pv2R6BHVN+yPQLaOocfBlLApeTxSpY/u9UvlY7/CvejAw7tb+UKN1DEd42H8Df2XRHXtfxMHok/5HgLmnkoyvepcDpnbwRn8DVSm6IUbt4GjwuFqviMfMTJ6B+GeIIXr1R7PaR22dng6/zSqq9mTf9Ocjucy/xBW0dfifdozlosq6pnmyFsKz2d1bfcySeDrH4pDW4BUxe/C8d+W49Qt46jFLqSMJYMke0LUL6Wkbr4tjIEL6QviABCEIAFJHM4bEhRoUyhGXaspSkumMYcZmbs4HxCtM6Sy8WsPqEkQsXpcL7ijRanKupMev6RuO8Y/Mf2STEndab+78Vyvtlm9Dg/p92X9Xm9f9HEbMtiDqOK1WF9K3RtDXtzW0vmt+izQapGRpfQYPT3ZS1mb19kamo6VMftHY/e/4Vb6azfVHqf2SqnoydgfRNqXCzxFvEgfNZy0unj49y46jM/PsczxRT26yGN9ti6PMR5lL5ugTJpHuD+ra836tkQDW6AaAHTZauipGD61+5rXPP9oT6khd9SCR3ecrB/cb/BceSOCPSOvHLM+2ZPDfZrHYZ55XW+6D4bFaGD2bUJFnse/nmkOvpZPo4Kk7Nij8SXn4WClGFyO/qVDz3MAjHqNVytR8I61Oflimn6CYXDr/AAkI73jN/wB5KvQ1FFFpEyO/KGEH/sarkeCQDUsznm8l5/uV6OJrdGgDwACmkK2LvpCV39Ond4yOawempR1NU7eSOPuYwuPq4/omiEwFf0Rf35pn/jLB6NspIsGgbr1YcftO7R9XJghAHDImt2aB4ABdoQgAQsp0n9oFHRO6t5dJIN44wCWX2zEkNB7r3UPRv2j0dXKIQJIpHGzGyhoDzyDmki/cVp8nJt3VwR8yF1fJsUIQsywQhCABCEIAEIQgAQhRVU4jY57tmNLz4NFz8kASoWd6H9LY8QbI+OKSMRlrT1gYMxcL6ZXHYfNaJVKLi6fYk01aBCEKRgvhC+oQAtr8Appv6kLCeeUA+oWfm9nNKSSHSNHIOFh6hbJC0jlnH7WyJY4S7Qtr8BpptZIWOJ+tlAd6jVIav2d0jvdzs8HXHoQtghEcs4/a2EscJdpHnNR7MfsT/mZ+xS6f2bVI918bvUL1dC2WtzLyYvSYn4PHX9AK0fUafxtUZ6CV3+0P+oz917MhX9fl/BP0WL8njP8A8Erv9of9Rn7rodA63/bH52fuvZEI+vy/gPosX5PIY+gFXxY0fjarkHs6nPvOYPMn5L1JCl63M/I1o8S8Hn0Hs6P1pW+TCfmUyp+gkTd5HHwa0fotehZPUZX3I1WDGukIYeidO3cPd4vPyCvQYLTt2hZ45QT8UwQsnJvs0UUujlkYGwA8BZdIQkMEIQgAQhCABCEIAEIQgAVDHa4wU08w1MUMkoHMsYXAeoV9VcTomzQywu92WN8Trb2e0tNvVNVasT64PKfY5gjJ3z1s4Er2vyszjN/Md25JCDu7tNseGq2uO9BKapqY6ol8b2ZT/KyNzljszHOu06jn3LAYDHiuEvliZSGojebggOcwuaLNkaWai4Iu08uFrp/0MwPEZas11c98Tb5m04eQJDazQYw4hrGjgdSR5nuzXueRTSVcf9UcmOtqg48+SDFOlldWV7qHD3tibGXNfMWgn+WbSPJcD2QdAALnnrp1gfSWupsTbh9ZK2dshAbIGta4ZmlzHDKBobWIP/ujBh1bheIzzx0r6qGYyWLN7PfnA0BLXA6G4sVa6KdHqyoxB2KVsZhDbvjiPvOOQtY0N3DWg8bEnzTaxqL621x63/sE5t+bv/FFbEOkuIz4tLS0UwDWvdGGuawxsEbcsj3HLfR1/OytdDukNcMVfQ1E4qGt6xrnBjWhpY3MHNsARrZpBvuvvspwidtVWVVRC+MvF252FpcZXue+1/ut9Uey/CJ/46sq54Xxl+Yt6xhaXGaQvda/INF/FOexKSpcJenYR3txdvl+xL0V6UVDcSraernLooWzvbmDAGNjeCHXaAT2CqnRzpbVzy1VfJK9lDTZniENj7ZItHFe176tJ13I4FLfaN0YqpMSe6nikc2oZHme0HJd3YcHu2A7AJ7lv5uiDRhbsPiIBMdusI9+W4dndbgXAeSmbxJJ8XKv8eo4/Mba9L/z6GCpelGJVkc9S2tgpmx3yU94g6SwDi1ucEnQjtHc/BzSdO5pMGqKlxDaiJ4pw9oAzOdkyvDTcA2edNrtWZwzC6mnidTyYM2efOck748zQDwcW6PA1sQ4aHuTrpng1QMNggjomxySTGeeGlYXMblYQ3Na+urOJ93QrSUcbklSq+Ouv/epEXNJu3dfnsoR4zjDsOdXOqwyNjrNvHH1k93hhI7NgATptsfFaUdK5zgRrHutOQYmvDRqTL1bX5SLXt3W0VXp3hU7MJpKOCJ8jh1fWBjC4gRxkuvbYl5B8lB03widuE0NHDDI9zcj5QxjnWLY3F2a213vv5Kf2T28LmXsiv3Rvl9e58p+ms9LhMVRI7raiplkbGXNaGsa0luYhgFwMu3EuHBV8RrMbp6RuISVTcpLXOpzHH2GvNmk2b3jQG4ur3TToVNLh1HHA3NJTMDXRXAc4PYM5F9C4OG3eVQx6pxTEoYqMUL4QC0yyO7LHlugN3AZWj3ram4Fu8hsdNVy3d10KW5cO+uP7j/GunUowiKuhYBJM4RG4u2JwL2vdbiLxkC/2hus7guM4nP1T6fEoJpHG76WRrIzHzBBYC8cLt8r7p/juF11HR09PRRx1MLGZJ43xte57i4vc7K42LHEnQC4+WOm6Mz1dVC6mw59CGua6R7nuDGkOBztDgMtrGwbrcoxLHtfVW+XT4/N8/8AATc7Xfj1PcKcuLWl4AdlBcAbgOtqAeIvxUq+BfV5x2ghCEACEIQAIQhAAhCEACEIQAIQhAAhCEACEIQAIQhAAhCEACEIQAIQhAAhCEACEIQAIQhAAhCEACEIQAIQhAAhCEACEIQAIQhAAhCEACEIQAIQh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7" name="16 Rectángulo"/>
          <p:cNvSpPr/>
          <p:nvPr/>
        </p:nvSpPr>
        <p:spPr>
          <a:xfrm>
            <a:off x="2175805" y="3240710"/>
            <a:ext cx="1768815" cy="834479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1005164"/>
              <a:satOff val="-876"/>
              <a:lumOff val="-1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20 Rectángulo"/>
          <p:cNvSpPr/>
          <p:nvPr/>
        </p:nvSpPr>
        <p:spPr>
          <a:xfrm>
            <a:off x="3944620" y="5157192"/>
            <a:ext cx="1768815" cy="834479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3015493"/>
              <a:satOff val="-2627"/>
              <a:lumOff val="-4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22 Rectángulo"/>
          <p:cNvSpPr/>
          <p:nvPr/>
        </p:nvSpPr>
        <p:spPr>
          <a:xfrm>
            <a:off x="8225154" y="3240710"/>
            <a:ext cx="1768815" cy="834479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4020657"/>
              <a:satOff val="-3502"/>
              <a:lumOff val="-5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24 Rectángulo"/>
          <p:cNvSpPr/>
          <p:nvPr/>
        </p:nvSpPr>
        <p:spPr>
          <a:xfrm>
            <a:off x="10241603" y="3240710"/>
            <a:ext cx="1768815" cy="834479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4 CuadroTexto"/>
          <p:cNvSpPr txBox="1"/>
          <p:nvPr/>
        </p:nvSpPr>
        <p:spPr>
          <a:xfrm>
            <a:off x="2782888" y="2784475"/>
            <a:ext cx="6842125" cy="8921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EAEAEA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200" b="1" u="sng" dirty="0">
              <a:solidFill>
                <a:schemeClr val="accent6">
                  <a:lumMod val="75000"/>
                </a:schemeClr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>
                <a:solidFill>
                  <a:schemeClr val="accent6">
                    <a:lumMod val="75000"/>
                  </a:schemeClr>
                </a:solidFill>
              </a:rPr>
              <a:t>Personal docente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" name="5 Rectángulo"/>
          <p:cNvSpPr/>
          <p:nvPr/>
        </p:nvSpPr>
        <p:spPr>
          <a:xfrm>
            <a:off x="2782888" y="2193925"/>
            <a:ext cx="2089150" cy="5032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chemeClr val="bg1"/>
                </a:solidFill>
              </a:rPr>
              <a:t>CONDICIÓN  7</a:t>
            </a:r>
            <a:endParaRPr lang="es-CO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55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Elipse"/>
          <p:cNvSpPr/>
          <p:nvPr/>
        </p:nvSpPr>
        <p:spPr>
          <a:xfrm>
            <a:off x="3821361" y="1948190"/>
            <a:ext cx="4765005" cy="404348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13" name="9 CuadroTexto"/>
          <p:cNvSpPr txBox="1">
            <a:spLocks noChangeArrowheads="1"/>
          </p:cNvSpPr>
          <p:nvPr/>
        </p:nvSpPr>
        <p:spPr bwMode="auto">
          <a:xfrm>
            <a:off x="8269783" y="3846513"/>
            <a:ext cx="17272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1800">
                <a:solidFill>
                  <a:schemeClr val="bg1"/>
                </a:solidFill>
                <a:latin typeface="Arial" pitchFamily="34" charset="0"/>
              </a:rPr>
              <a:t>Pensamiento Prospectivo y Estratégico</a:t>
            </a:r>
          </a:p>
        </p:txBody>
      </p:sp>
      <p:sp>
        <p:nvSpPr>
          <p:cNvPr id="14" name="11 CuadroTexto"/>
          <p:cNvSpPr txBox="1">
            <a:spLocks noChangeArrowheads="1"/>
          </p:cNvSpPr>
          <p:nvPr/>
        </p:nvSpPr>
        <p:spPr bwMode="auto">
          <a:xfrm>
            <a:off x="8269783" y="4035425"/>
            <a:ext cx="1847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1800" dirty="0">
                <a:solidFill>
                  <a:schemeClr val="bg1"/>
                </a:solidFill>
                <a:latin typeface="Arial" pitchFamily="34" charset="0"/>
              </a:rPr>
              <a:t>Gestión de las Organizaciones</a:t>
            </a:r>
          </a:p>
        </p:txBody>
      </p:sp>
      <p:sp>
        <p:nvSpPr>
          <p:cNvPr id="7" name="18 CuadroTexto"/>
          <p:cNvSpPr txBox="1"/>
          <p:nvPr/>
        </p:nvSpPr>
        <p:spPr>
          <a:xfrm>
            <a:off x="131822" y="999009"/>
            <a:ext cx="31447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</a:rPr>
              <a:t>7. Personal Docente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AutoShape 4" descr="data:image/jpeg;base64,/9j/4AAQSkZJRgABAQAAAQABAAD/2wCEAAkGBxMTEhQSExMWFBUUFBQQFRIVEhQVFBAWFBUWFhQUFRUYHCggGBomHBQUITEhJSkrLi4uFx8zODMsNygtLisBCgoKDg0OGhAQGywkHB8uLiwsLCwsLCwsLCwsLCwsLCwsLCwsLSwsLCwsLCwsLCwsLCwsLCwsLCwsLCwsLCwsLP/AABEIAIsBbAMBIgACEQEDEQH/xAAcAAACAwEBAQEAAAAAAAAAAAAABQMEBgIHAQj/xABBEAABAwIEAgcECAUDBAMAAAABAAIDBBEFEiExQVEGEyJhcYGRBzKhsRVCUnKCksHRFCMzovBDU+GTssLxFiRj/8QAGQEAAwEBAQAAAAAAAAAAAAAAAAECAwQF/8QALhEAAgIBBAECBQMEAwAAAAAAAAECEQMEEiExQVGhBRMUMmEVIkJScYGxkdHw/9oADAMBAAIRAxEAPwD1Q1t9V02oSuGMq2DZSatIvtcu7FUmPVhhKZJLlVWqw1rwrbQurFAjH4ngRGoWZrAW6FerOivvqleIdGIJb3BB5g2KCWjyt82qGThbKf2cXJy1BHiy/wAiqj/ZxMPdnjPi14/dAqFuEyi10oxN4kl227lro+hdUxpDXROP33D5tSpnRiWOT/7Ba3j2XBxPLw80m65YKDfCOcLpAfqj0C0dPkaNhfnb5KhK5rBlYLC9u86aElK58RykX5rnnkbO/DplHl9m2gmB5FdkN7lmKPEO9MaOZx1KE2i54k+y/wDwLCbuF+7ZMYomjYWSmWpcCDqRy7lZhqgdDok5K+SflccDYSBZbps60DzbgeHcnQlspontkzMcA4W1a4Agg8xxRs+Z+0yktis/NGBdHKmtkc2mhMgzEOfYNjZ96Q6DhpuvUejPsbjbZ9bL1h36mG7WDudIRmd5WXpwIaA1oAA0DQAAPADZRulXZHEkc0sz8FGj6IUEXuUcAtpcxhx9XXKZxU7Ge4xjfusa35BQdeVK2S6020ZbrJjIV8LlC+RchOhWcy1VtFD1pKjqgLoicOYV0S2dELkqRxCrSvTEduK5L1TlqLKq+sVKJLkNeuQapKBPdSB6e0W4YOqrqu6cKlNVgBUnVd1SiLcODVBc9eSlQnXRrQE9pO4adZzVWrqBayXS4hdQddfdNRE5A5hJUrKVDZgF8fWBVTEDoAFEQFyakc1y6sYOKqhHTorqlLSC/BfZsUalkuKapNryVGLb4PUw9Beq7XKQLyz1C1E9W2OVKKytNlCCWSglTMuoGzBStlQSWAV1mUGdfc6KAmzIzKHOl/SDF20tPLUO16tpLW/aedGN83EBD4BK3RWx3pG2JzoWG8jQC88I7i7R962vcLc1i6nES43JuSdSd7pJhFS57HSOdme95e9x+s52p8uCKuY7/wCAjf8ARcjk2z0ceNRQxlrTfXj8UmxeUkHmNf8Amy5fJmG//CpuLpXCNh14u+wOJKX9zWXRN0bxoOlERcMwDjYnU27vVb6gkuNPRYZ2CsjAc33wcwd9YnvKe9GscaHWd4EKo0THlV5NnHhcpbmD233tr6bJdMHA2IsSL/umuH4w0C2Yeqp43XRkNIcM2e1h3g3+Q9EskY1aJg5p1JFeORwG6u4RUHrSDxYfgR+5Sg1Ftl3BVBskbr6Zg0/i7PzISwupoWdXBmvJUTlEJV960L1aPGs6K56yyhlqmjiqclaTsPNUokuQ2bMBuoJa1o43SrIXHtE25Lt7o2nXhsnsQtzPlZVOdrazb2vxN0smcGm4dryupMQrxtcAcuKT1DAdW3J5laqPBm5DSPHcuhRLjwKzEz3A6j4LmOQcU/loW9j19fdfGTpV1oC+fxJ4K1BkOQ9bULl9Wk7ZHFdZu9PYG4vukuvmYBUjJ3r4NeKKCy0+bkq8jnKaGJTuYEDFnWroEnZdVMaqZiEAWDG7mq8sT+akFR3qGassk5BRUljk5qnKH81bkrlXkqLqGyqKT8yiIcr7XBdOLVhknR04I8nq7CpmrjKFw6Sy5DronJXwyKqapfBPdFiovsmVhsyWxuVhpQKi4KhdidUC5fM6YqGYmWE9rtb/ACIIQf6krnkcxEBa/m8HyWqEiwvtXbdlM7k+Vvm5rD/4qMn2l4V+9GRwqocLtv3q++p56g7j/OPzXGB0WZtzrr6q5WYPcXZdp5HY+C5D0lHixU65cGsF3O0A2v48k5oqHqxbdx1cefd4BVcMi6q7ne9sO4chfmmcVY07BFjOpISQkOJUBvmZoVqOvuNlBMwEIshoxhratug14XunmAwTOcJJna20bwbz81dZTC+w8Vai7KllbpeWMGu2VOulNiOPy5L6am4sPVQPeP8AOKCbs19JigfEyS/vNBI5HZw9QVG+qc7bQLP9GqgZnwuF7fzWDuNg8eRsfxJ+N17mKSlFSPAzRcJuINbzUjVxsqFTVnYLSrM7ovVFYGpTUVD5DZpsOaqvlPEoZUlg047BaKNEN2WqfDwO083Peo5p2i4AJ8LKjUVcjtAPNSU0Dt7ed9069QIpaph95j/zD9lwOrOzPVyYy0xI1DfVLZ4S06OHqjcKkfHh31WBVZHy8reStRVrhuLqz/F3+qlbHSEck8oUJqn8bpzLVt4gKrJUMPJKx0UW1blYir1HI5pXUNNdLcOi7FXlXoJiV8osPCZR04CqxURCC4VaooE2aLKKapaFnLNGHbHtbM/JRuXAoCd0zlrRyUfXXXLPX4olxxSZRGGBSDDGq6wFT5dFyv4lf2o3hpr7Fgw1q5fhTFcmdZUpqvXdJ6mcjrx4IxZtDUKN8qSRYq08VdjqQeKoC4HKVrlRM5UZr7bpgNOuXYqe9JH4gOaiOIgIsVGj6/vX3rws2MTHNdfSPeixbTR/xAWX9ozM9JmH+lIx/gD2Cf7gpvpEKKrnbIx8b9WvaWOHc4WulLlUOPDTM9gM4DGpzUVILbW81ksMY9kjoHnWP3j9ofVI8dCmstTpv3LlZ6SlwKcTqTn5DZXaaXKAVnukFaGgm+vDx4LRwNaY2k8hx30SolO3Rcp6u+nmpuuJ0SSoqGmwta3JRw1jhs4+B1QD4NFchQPcb9yW/SWliphWNI3SoV2SmpsLeC5NXZVJnXOiqTSJisujFuqmjlOzT2gPsHR49D6heksfHbsm+l773vxuvFK2qsNdVsugmPCalyOuXwnq+9zDrG707P4V6Gjl/Fnm62P8kaurqgdB6qiVyCuzovSSo82yjVO/yygjqrHWysSVvaDIwS8kC9tvBfKjoy4tzdYzPuWC+p7ilKaj2NRbOevB7TiLfZU30kOBACzTWvc7IASQbcdLJtSYE86udZOxUMo5w7TfkiWjJ2AXUNAxmxufNMIWBFjM9PTObwVRzn8lrJom8SFQlbEOIUvJFdsFFmddTucozhbitA57BtqvjJbn3VyZNbgh2zWOObEseEHmmNNhbgtRhmF59SNFdlwoN1Cf1ClG0h/LaElNh7rbq7FR965rZsqpNxO25XnZNbO6No44lqrjsEln1KtVWJAjdLf4gErhyZHI2jBE7Ka6mZS2XVPMFI6oWaiVtSAMsuXFcGa66J0WmNGiFeJS2WSq8QOY6p5js9rrCVNT2iu2ERqXJp4cQA4ppS4yBx+KxNyu4wVr0YqZ6NDjTeasfSTDusdhr9lpqKUEbD0RbHuO566Pg1L5JXu90WCeCFpGgHol9XA4bFLse8qMZJxUg6wfVPqqjpnjiVNBWHinQb0duq7Gx0PJAxBQY245MzNCFmjjUgGwPkp5HuiPsRqG3EltRZjjzbfQHwJ+KWVuJN4LiHFOsFnMFiLGxVWXC5D7ov5rOSZtDKkqFbHddJc7A2A/VXjiEjTYbDSymbg7oGiR51c6wbY6aam/oq8rbol6FRdq0dtry46qy2U7tSN7HdYA38XgnVAbDVJoqLb7LlLETqSppXgeKdYFgLZf5kj3WIu1jSG6cLnmq+O4G1t3QuOmjo5Nx4O5d6VMva7o+YHhz5tb5WXte1y629h+q6xTBQL5Je1qQHAEO8CFTw/HcsTWAe72Xtv2mkcxxbxVt+IiWzb37+Xf3J0WmqMTibnA5XNI7xqD4FM+g80rahnVt5RSXOUFryA068Qbf4VYqGhzSTrvr4HRUsNqCyVpvYZhc828Vthkk0/Q5dTjdNLyenFx1Oum6W1eIHYHRIsOx98gaLkXLgNdD2nZb+VvRN48HnkPZiee+xt5WXqQ1OOfT6PGeKSZxSVZzhzRmcCDbnzWggxEv7IaeybkEBoaTzdx8BdfMO6GVJ0OWIHdxOvkB8lpKHodCxoDnPkI13LG3+6P3WWbLhfb5/BpjhkXXuZ5tKGklouTqV1mk4MPkL/ALVT4Uxg7LfiT8yk1TXOYbcFz5PiCjwolLT+rK0DZD/pHxOiKvOOAarMOKgqniNQCN1x5ddOS4dGiwxQpqXE8VXFKVdgopJD2I3u8GuPxsn9F0aqHDWPL94gLh25JvyzVQSM3DCVbjjsQtXF0Rf8AWe1vgCf2U46Jxj3pHHwAH7rSOlyPwO4oq4fUANXNZiYGgV1+FQMGzj4vP6JbVCJuzG+Yv817EMLcaOWc6ZmMVr7rPVEjzsCtdV1bRsGjwaB+iU1FceZ9Uv0hzduRzz1NGakdLyPouoJXjdp9EylqTzPqq7pTzPqto/A8fmT9jNa6UekXqSqHHRMo5oju9o81my5ckq/0PF/U/Yr9Sn6I1V4+D2n8QXNTIA3Qj1WXRdH6LFdT9i18TfmPuUcfnvdY97NVuZYGu94Aqm7Bofsn8xW0fhziu0w/UFd0J44ddQp5I7BP3xg7gFVp6Bru74rPJ8OyL7XfsENdB/cqF9HOtDQzGyz4wmRpuHBw9CnNC4jQiy456fLDuLOqOfHLpod0lTqmojDgs11mqd4dUd6xZojipw3uS+XDjwWsYwEL46lU2OjHOiNiwpPBgOZ5adrrdVtCN+KzWI1JjckV0NaTozGxgIAPlddPqY49MnwVnozjjXHI/wCK0OIYSyQXACaEeb9KKzrowGsPYObbUi1iskZQBqRovXm4QGu1CjqcBpyS7qo81j2sjb357IlCzSGXaqZ5XQQnJnO7tfAcB6K9geEmokc0uLGMtcjck3sAeG17qtWZo3FjgWlpsQdNv0UvRyvAfIHOLWPswOB2eATc91jbyWX5OkcxVronFgcHBulgdbDQEfaFkxOJNkaS7QgHtEa+FkixKk7XvZju1zdz4pcal8Zs8XHA8P8AhU3XRe71LmJYPf8AmRnK7mPkRxSeKuLCWv0Pjo7zTN2MAD9Eoq5TIfdvfgBc+ilO+xTklyizLXXFmi99ABxKrU0JcdTa+h599uXip8N6L1kpBjpZzxBETwO7Uiy1OHezLFHm5hEY/wD0lYPgCSk1LqJy5MrfBSw6NoLbcLW7l690XccgKzuEeymoBaZaiNoBuWsa5x9TZb2gwSGnbZ0u32i1oWOPT5FK2Yx4LJdYKr15JsLnwF1aOI0rdM4d3NBf8gV9bit/6cErvwBg/usuz5b9R2RvppHDRtvHRK5eiLpDd8gb4NufiQnX8TUu2gY3vfLc+jQjqao7yRs+7GXfElN4YvsTYvpOhtOz3i9573WHoE1gwmBnuxMHflBPqVF9Gyn3qmT8IY35BH0Kw+9JK7xmf+hVRxxj0hDC4HIfBRvq4xu9o8XN/dVBgcHGO/3iXfMqVmEwDaFn5ArAjlxSIf6rPzt/dL6jFo+EjPzBOW0UY2jZ+QKQQN+y38oVKVEtWYqsrwdnt9UirJHHYj1K9T6pv2R6BHVN+yPQLaOocfBlLApeTxSpY/u9UvlY7/CvejAw7tb+UKN1DEd42H8Df2XRHXtfxMHok/5HgLmnkoyvepcDpnbwRn8DVSm6IUbt4GjwuFqviMfMTJ6B+GeIIXr1R7PaR22dng6/zSqq9mTf9Ocjucy/xBW0dfifdozlosq6pnmyFsKz2d1bfcySeDrH4pDW4BUxe/C8d+W49Qt46jFLqSMJYMke0LUL6Wkbr4tjIEL6QviABCEIAFJHM4bEhRoUyhGXaspSkumMYcZmbs4HxCtM6Sy8WsPqEkQsXpcL7ijRanKupMev6RuO8Y/Mf2STEndab+78Vyvtlm9Dg/p92X9Xm9f9HEbMtiDqOK1WF9K3RtDXtzW0vmt+izQapGRpfQYPT3ZS1mb19kamo6VMftHY/e/4Vb6azfVHqf2SqnoydgfRNqXCzxFvEgfNZy0unj49y46jM/PsczxRT26yGN9ti6PMR5lL5ugTJpHuD+ra836tkQDW6AaAHTZauipGD61+5rXPP9oT6khd9SCR3ecrB/cb/BceSOCPSOvHLM+2ZPDfZrHYZ55XW+6D4bFaGD2bUJFnse/nmkOvpZPo4Kk7Nij8SXn4WClGFyO/qVDz3MAjHqNVytR8I61Oflimn6CYXDr/AAkI73jN/wB5KvQ1FFFpEyO/KGEH/sarkeCQDUsznm8l5/uV6OJrdGgDwACmkK2LvpCV39Ond4yOawempR1NU7eSOPuYwuPq4/omiEwFf0Rf35pn/jLB6NspIsGgbr1YcftO7R9XJghAHDImt2aB4ABdoQgAQsp0n9oFHRO6t5dJIN44wCWX2zEkNB7r3UPRv2j0dXKIQJIpHGzGyhoDzyDmki/cVp8nJt3VwR8yF1fJsUIQsywQhCABCEIAEIQgAQhRVU4jY57tmNLz4NFz8kASoWd6H9LY8QbI+OKSMRlrT1gYMxcL6ZXHYfNaJVKLi6fYk01aBCEKRgvhC+oQAtr8Appv6kLCeeUA+oWfm9nNKSSHSNHIOFh6hbJC0jlnH7WyJY4S7Qtr8BpptZIWOJ+tlAd6jVIav2d0jvdzs8HXHoQtghEcs4/a2EscJdpHnNR7MfsT/mZ+xS6f2bVI918bvUL1dC2WtzLyYvSYn4PHX9AK0fUafxtUZ6CV3+0P+oz917MhX9fl/BP0WL8njP8A8Erv9of9Rn7rodA63/bH52fuvZEI+vy/gPosX5PIY+gFXxY0fjarkHs6nPvOYPMn5L1JCl63M/I1o8S8Hn0Hs6P1pW+TCfmUyp+gkTd5HHwa0fotehZPUZX3I1WDGukIYeidO3cPd4vPyCvQYLTt2hZ45QT8UwQsnJvs0UUujlkYGwA8BZdIQkMEIQgAQhCABCEIAEIQgAVDHa4wU08w1MUMkoHMsYXAeoV9VcTomzQywu92WN8Trb2e0tNvVNVasT64PKfY5gjJ3z1s4Er2vyszjN/Md25JCDu7tNseGq2uO9BKapqY6ol8b2ZT/KyNzljszHOu06jn3LAYDHiuEvliZSGojebggOcwuaLNkaWai4Iu08uFrp/0MwPEZas11c98Tb5m04eQJDazQYw4hrGjgdSR5nuzXueRTSVcf9UcmOtqg48+SDFOlldWV7qHD3tibGXNfMWgn+WbSPJcD2QdAALnnrp1gfSWupsTbh9ZK2dshAbIGta4ZmlzHDKBobWIP/ujBh1bheIzzx0r6qGYyWLN7PfnA0BLXA6G4sVa6KdHqyoxB2KVsZhDbvjiPvOOQtY0N3DWg8bEnzTaxqL621x63/sE5t+bv/FFbEOkuIz4tLS0UwDWvdGGuawxsEbcsj3HLfR1/OytdDukNcMVfQ1E4qGt6xrnBjWhpY3MHNsARrZpBvuvvspwidtVWVVRC+MvF252FpcZXue+1/ut9Uey/CJ/46sq54Xxl+Yt6xhaXGaQvda/INF/FOexKSpcJenYR3txdvl+xL0V6UVDcSraernLooWzvbmDAGNjeCHXaAT2CqnRzpbVzy1VfJK9lDTZniENj7ZItHFe176tJ13I4FLfaN0YqpMSe6nikc2oZHme0HJd3YcHu2A7AJ7lv5uiDRhbsPiIBMdusI9+W4dndbgXAeSmbxJJ8XKv8eo4/Mba9L/z6GCpelGJVkc9S2tgpmx3yU94g6SwDi1ucEnQjtHc/BzSdO5pMGqKlxDaiJ4pw9oAzOdkyvDTcA2edNrtWZwzC6mnidTyYM2efOck748zQDwcW6PA1sQ4aHuTrpng1QMNggjomxySTGeeGlYXMblYQ3Na+urOJ93QrSUcbklSq+Ouv/epEXNJu3dfnsoR4zjDsOdXOqwyNjrNvHH1k93hhI7NgATptsfFaUdK5zgRrHutOQYmvDRqTL1bX5SLXt3W0VXp3hU7MJpKOCJ8jh1fWBjC4gRxkuvbYl5B8lB03widuE0NHDDI9zcj5QxjnWLY3F2a213vv5Kf2T28LmXsiv3Rvl9e58p+ms9LhMVRI7raiplkbGXNaGsa0luYhgFwMu3EuHBV8RrMbp6RuISVTcpLXOpzHH2GvNmk2b3jQG4ur3TToVNLh1HHA3NJTMDXRXAc4PYM5F9C4OG3eVQx6pxTEoYqMUL4QC0yyO7LHlugN3AZWj3ram4Fu8hsdNVy3d10KW5cO+uP7j/GunUowiKuhYBJM4RG4u2JwL2vdbiLxkC/2hus7guM4nP1T6fEoJpHG76WRrIzHzBBYC8cLt8r7p/juF11HR09PRRx1MLGZJ43xte57i4vc7K42LHEnQC4+WOm6Mz1dVC6mw59CGua6R7nuDGkOBztDgMtrGwbrcoxLHtfVW+XT4/N8/8AATc7Xfj1PcKcuLWl4AdlBcAbgOtqAeIvxUq+BfV5x2ghCEACEIQAIQhAAhCEACEIQAIQhAAhCEACEIQAIQhAAhCEACEIQAIQhAAhCEACEIQAIQhAAhCEACEIQAIQhAAhCEACEIQAIQhAAhCEACEIQAIQh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7" name="16 Rectángulo"/>
          <p:cNvSpPr/>
          <p:nvPr/>
        </p:nvSpPr>
        <p:spPr>
          <a:xfrm>
            <a:off x="2175805" y="3240710"/>
            <a:ext cx="1768815" cy="834479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1005164"/>
              <a:satOff val="-876"/>
              <a:lumOff val="-1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20 Rectángulo"/>
          <p:cNvSpPr/>
          <p:nvPr/>
        </p:nvSpPr>
        <p:spPr>
          <a:xfrm>
            <a:off x="3944620" y="5157192"/>
            <a:ext cx="1768815" cy="834479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3015493"/>
              <a:satOff val="-2627"/>
              <a:lumOff val="-4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22 Rectángulo"/>
          <p:cNvSpPr/>
          <p:nvPr/>
        </p:nvSpPr>
        <p:spPr>
          <a:xfrm>
            <a:off x="8225154" y="3240710"/>
            <a:ext cx="1768815" cy="834479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4020657"/>
              <a:satOff val="-3502"/>
              <a:lumOff val="-5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24 Rectángulo"/>
          <p:cNvSpPr/>
          <p:nvPr/>
        </p:nvSpPr>
        <p:spPr>
          <a:xfrm>
            <a:off x="10241603" y="3240710"/>
            <a:ext cx="1768815" cy="834479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2 CuadroTexto"/>
          <p:cNvSpPr txBox="1"/>
          <p:nvPr/>
        </p:nvSpPr>
        <p:spPr>
          <a:xfrm>
            <a:off x="4738667" y="1844824"/>
            <a:ext cx="2930395" cy="55399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Estatuto Docente</a:t>
            </a:r>
          </a:p>
          <a:p>
            <a:pPr algn="ctr"/>
            <a:r>
              <a:rPr lang="es-ES" sz="1200" dirty="0"/>
              <a:t>acuerdo 009 de Octubre 26 de 2006 </a:t>
            </a:r>
            <a:endParaRPr lang="es-CO" sz="12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2016096" y="3196284"/>
            <a:ext cx="2088232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Programa Formación de Formadores</a:t>
            </a:r>
            <a:endParaRPr lang="es-CO" dirty="0"/>
          </a:p>
        </p:txBody>
      </p:sp>
      <p:sp>
        <p:nvSpPr>
          <p:cNvPr id="16" name="15 CuadroTexto"/>
          <p:cNvSpPr txBox="1"/>
          <p:nvPr/>
        </p:nvSpPr>
        <p:spPr>
          <a:xfrm>
            <a:off x="5086216" y="5373216"/>
            <a:ext cx="2088232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Programa Postgraduales en Educación</a:t>
            </a:r>
            <a:endParaRPr lang="es-CO" dirty="0"/>
          </a:p>
        </p:txBody>
      </p:sp>
      <p:sp>
        <p:nvSpPr>
          <p:cNvPr id="18" name="17 CuadroTexto"/>
          <p:cNvSpPr txBox="1"/>
          <p:nvPr/>
        </p:nvSpPr>
        <p:spPr>
          <a:xfrm>
            <a:off x="7905737" y="3115335"/>
            <a:ext cx="2088232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Plan Acompañamiento y seguimiento al Docente</a:t>
            </a:r>
            <a:endParaRPr lang="es-CO" dirty="0"/>
          </a:p>
        </p:txBody>
      </p:sp>
      <p:sp>
        <p:nvSpPr>
          <p:cNvPr id="19" name="3 CuadroTexto"/>
          <p:cNvSpPr txBox="1"/>
          <p:nvPr/>
        </p:nvSpPr>
        <p:spPr>
          <a:xfrm>
            <a:off x="3492599" y="875599"/>
            <a:ext cx="597535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CO" u="none" dirty="0" smtClean="0"/>
              <a:t>Estructura Docente</a:t>
            </a:r>
            <a:endParaRPr lang="es-CO" sz="1800" u="none" dirty="0"/>
          </a:p>
        </p:txBody>
      </p:sp>
      <p:sp>
        <p:nvSpPr>
          <p:cNvPr id="6" name="5 Triángulo isósceles">
            <a:hlinkClick r:id="rId4" action="ppaction://hlinksldjump"/>
          </p:cNvPr>
          <p:cNvSpPr/>
          <p:nvPr/>
        </p:nvSpPr>
        <p:spPr>
          <a:xfrm rot="5400000">
            <a:off x="3996921" y="3464399"/>
            <a:ext cx="540399" cy="396914"/>
          </a:xfrm>
          <a:prstGeom prst="triangl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19 Triángulo isósceles">
            <a:hlinkClick r:id="rId5" action="ppaction://hlinksldjump"/>
          </p:cNvPr>
          <p:cNvSpPr/>
          <p:nvPr/>
        </p:nvSpPr>
        <p:spPr>
          <a:xfrm rot="5400000">
            <a:off x="9936710" y="3500743"/>
            <a:ext cx="540399" cy="396914"/>
          </a:xfrm>
          <a:prstGeom prst="triangl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21 Triángulo isósceles">
            <a:hlinkClick r:id="rId6" action="ppaction://hlinksldjump"/>
          </p:cNvPr>
          <p:cNvSpPr/>
          <p:nvPr/>
        </p:nvSpPr>
        <p:spPr>
          <a:xfrm rot="5400000">
            <a:off x="7093265" y="5624639"/>
            <a:ext cx="540399" cy="396914"/>
          </a:xfrm>
          <a:prstGeom prst="triangl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45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7" name="18 CuadroTexto"/>
          <p:cNvSpPr txBox="1"/>
          <p:nvPr/>
        </p:nvSpPr>
        <p:spPr>
          <a:xfrm>
            <a:off x="131822" y="999009"/>
            <a:ext cx="31447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</a:rPr>
              <a:t>7. Personal Docente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3 CuadroTexto"/>
          <p:cNvSpPr txBox="1"/>
          <p:nvPr/>
        </p:nvSpPr>
        <p:spPr>
          <a:xfrm>
            <a:off x="3415679" y="937453"/>
            <a:ext cx="5975350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CO" u="none" dirty="0" smtClean="0"/>
              <a:t>Estructura Docente</a:t>
            </a:r>
          </a:p>
          <a:p>
            <a:pPr>
              <a:defRPr/>
            </a:pPr>
            <a:r>
              <a:rPr lang="es-CO" sz="1800" u="none" dirty="0" smtClean="0"/>
              <a:t>Plan Formación de formadores</a:t>
            </a:r>
            <a:endParaRPr lang="es-CO" sz="1800" u="none" dirty="0"/>
          </a:p>
        </p:txBody>
      </p:sp>
      <p:sp>
        <p:nvSpPr>
          <p:cNvPr id="4" name="3 Rectángulo"/>
          <p:cNvSpPr/>
          <p:nvPr/>
        </p:nvSpPr>
        <p:spPr>
          <a:xfrm>
            <a:off x="3361704" y="2570344"/>
            <a:ext cx="60833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/>
              <a:t>Las competencias a certificar en dicho programa son</a:t>
            </a:r>
            <a:r>
              <a:rPr lang="es-ES" dirty="0"/>
              <a:t>: </a:t>
            </a:r>
            <a:endParaRPr lang="es-CO" dirty="0"/>
          </a:p>
          <a:p>
            <a:r>
              <a:rPr lang="es-ES" dirty="0"/>
              <a:t> </a:t>
            </a:r>
            <a:endParaRPr lang="es-CO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/>
              <a:t>Tutor virtual de curso académico</a:t>
            </a:r>
            <a:endParaRPr lang="es-CO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/>
              <a:t>Director virtual de curso académico</a:t>
            </a:r>
            <a:endParaRPr lang="es-CO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/>
              <a:t>Diseñador de material didáctico virtual UNAD</a:t>
            </a:r>
            <a:endParaRPr lang="es-CO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/>
              <a:t>Consejero académico y psicosocial</a:t>
            </a:r>
            <a:endParaRPr lang="es-CO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/>
              <a:t>Diseñador de objetos virtuales de aprendizaje</a:t>
            </a:r>
            <a:endParaRPr lang="es-CO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/>
              <a:t>Diseñador de material didáctico virtual para programas de Educación Básica y Media</a:t>
            </a:r>
            <a:endParaRPr lang="es-CO" dirty="0"/>
          </a:p>
        </p:txBody>
      </p:sp>
      <p:sp>
        <p:nvSpPr>
          <p:cNvPr id="38" name="37 Triángulo isósceles">
            <a:hlinkClick r:id="rId4" action="ppaction://hlinksldjump"/>
          </p:cNvPr>
          <p:cNvSpPr/>
          <p:nvPr/>
        </p:nvSpPr>
        <p:spPr>
          <a:xfrm rot="5400000">
            <a:off x="10621657" y="5588975"/>
            <a:ext cx="540399" cy="396914"/>
          </a:xfrm>
          <a:prstGeom prst="triangl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20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7" name="18 CuadroTexto"/>
          <p:cNvSpPr txBox="1"/>
          <p:nvPr/>
        </p:nvSpPr>
        <p:spPr>
          <a:xfrm>
            <a:off x="131822" y="999009"/>
            <a:ext cx="31447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</a:rPr>
              <a:t>7. Personal Docente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3 CuadroTexto"/>
          <p:cNvSpPr txBox="1"/>
          <p:nvPr/>
        </p:nvSpPr>
        <p:spPr>
          <a:xfrm>
            <a:off x="3415679" y="937453"/>
            <a:ext cx="5975350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CO" u="none" dirty="0" smtClean="0"/>
              <a:t>Estructura Docente</a:t>
            </a:r>
          </a:p>
          <a:p>
            <a:pPr>
              <a:defRPr/>
            </a:pPr>
            <a:r>
              <a:rPr lang="es-CO" sz="1800" u="none" dirty="0"/>
              <a:t>Programas post-graduales en Educación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406767" y="1676117"/>
            <a:ext cx="6083300" cy="351185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S" b="1" dirty="0"/>
          </a:p>
          <a:p>
            <a:endParaRPr lang="es-E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Especialización </a:t>
            </a:r>
            <a:r>
              <a:rPr lang="es-ES" dirty="0"/>
              <a:t>en Educación Superior a Distancia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Especialización </a:t>
            </a:r>
            <a:r>
              <a:rPr lang="es-ES" dirty="0"/>
              <a:t>en Pedagogía para el desarrollo del aprendizaje autónomo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Especialización </a:t>
            </a:r>
            <a:r>
              <a:rPr lang="es-ES" dirty="0"/>
              <a:t>en Educación, Cultura y Política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Master </a:t>
            </a:r>
            <a:r>
              <a:rPr lang="es-ES" dirty="0"/>
              <a:t>of </a:t>
            </a:r>
            <a:r>
              <a:rPr lang="es-ES" dirty="0" err="1"/>
              <a:t>Arts</a:t>
            </a:r>
            <a:r>
              <a:rPr lang="es-ES" dirty="0"/>
              <a:t>, </a:t>
            </a:r>
            <a:r>
              <a:rPr lang="es-ES" dirty="0" err="1"/>
              <a:t>Specialization</a:t>
            </a:r>
            <a:r>
              <a:rPr lang="es-ES" dirty="0"/>
              <a:t> in </a:t>
            </a:r>
            <a:r>
              <a:rPr lang="es-ES" dirty="0" err="1"/>
              <a:t>Higher</a:t>
            </a:r>
            <a:r>
              <a:rPr lang="es-ES" dirty="0"/>
              <a:t> </a:t>
            </a:r>
            <a:r>
              <a:rPr lang="es-ES" dirty="0" err="1"/>
              <a:t>Education</a:t>
            </a:r>
            <a:r>
              <a:rPr lang="es-ES" dirty="0"/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Master </a:t>
            </a:r>
            <a:r>
              <a:rPr lang="es-ES" dirty="0"/>
              <a:t>of </a:t>
            </a:r>
            <a:r>
              <a:rPr lang="es-ES" dirty="0" err="1"/>
              <a:t>Arts</a:t>
            </a:r>
            <a:r>
              <a:rPr lang="es-ES" dirty="0"/>
              <a:t>, </a:t>
            </a:r>
            <a:r>
              <a:rPr lang="es-ES" dirty="0" err="1"/>
              <a:t>Specialization</a:t>
            </a:r>
            <a:r>
              <a:rPr lang="es-ES" dirty="0"/>
              <a:t> in Online </a:t>
            </a:r>
            <a:r>
              <a:rPr lang="es-ES" dirty="0" err="1"/>
              <a:t>Education</a:t>
            </a:r>
            <a:r>
              <a:rPr lang="es-ES" dirty="0"/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Doctor </a:t>
            </a:r>
            <a:r>
              <a:rPr lang="es-ES" dirty="0"/>
              <a:t>of </a:t>
            </a:r>
            <a:r>
              <a:rPr lang="es-ES" dirty="0" err="1"/>
              <a:t>Education</a:t>
            </a:r>
            <a:r>
              <a:rPr lang="es-ES" dirty="0"/>
              <a:t> in </a:t>
            </a:r>
            <a:r>
              <a:rPr lang="es-ES" dirty="0" err="1"/>
              <a:t>Educational</a:t>
            </a:r>
            <a:r>
              <a:rPr lang="es-ES" dirty="0"/>
              <a:t> </a:t>
            </a:r>
            <a:r>
              <a:rPr lang="es-ES" dirty="0" err="1"/>
              <a:t>Technology</a:t>
            </a:r>
            <a:endParaRPr lang="es-ES" dirty="0"/>
          </a:p>
        </p:txBody>
      </p:sp>
      <p:sp>
        <p:nvSpPr>
          <p:cNvPr id="6" name="5 Triángulo isósceles">
            <a:hlinkClick r:id="rId4" action="ppaction://hlinksldjump"/>
          </p:cNvPr>
          <p:cNvSpPr/>
          <p:nvPr/>
        </p:nvSpPr>
        <p:spPr>
          <a:xfrm rot="5400000">
            <a:off x="10621657" y="5588975"/>
            <a:ext cx="540399" cy="396914"/>
          </a:xfrm>
          <a:prstGeom prst="triangl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53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7" name="18 CuadroTexto"/>
          <p:cNvSpPr txBox="1"/>
          <p:nvPr/>
        </p:nvSpPr>
        <p:spPr>
          <a:xfrm>
            <a:off x="131822" y="999009"/>
            <a:ext cx="31447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</a:rPr>
              <a:t>7. Personal Docente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3 CuadroTexto"/>
          <p:cNvSpPr txBox="1"/>
          <p:nvPr/>
        </p:nvSpPr>
        <p:spPr>
          <a:xfrm>
            <a:off x="3415679" y="937453"/>
            <a:ext cx="5975350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CO" u="none" dirty="0" smtClean="0"/>
              <a:t>Estructura Docente</a:t>
            </a:r>
          </a:p>
          <a:p>
            <a:pPr>
              <a:defRPr/>
            </a:pPr>
            <a:r>
              <a:rPr lang="es-CO" sz="1800" u="none" dirty="0" smtClean="0"/>
              <a:t>Acompañamiento </a:t>
            </a:r>
            <a:r>
              <a:rPr lang="es-CO" sz="1800" u="none" dirty="0"/>
              <a:t>y </a:t>
            </a:r>
            <a:r>
              <a:rPr lang="es-CO" sz="1800" u="none" dirty="0" smtClean="0"/>
              <a:t>seguimiento Docente</a:t>
            </a:r>
            <a:endParaRPr lang="es-CO" sz="1800" u="none" dirty="0"/>
          </a:p>
        </p:txBody>
      </p:sp>
      <p:sp>
        <p:nvSpPr>
          <p:cNvPr id="4" name="3 Rectángulo"/>
          <p:cNvSpPr/>
          <p:nvPr/>
        </p:nvSpPr>
        <p:spPr>
          <a:xfrm>
            <a:off x="3406767" y="1676117"/>
            <a:ext cx="6083300" cy="355481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S" b="1" dirty="0"/>
          </a:p>
          <a:p>
            <a:endParaRPr lang="es-E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dirty="0" smtClean="0"/>
              <a:t>Plan </a:t>
            </a:r>
            <a:r>
              <a:rPr lang="es-CO" dirty="0"/>
              <a:t>de Gestión Docente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dirty="0" smtClean="0"/>
              <a:t>Evaluación </a:t>
            </a:r>
            <a:r>
              <a:rPr lang="es-CO" dirty="0"/>
              <a:t>de Estudiantes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dirty="0" smtClean="0"/>
              <a:t>Evaluación </a:t>
            </a:r>
            <a:r>
              <a:rPr lang="es-CO" dirty="0"/>
              <a:t>de la Red de tutores del curso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dirty="0" smtClean="0"/>
              <a:t>Informe </a:t>
            </a:r>
            <a:r>
              <a:rPr lang="es-CO" dirty="0"/>
              <a:t>CIARP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dirty="0" smtClean="0"/>
              <a:t>Plan </a:t>
            </a:r>
            <a:r>
              <a:rPr lang="es-CO" dirty="0"/>
              <a:t>de Mejoramiento Evaluación formativa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dirty="0" smtClean="0"/>
              <a:t>Informe </a:t>
            </a:r>
            <a:r>
              <a:rPr lang="es-CO" dirty="0"/>
              <a:t>del rendimiento académico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dirty="0" smtClean="0"/>
              <a:t>Evaluación </a:t>
            </a:r>
            <a:r>
              <a:rPr lang="es-CO" dirty="0"/>
              <a:t>de Pares</a:t>
            </a:r>
          </a:p>
        </p:txBody>
      </p:sp>
      <p:sp>
        <p:nvSpPr>
          <p:cNvPr id="6" name="5 Triángulo isósceles">
            <a:hlinkClick r:id="rId4" action="ppaction://hlinksldjump"/>
          </p:cNvPr>
          <p:cNvSpPr/>
          <p:nvPr/>
        </p:nvSpPr>
        <p:spPr>
          <a:xfrm rot="5400000">
            <a:off x="10621657" y="5588975"/>
            <a:ext cx="540399" cy="396914"/>
          </a:xfrm>
          <a:prstGeom prst="triangl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33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7" name="18 CuadroTexto"/>
          <p:cNvSpPr txBox="1"/>
          <p:nvPr/>
        </p:nvSpPr>
        <p:spPr>
          <a:xfrm>
            <a:off x="131822" y="999009"/>
            <a:ext cx="31447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</a:rPr>
              <a:t>7. Personal Docente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3 CuadroTexto"/>
          <p:cNvSpPr txBox="1"/>
          <p:nvPr/>
        </p:nvSpPr>
        <p:spPr>
          <a:xfrm>
            <a:off x="3415679" y="937453"/>
            <a:ext cx="5975350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CO" u="none" dirty="0" smtClean="0"/>
              <a:t>Estructura Docente</a:t>
            </a:r>
          </a:p>
          <a:p>
            <a:pPr>
              <a:defRPr/>
            </a:pPr>
            <a:r>
              <a:rPr lang="es-CO" sz="1800" u="none" dirty="0" smtClean="0"/>
              <a:t>Acompañamiento </a:t>
            </a:r>
            <a:r>
              <a:rPr lang="es-CO" sz="1800" u="none" dirty="0"/>
              <a:t>y </a:t>
            </a:r>
            <a:r>
              <a:rPr lang="es-CO" sz="1800" u="none" dirty="0" smtClean="0"/>
              <a:t>seguimiento Docente</a:t>
            </a:r>
            <a:endParaRPr lang="es-CO" sz="1800" u="none" dirty="0"/>
          </a:p>
        </p:txBody>
      </p:sp>
      <p:sp>
        <p:nvSpPr>
          <p:cNvPr id="4" name="3 Rectángulo"/>
          <p:cNvSpPr/>
          <p:nvPr/>
        </p:nvSpPr>
        <p:spPr>
          <a:xfrm>
            <a:off x="3406767" y="1676117"/>
            <a:ext cx="6083300" cy="355481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S" b="1" dirty="0"/>
          </a:p>
          <a:p>
            <a:endParaRPr lang="es-E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dirty="0" smtClean="0"/>
              <a:t>Plan </a:t>
            </a:r>
            <a:r>
              <a:rPr lang="es-CO" dirty="0"/>
              <a:t>de Gestión Docente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dirty="0" smtClean="0"/>
              <a:t>Evaluación </a:t>
            </a:r>
            <a:r>
              <a:rPr lang="es-CO" dirty="0"/>
              <a:t>de Estudiantes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dirty="0" smtClean="0"/>
              <a:t>Evaluación </a:t>
            </a:r>
            <a:r>
              <a:rPr lang="es-CO" dirty="0"/>
              <a:t>de la Red de tutores del curso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dirty="0" smtClean="0"/>
              <a:t>Informe </a:t>
            </a:r>
            <a:r>
              <a:rPr lang="es-CO" dirty="0"/>
              <a:t>CIARP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dirty="0" smtClean="0"/>
              <a:t>Plan </a:t>
            </a:r>
            <a:r>
              <a:rPr lang="es-CO" dirty="0"/>
              <a:t>de Mejoramiento Evaluación formativa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dirty="0" smtClean="0"/>
              <a:t>Informe </a:t>
            </a:r>
            <a:r>
              <a:rPr lang="es-CO" dirty="0"/>
              <a:t>del rendimiento académico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dirty="0" smtClean="0"/>
              <a:t>Evaluación </a:t>
            </a:r>
            <a:r>
              <a:rPr lang="es-CO" dirty="0"/>
              <a:t>de Pares</a:t>
            </a:r>
          </a:p>
        </p:txBody>
      </p:sp>
      <p:sp>
        <p:nvSpPr>
          <p:cNvPr id="6" name="5 Triángulo isósceles">
            <a:hlinkClick r:id="rId4" action="ppaction://hlinksldjump"/>
          </p:cNvPr>
          <p:cNvSpPr/>
          <p:nvPr/>
        </p:nvSpPr>
        <p:spPr>
          <a:xfrm rot="5400000">
            <a:off x="10621657" y="5588975"/>
            <a:ext cx="540399" cy="396914"/>
          </a:xfrm>
          <a:prstGeom prst="triangl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43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7" name="18 CuadroTexto"/>
          <p:cNvSpPr txBox="1"/>
          <p:nvPr/>
        </p:nvSpPr>
        <p:spPr>
          <a:xfrm>
            <a:off x="131822" y="999009"/>
            <a:ext cx="31447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</a:rPr>
              <a:t>7. Personal Docente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3 CuadroTexto"/>
          <p:cNvSpPr txBox="1"/>
          <p:nvPr/>
        </p:nvSpPr>
        <p:spPr>
          <a:xfrm>
            <a:off x="4195561" y="98048"/>
            <a:ext cx="4464496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CO" u="none" dirty="0" smtClean="0"/>
              <a:t>Plan Docente</a:t>
            </a:r>
            <a:endParaRPr lang="es-CO" u="non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50" y="713953"/>
            <a:ext cx="8448675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735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70028" y="222999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2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2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2" name="1 Rectángulo"/>
          <p:cNvSpPr/>
          <p:nvPr/>
        </p:nvSpPr>
        <p:spPr>
          <a:xfrm>
            <a:off x="2730640" y="1700808"/>
            <a:ext cx="74751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9" name="48 CuadroTexto"/>
          <p:cNvSpPr txBox="1"/>
          <p:nvPr/>
        </p:nvSpPr>
        <p:spPr>
          <a:xfrm>
            <a:off x="3688094" y="835378"/>
            <a:ext cx="4606925" cy="8318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1" u="sng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s-ES" i="0" u="none" dirty="0"/>
              <a:t>Estado actual de la formación</a:t>
            </a:r>
          </a:p>
          <a:p>
            <a:pPr>
              <a:defRPr/>
            </a:pPr>
            <a:r>
              <a:rPr lang="es-ES" b="0" u="none" dirty="0"/>
              <a:t>-Referente </a:t>
            </a:r>
            <a:r>
              <a:rPr lang="es-ES" b="0" u="none" dirty="0" smtClean="0"/>
              <a:t>Nacional-</a:t>
            </a:r>
            <a:endParaRPr lang="es-CO" b="0" u="none" dirty="0"/>
          </a:p>
        </p:txBody>
      </p:sp>
      <p:sp>
        <p:nvSpPr>
          <p:cNvPr id="3" name="2 Rectángulo"/>
          <p:cNvSpPr/>
          <p:nvPr/>
        </p:nvSpPr>
        <p:spPr>
          <a:xfrm>
            <a:off x="4697457" y="6523608"/>
            <a:ext cx="18853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/>
              <a:t>Fuente  SNIES febrero 2014</a:t>
            </a:r>
            <a:endParaRPr lang="es-CO" sz="1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695" y="1700808"/>
            <a:ext cx="3668668" cy="501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35 Rectángulo"/>
          <p:cNvSpPr/>
          <p:nvPr/>
        </p:nvSpPr>
        <p:spPr>
          <a:xfrm>
            <a:off x="904389" y="1750946"/>
            <a:ext cx="2008557" cy="340444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200" b="1" i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200" b="1" i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b="1" dirty="0" smtClean="0"/>
              <a:t>Mediación Tradicional a Distancia (10)</a:t>
            </a:r>
            <a:endParaRPr lang="es-CO" sz="1200" b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200" b="1" i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200" dirty="0"/>
          </a:p>
        </p:txBody>
      </p:sp>
      <p:sp>
        <p:nvSpPr>
          <p:cNvPr id="10" name="29 Rectángulo"/>
          <p:cNvSpPr/>
          <p:nvPr/>
        </p:nvSpPr>
        <p:spPr>
          <a:xfrm>
            <a:off x="108223" y="2091390"/>
            <a:ext cx="3546968" cy="3137810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s-CO" sz="1200" dirty="0" smtClean="0"/>
              <a:t>Universidad </a:t>
            </a:r>
            <a:r>
              <a:rPr lang="es-CO" sz="1200" dirty="0"/>
              <a:t>de </a:t>
            </a:r>
            <a:r>
              <a:rPr lang="es-CO" sz="1200" dirty="0" smtClean="0"/>
              <a:t>Pamplona (</a:t>
            </a:r>
            <a:r>
              <a:rPr lang="es-CO" sz="1200" b="1" dirty="0" smtClean="0"/>
              <a:t>Santander</a:t>
            </a:r>
            <a:r>
              <a:rPr lang="es-CO" sz="1200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CO" sz="1200" dirty="0"/>
              <a:t>Corporación Universitaria </a:t>
            </a:r>
            <a:r>
              <a:rPr lang="es-CO" sz="1200" dirty="0" smtClean="0"/>
              <a:t>Remington (</a:t>
            </a:r>
            <a:r>
              <a:rPr lang="es-CO" sz="1200" b="1" dirty="0" smtClean="0"/>
              <a:t>Medellín</a:t>
            </a:r>
            <a:r>
              <a:rPr lang="es-CO" sz="1200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CO" sz="1200" dirty="0"/>
              <a:t>Universidad Tecnológica del Choco “Diego Luis Córdoba</a:t>
            </a:r>
            <a:r>
              <a:rPr lang="es-CO" sz="1200" dirty="0" smtClean="0"/>
              <a:t>” (</a:t>
            </a:r>
            <a:r>
              <a:rPr lang="es-CO" sz="1200" b="1" dirty="0" smtClean="0"/>
              <a:t>Istmina</a:t>
            </a:r>
            <a:r>
              <a:rPr lang="es-CO" sz="1200" dirty="0" smtClean="0"/>
              <a:t>)</a:t>
            </a:r>
          </a:p>
          <a:p>
            <a:pPr>
              <a:defRPr/>
            </a:pPr>
            <a:r>
              <a:rPr lang="es-CO" sz="1200" b="1" dirty="0"/>
              <a:t>Bogotá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CO" sz="1200" dirty="0"/>
              <a:t>Fundación Universitaria del Área Andina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CO" sz="1200" dirty="0"/>
              <a:t>U. Militar Nueva Granada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CO" sz="1200" dirty="0"/>
              <a:t>U. Fundación Universitaria San Martín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CO" sz="1200" dirty="0"/>
              <a:t>Institución Universitaria Politécnico Grancolombiano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CO" sz="1200" dirty="0"/>
              <a:t>Corporación Unificada Nacional de Educación Superior – CUN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CO" sz="1200" dirty="0"/>
              <a:t>Corporación Universitaria Minuto De Dios –Uniminuto </a:t>
            </a:r>
            <a:endParaRPr lang="es-CO" sz="1200" dirty="0" smtClean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CO" sz="1200" dirty="0"/>
              <a:t>Corporación Universitaria Autónoma De Nariño -</a:t>
            </a:r>
            <a:r>
              <a:rPr lang="es-CO" sz="1200" dirty="0" smtClean="0"/>
              <a:t>AUNAR- (</a:t>
            </a:r>
            <a:r>
              <a:rPr lang="es-CO" sz="1200" b="1" dirty="0" smtClean="0"/>
              <a:t>Pasto</a:t>
            </a:r>
            <a:r>
              <a:rPr lang="es-CO" sz="1200" dirty="0" smtClean="0"/>
              <a:t>) </a:t>
            </a:r>
          </a:p>
        </p:txBody>
      </p:sp>
      <p:sp>
        <p:nvSpPr>
          <p:cNvPr id="11" name="35 Rectángulo"/>
          <p:cNvSpPr/>
          <p:nvPr/>
        </p:nvSpPr>
        <p:spPr>
          <a:xfrm>
            <a:off x="8965207" y="1933084"/>
            <a:ext cx="2008557" cy="340444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200" b="1" i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200" b="1" i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b="1" dirty="0" smtClean="0"/>
              <a:t>Mediación Virtual (2)</a:t>
            </a:r>
            <a:endParaRPr lang="es-CO" sz="1200" b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200" b="1" i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200" dirty="0"/>
          </a:p>
        </p:txBody>
      </p:sp>
      <p:sp>
        <p:nvSpPr>
          <p:cNvPr id="12" name="29 Rectángulo"/>
          <p:cNvSpPr/>
          <p:nvPr/>
        </p:nvSpPr>
        <p:spPr>
          <a:xfrm>
            <a:off x="8851442" y="2275159"/>
            <a:ext cx="2778061" cy="505769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CO" sz="1200" dirty="0" smtClean="0"/>
              <a:t>U.  </a:t>
            </a:r>
            <a:r>
              <a:rPr lang="es-CO" sz="1200" dirty="0"/>
              <a:t>Autónoma de </a:t>
            </a:r>
            <a:r>
              <a:rPr lang="es-CO" sz="1200" dirty="0" smtClean="0"/>
              <a:t>Bucaramanga (A.C)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CO" sz="1200" dirty="0"/>
              <a:t>Universidad EAN</a:t>
            </a:r>
            <a:endParaRPr lang="es-CO" sz="1200" dirty="0" smtClean="0"/>
          </a:p>
        </p:txBody>
      </p:sp>
      <p:sp>
        <p:nvSpPr>
          <p:cNvPr id="13" name="35 Rectángulo"/>
          <p:cNvSpPr/>
          <p:nvPr/>
        </p:nvSpPr>
        <p:spPr>
          <a:xfrm>
            <a:off x="9117607" y="3949308"/>
            <a:ext cx="2008557" cy="340444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200" b="1" i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200" b="1" i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b="1" dirty="0" smtClean="0"/>
              <a:t>Mediación Tradicional Alta calidad (2)</a:t>
            </a:r>
            <a:endParaRPr lang="es-CO" sz="1200" b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200" b="1" i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200" dirty="0"/>
          </a:p>
        </p:txBody>
      </p:sp>
      <p:sp>
        <p:nvSpPr>
          <p:cNvPr id="14" name="29 Rectángulo"/>
          <p:cNvSpPr/>
          <p:nvPr/>
        </p:nvSpPr>
        <p:spPr>
          <a:xfrm>
            <a:off x="9003842" y="4291383"/>
            <a:ext cx="2418021" cy="1153841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CO" sz="1200" dirty="0" smtClean="0"/>
              <a:t>U. Nacional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CO" sz="1200" dirty="0"/>
              <a:t>U. </a:t>
            </a:r>
            <a:r>
              <a:rPr lang="es-CO" sz="1200" dirty="0" smtClean="0"/>
              <a:t>Javeriana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CO" sz="1200" dirty="0"/>
              <a:t>U. </a:t>
            </a:r>
            <a:r>
              <a:rPr lang="es-CO" sz="1200" dirty="0" smtClean="0"/>
              <a:t>Libre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CO" sz="1200" dirty="0"/>
              <a:t>U. </a:t>
            </a:r>
            <a:r>
              <a:rPr lang="es-CO" sz="1200" dirty="0" smtClean="0"/>
              <a:t>Central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CO" sz="1200" dirty="0"/>
              <a:t>U. de </a:t>
            </a:r>
            <a:r>
              <a:rPr lang="es-CO" sz="1200" dirty="0" smtClean="0"/>
              <a:t>Antioquia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CO" sz="1200" dirty="0"/>
              <a:t>U. Del Valle</a:t>
            </a:r>
            <a:endParaRPr lang="es-CO" sz="1200" dirty="0" smtClean="0"/>
          </a:p>
        </p:txBody>
      </p:sp>
      <p:cxnSp>
        <p:nvCxnSpPr>
          <p:cNvPr id="6" name="5 Conector recto de flecha"/>
          <p:cNvCxnSpPr>
            <a:stCxn id="10" idx="3"/>
          </p:cNvCxnSpPr>
          <p:nvPr/>
        </p:nvCxnSpPr>
        <p:spPr>
          <a:xfrm flipV="1">
            <a:off x="3655191" y="3518621"/>
            <a:ext cx="2582096" cy="1416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>
            <a:stCxn id="10" idx="3"/>
          </p:cNvCxnSpPr>
          <p:nvPr/>
        </p:nvCxnSpPr>
        <p:spPr>
          <a:xfrm>
            <a:off x="3655191" y="3660295"/>
            <a:ext cx="206965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>
            <a:stCxn id="10" idx="3"/>
          </p:cNvCxnSpPr>
          <p:nvPr/>
        </p:nvCxnSpPr>
        <p:spPr>
          <a:xfrm>
            <a:off x="3655191" y="3660295"/>
            <a:ext cx="1042266" cy="14248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>
            <a:stCxn id="10" idx="3"/>
          </p:cNvCxnSpPr>
          <p:nvPr/>
        </p:nvCxnSpPr>
        <p:spPr>
          <a:xfrm>
            <a:off x="3655191" y="3660295"/>
            <a:ext cx="2402402" cy="6310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>
            <a:stCxn id="10" idx="3"/>
          </p:cNvCxnSpPr>
          <p:nvPr/>
        </p:nvCxnSpPr>
        <p:spPr>
          <a:xfrm>
            <a:off x="3655191" y="3660295"/>
            <a:ext cx="1493592" cy="2890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 de flecha"/>
          <p:cNvCxnSpPr>
            <a:stCxn id="12" idx="1"/>
          </p:cNvCxnSpPr>
          <p:nvPr/>
        </p:nvCxnSpPr>
        <p:spPr>
          <a:xfrm flipH="1">
            <a:off x="6237288" y="2528044"/>
            <a:ext cx="2614154" cy="7569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 de flecha"/>
          <p:cNvCxnSpPr>
            <a:stCxn id="12" idx="1"/>
          </p:cNvCxnSpPr>
          <p:nvPr/>
        </p:nvCxnSpPr>
        <p:spPr>
          <a:xfrm flipH="1">
            <a:off x="6057594" y="2528044"/>
            <a:ext cx="2793848" cy="17633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 de flecha"/>
          <p:cNvCxnSpPr>
            <a:stCxn id="14" idx="1"/>
          </p:cNvCxnSpPr>
          <p:nvPr/>
        </p:nvCxnSpPr>
        <p:spPr>
          <a:xfrm flipH="1" flipV="1">
            <a:off x="6237287" y="4372739"/>
            <a:ext cx="2766555" cy="4955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48 Conector recto de flecha"/>
          <p:cNvCxnSpPr>
            <a:stCxn id="14" idx="1"/>
          </p:cNvCxnSpPr>
          <p:nvPr/>
        </p:nvCxnSpPr>
        <p:spPr>
          <a:xfrm flipH="1" flipV="1">
            <a:off x="5796855" y="3660295"/>
            <a:ext cx="3206987" cy="12080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56 Conector recto de flecha"/>
          <p:cNvCxnSpPr>
            <a:stCxn id="14" idx="1"/>
          </p:cNvCxnSpPr>
          <p:nvPr/>
        </p:nvCxnSpPr>
        <p:spPr>
          <a:xfrm flipH="1" flipV="1">
            <a:off x="5436815" y="4620521"/>
            <a:ext cx="3567027" cy="2477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2 CuadroTexto"/>
          <p:cNvSpPr txBox="1"/>
          <p:nvPr/>
        </p:nvSpPr>
        <p:spPr>
          <a:xfrm>
            <a:off x="4390047" y="6523608"/>
            <a:ext cx="2436812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CO" sz="1100" dirty="0">
                <a:latin typeface="+mn-lt"/>
              </a:rPr>
              <a:t>Fuente: SNIES, </a:t>
            </a:r>
            <a:r>
              <a:rPr lang="es-CO" sz="1100" dirty="0" smtClean="0">
                <a:latin typeface="+mn-lt"/>
              </a:rPr>
              <a:t>Febrero  </a:t>
            </a:r>
            <a:r>
              <a:rPr lang="es-CO" sz="1100" dirty="0">
                <a:latin typeface="+mn-lt"/>
              </a:rPr>
              <a:t>de 2014 </a:t>
            </a:r>
          </a:p>
        </p:txBody>
      </p:sp>
      <p:sp>
        <p:nvSpPr>
          <p:cNvPr id="24" name="40 CuadroTexto"/>
          <p:cNvSpPr txBox="1"/>
          <p:nvPr/>
        </p:nvSpPr>
        <p:spPr>
          <a:xfrm>
            <a:off x="179879" y="1054002"/>
            <a:ext cx="1728788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2. Justificación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579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431" y="692696"/>
            <a:ext cx="9046558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7" name="18 CuadroTexto"/>
          <p:cNvSpPr txBox="1"/>
          <p:nvPr/>
        </p:nvSpPr>
        <p:spPr>
          <a:xfrm>
            <a:off x="131822" y="999009"/>
            <a:ext cx="31447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</a:rPr>
              <a:t>7. Personal Docente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3 CuadroTexto"/>
          <p:cNvSpPr txBox="1"/>
          <p:nvPr/>
        </p:nvSpPr>
        <p:spPr>
          <a:xfrm>
            <a:off x="4195561" y="98048"/>
            <a:ext cx="4464496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CO" u="none" dirty="0" smtClean="0"/>
              <a:t>Perfiles de desempeño</a:t>
            </a:r>
            <a:endParaRPr lang="es-CO" u="none" dirty="0"/>
          </a:p>
        </p:txBody>
      </p:sp>
    </p:spTree>
    <p:extLst>
      <p:ext uri="{BB962C8B-B14F-4D97-AF65-F5344CB8AC3E}">
        <p14:creationId xmlns:p14="http://schemas.microsoft.com/office/powerpoint/2010/main" val="88758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7" name="18 CuadroTexto"/>
          <p:cNvSpPr txBox="1"/>
          <p:nvPr/>
        </p:nvSpPr>
        <p:spPr>
          <a:xfrm>
            <a:off x="131822" y="999009"/>
            <a:ext cx="31447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</a:rPr>
              <a:t>7. Personal Docente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3 CuadroTexto"/>
          <p:cNvSpPr txBox="1"/>
          <p:nvPr/>
        </p:nvSpPr>
        <p:spPr>
          <a:xfrm>
            <a:off x="4195561" y="98048"/>
            <a:ext cx="4464496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CO" u="none" dirty="0" smtClean="0"/>
              <a:t>Plan Docente</a:t>
            </a:r>
            <a:endParaRPr lang="es-CO" u="none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673" y="994461"/>
            <a:ext cx="5397317" cy="5279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982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7" name="18 CuadroTexto"/>
          <p:cNvSpPr txBox="1"/>
          <p:nvPr/>
        </p:nvSpPr>
        <p:spPr>
          <a:xfrm>
            <a:off x="131822" y="999009"/>
            <a:ext cx="31447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</a:rPr>
              <a:t>7. Personal Docente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3 CuadroTexto"/>
          <p:cNvSpPr txBox="1"/>
          <p:nvPr/>
        </p:nvSpPr>
        <p:spPr>
          <a:xfrm>
            <a:off x="4195561" y="98048"/>
            <a:ext cx="4464496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CO" u="none" dirty="0" smtClean="0"/>
              <a:t>Plan Docente</a:t>
            </a:r>
            <a:endParaRPr lang="es-CO" u="none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535" y="639360"/>
            <a:ext cx="6296050" cy="621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468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6" name="4 CuadroTexto"/>
          <p:cNvSpPr txBox="1"/>
          <p:nvPr/>
        </p:nvSpPr>
        <p:spPr>
          <a:xfrm>
            <a:off x="2782888" y="2784475"/>
            <a:ext cx="6842125" cy="7080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EAEAEA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200" b="1" u="sng" dirty="0">
              <a:solidFill>
                <a:schemeClr val="accent6">
                  <a:lumMod val="75000"/>
                </a:schemeClr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>
                <a:solidFill>
                  <a:schemeClr val="accent6">
                    <a:lumMod val="75000"/>
                  </a:schemeClr>
                </a:solidFill>
              </a:rPr>
              <a:t>Medios educativos</a:t>
            </a:r>
            <a:endParaRPr lang="es-CO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5 Rectángulo"/>
          <p:cNvSpPr/>
          <p:nvPr/>
        </p:nvSpPr>
        <p:spPr>
          <a:xfrm>
            <a:off x="2782888" y="2193925"/>
            <a:ext cx="2089150" cy="5032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chemeClr val="bg1"/>
                </a:solidFill>
              </a:rPr>
              <a:t>CONDICIÓN  8</a:t>
            </a:r>
            <a:endParaRPr lang="es-CO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34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7" name="18 CuadroTexto"/>
          <p:cNvSpPr txBox="1"/>
          <p:nvPr/>
        </p:nvSpPr>
        <p:spPr>
          <a:xfrm>
            <a:off x="131822" y="999009"/>
            <a:ext cx="31447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</a:rPr>
              <a:t>8</a:t>
            </a: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</a:rPr>
              <a:t>. Medios Educativos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388904" y="537046"/>
            <a:ext cx="3898380" cy="4619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CO" u="none" dirty="0"/>
              <a:t>Política institucional</a:t>
            </a:r>
          </a:p>
        </p:txBody>
      </p:sp>
      <p:sp>
        <p:nvSpPr>
          <p:cNvPr id="5" name="4 Flecha derecha"/>
          <p:cNvSpPr/>
          <p:nvPr/>
        </p:nvSpPr>
        <p:spPr>
          <a:xfrm>
            <a:off x="6096000" y="1484313"/>
            <a:ext cx="684213" cy="288925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1600"/>
          </a:p>
        </p:txBody>
      </p:sp>
      <p:sp>
        <p:nvSpPr>
          <p:cNvPr id="6" name="5 Rectángulo redondeado"/>
          <p:cNvSpPr/>
          <p:nvPr/>
        </p:nvSpPr>
        <p:spPr>
          <a:xfrm>
            <a:off x="2495550" y="1341438"/>
            <a:ext cx="3440113" cy="642937"/>
          </a:xfrm>
          <a:prstGeom prst="round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1400" b="1" dirty="0">
                <a:solidFill>
                  <a:schemeClr val="tx1"/>
                </a:solidFill>
                <a:cs typeface="Arial" pitchFamily="34" charset="0"/>
              </a:rPr>
              <a:t>VICERRECTORIA DE MEDIOS Y MEDIACIONES PEDAGOGICAS - VIMEP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6 Rectángulo redondeado"/>
          <p:cNvSpPr/>
          <p:nvPr/>
        </p:nvSpPr>
        <p:spPr>
          <a:xfrm>
            <a:off x="6983413" y="1341438"/>
            <a:ext cx="2786062" cy="642937"/>
          </a:xfrm>
          <a:prstGeom prst="round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1400" b="1" dirty="0">
                <a:solidFill>
                  <a:schemeClr val="tx1"/>
                </a:solidFill>
              </a:rPr>
              <a:t>Creación de escenarios pedagógicos</a:t>
            </a:r>
            <a:endParaRPr lang="es-CO" sz="1400" b="1" dirty="0">
              <a:solidFill>
                <a:schemeClr val="tx1"/>
              </a:solidFill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2578100"/>
            <a:ext cx="6427788" cy="308292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7 Flecha abajo"/>
          <p:cNvSpPr/>
          <p:nvPr/>
        </p:nvSpPr>
        <p:spPr>
          <a:xfrm>
            <a:off x="6221413" y="1990725"/>
            <a:ext cx="252412" cy="319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1300"/>
          </a:p>
        </p:txBody>
      </p:sp>
    </p:spTree>
    <p:extLst>
      <p:ext uri="{BB962C8B-B14F-4D97-AF65-F5344CB8AC3E}">
        <p14:creationId xmlns:p14="http://schemas.microsoft.com/office/powerpoint/2010/main" val="280682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7" name="18 CuadroTexto"/>
          <p:cNvSpPr txBox="1"/>
          <p:nvPr/>
        </p:nvSpPr>
        <p:spPr>
          <a:xfrm>
            <a:off x="131822" y="999009"/>
            <a:ext cx="31447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</a:rPr>
              <a:t>8</a:t>
            </a: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</a:rPr>
              <a:t>. Medios Educativos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388904" y="537046"/>
            <a:ext cx="389838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r>
              <a:rPr lang="es-ES" u="none" dirty="0"/>
              <a:t>Estructura académica del campus virtual</a:t>
            </a:r>
            <a:endParaRPr lang="es-CO" u="none" dirty="0"/>
          </a:p>
        </p:txBody>
      </p:sp>
      <p:pic>
        <p:nvPicPr>
          <p:cNvPr id="10243" name="Imagen 15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214" y="1628800"/>
            <a:ext cx="7089425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526374" y="6165304"/>
            <a:ext cx="18371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dirty="0"/>
              <a:t>Fuente: VIMEP. Junio 2013</a:t>
            </a:r>
          </a:p>
        </p:txBody>
      </p:sp>
      <p:sp>
        <p:nvSpPr>
          <p:cNvPr id="3" name="2 Triángulo isósceles">
            <a:hlinkClick r:id="rId5" action="ppaction://hlinksldjump"/>
          </p:cNvPr>
          <p:cNvSpPr/>
          <p:nvPr/>
        </p:nvSpPr>
        <p:spPr>
          <a:xfrm rot="5400000">
            <a:off x="6354917" y="1718810"/>
            <a:ext cx="252028" cy="2160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868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7" name="18 CuadroTexto"/>
          <p:cNvSpPr txBox="1"/>
          <p:nvPr/>
        </p:nvSpPr>
        <p:spPr>
          <a:xfrm>
            <a:off x="131822" y="999009"/>
            <a:ext cx="31447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</a:rPr>
              <a:t>8</a:t>
            </a: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</a:rPr>
              <a:t>. Medios Educativos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181142" y="192440"/>
            <a:ext cx="389838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r>
              <a:rPr lang="es-ES" u="none" dirty="0" err="1" smtClean="0"/>
              <a:t>eBiblioUnad</a:t>
            </a:r>
            <a:endParaRPr lang="es-CO" u="none" dirty="0"/>
          </a:p>
        </p:txBody>
      </p:sp>
      <p:sp>
        <p:nvSpPr>
          <p:cNvPr id="2" name="1 Rectángulo"/>
          <p:cNvSpPr/>
          <p:nvPr/>
        </p:nvSpPr>
        <p:spPr>
          <a:xfrm>
            <a:off x="4644727" y="6068399"/>
            <a:ext cx="25147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dirty="0"/>
              <a:t>Fuente: </a:t>
            </a:r>
            <a:r>
              <a:rPr lang="es-CO" sz="1200" dirty="0" smtClean="0"/>
              <a:t>e-</a:t>
            </a:r>
            <a:r>
              <a:rPr lang="es-CO" sz="1200" dirty="0" err="1" smtClean="0"/>
              <a:t>BiblioUNAD</a:t>
            </a:r>
            <a:r>
              <a:rPr lang="es-CO" sz="1200" dirty="0" smtClean="0"/>
              <a:t>. Octubre  2014</a:t>
            </a:r>
            <a:endParaRPr lang="es-CO" sz="12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237" y="1466850"/>
            <a:ext cx="6958190" cy="4410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Triángulo isósceles">
            <a:hlinkClick r:id="rId5" action="ppaction://hlinksldjump"/>
          </p:cNvPr>
          <p:cNvSpPr/>
          <p:nvPr/>
        </p:nvSpPr>
        <p:spPr>
          <a:xfrm rot="5400000">
            <a:off x="10421681" y="5857656"/>
            <a:ext cx="471427" cy="5040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4044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7" name="18 CuadroTexto"/>
          <p:cNvSpPr txBox="1"/>
          <p:nvPr/>
        </p:nvSpPr>
        <p:spPr>
          <a:xfrm>
            <a:off x="131822" y="999009"/>
            <a:ext cx="31447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</a:rPr>
              <a:t>8</a:t>
            </a: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</a:rPr>
              <a:t>. Medios Educativos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388904" y="537046"/>
            <a:ext cx="389838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r>
              <a:rPr lang="es-ES" u="none" dirty="0" smtClean="0"/>
              <a:t>Medios Educativos de Programa</a:t>
            </a:r>
            <a:endParaRPr lang="es-CO" u="none" dirty="0"/>
          </a:p>
        </p:txBody>
      </p:sp>
      <p:pic>
        <p:nvPicPr>
          <p:cNvPr id="10242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447" y="2535063"/>
            <a:ext cx="3097089" cy="1425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99" y="3247846"/>
            <a:ext cx="36480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7092999" y="406977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>
                <a:solidFill>
                  <a:schemeClr val="tx2">
                    <a:lumMod val="75000"/>
                  </a:schemeClr>
                </a:solidFill>
              </a:rPr>
              <a:t>Análisis de Riesgo</a:t>
            </a:r>
            <a:endParaRPr lang="es-CO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728775" y="4120454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>
                <a:solidFill>
                  <a:schemeClr val="tx2">
                    <a:lumMod val="75000"/>
                  </a:schemeClr>
                </a:solidFill>
              </a:rPr>
              <a:t>Simulador Contable sobre Plataforma </a:t>
            </a:r>
          </a:p>
          <a:p>
            <a:pPr algn="ctr"/>
            <a:r>
              <a:rPr lang="es-CO" dirty="0" smtClean="0">
                <a:solidFill>
                  <a:schemeClr val="tx2">
                    <a:lumMod val="75000"/>
                  </a:schemeClr>
                </a:solidFill>
              </a:rPr>
              <a:t>Nube Windows               </a:t>
            </a:r>
            <a:r>
              <a:rPr lang="es-CO" dirty="0" err="1" smtClean="0">
                <a:solidFill>
                  <a:schemeClr val="tx2">
                    <a:lumMod val="75000"/>
                  </a:schemeClr>
                </a:solidFill>
              </a:rPr>
              <a:t>Azure</a:t>
            </a:r>
            <a:endParaRPr lang="es-CO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734" y="4439106"/>
            <a:ext cx="4000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150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7" name="18 CuadroTexto"/>
          <p:cNvSpPr txBox="1"/>
          <p:nvPr/>
        </p:nvSpPr>
        <p:spPr>
          <a:xfrm>
            <a:off x="131822" y="999009"/>
            <a:ext cx="31447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</a:rPr>
              <a:t>8</a:t>
            </a: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</a:rPr>
              <a:t>. Medios Educativos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643" y="1971824"/>
            <a:ext cx="4613154" cy="4244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983" y="2564904"/>
            <a:ext cx="4312608" cy="2482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759" y="286226"/>
            <a:ext cx="2881065" cy="1326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riángulo isósceles">
            <a:hlinkClick r:id="rId7" action="ppaction://hlinksldjump"/>
          </p:cNvPr>
          <p:cNvSpPr/>
          <p:nvPr/>
        </p:nvSpPr>
        <p:spPr>
          <a:xfrm rot="5400000">
            <a:off x="9901311" y="5733256"/>
            <a:ext cx="648072" cy="48328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619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7" name="18 CuadroTexto"/>
          <p:cNvSpPr txBox="1"/>
          <p:nvPr/>
        </p:nvSpPr>
        <p:spPr>
          <a:xfrm>
            <a:off x="131822" y="999009"/>
            <a:ext cx="31447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</a:rPr>
              <a:t>8</a:t>
            </a: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</a:rPr>
              <a:t>. Medios Educativos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294" y="768822"/>
            <a:ext cx="36480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048288446"/>
              </p:ext>
            </p:extLst>
          </p:nvPr>
        </p:nvGraphicFramePr>
        <p:xfrm>
          <a:off x="276171" y="1988840"/>
          <a:ext cx="6000808" cy="3640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7597055" y="2780928"/>
            <a:ext cx="3888432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Técnicas de Pronostico</a:t>
            </a:r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7605066" y="3501008"/>
            <a:ext cx="3888432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Costos para la Gestión</a:t>
            </a:r>
            <a:endParaRPr lang="es-CO" dirty="0"/>
          </a:p>
        </p:txBody>
      </p:sp>
      <p:sp>
        <p:nvSpPr>
          <p:cNvPr id="11" name="10 CuadroTexto"/>
          <p:cNvSpPr txBox="1"/>
          <p:nvPr/>
        </p:nvSpPr>
        <p:spPr>
          <a:xfrm>
            <a:off x="7597055" y="4149080"/>
            <a:ext cx="3888432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Proyectos de Inversión  y Desarrollo</a:t>
            </a:r>
            <a:endParaRPr lang="es-CO" dirty="0"/>
          </a:p>
        </p:txBody>
      </p:sp>
      <p:sp>
        <p:nvSpPr>
          <p:cNvPr id="13" name="12 CuadroTexto"/>
          <p:cNvSpPr txBox="1"/>
          <p:nvPr/>
        </p:nvSpPr>
        <p:spPr>
          <a:xfrm>
            <a:off x="7592862" y="4725144"/>
            <a:ext cx="3888432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Planeación Financiera</a:t>
            </a:r>
            <a:endParaRPr lang="es-CO" dirty="0"/>
          </a:p>
        </p:txBody>
      </p:sp>
      <p:sp>
        <p:nvSpPr>
          <p:cNvPr id="14" name="13 Triángulo isósceles">
            <a:hlinkClick r:id="rId10" action="ppaction://hlinksldjump"/>
          </p:cNvPr>
          <p:cNvSpPr/>
          <p:nvPr/>
        </p:nvSpPr>
        <p:spPr>
          <a:xfrm rot="5400000">
            <a:off x="9901311" y="5733256"/>
            <a:ext cx="648072" cy="48328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1714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82054" y="205483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2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2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2" name="1 Rectángulo"/>
          <p:cNvSpPr/>
          <p:nvPr/>
        </p:nvSpPr>
        <p:spPr>
          <a:xfrm>
            <a:off x="2730640" y="1700808"/>
            <a:ext cx="74751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9" name="48 CuadroTexto"/>
          <p:cNvSpPr txBox="1"/>
          <p:nvPr/>
        </p:nvSpPr>
        <p:spPr>
          <a:xfrm>
            <a:off x="3688094" y="835378"/>
            <a:ext cx="4606925" cy="8318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1" u="sng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s-ES" i="0" u="none" dirty="0"/>
              <a:t>Estado actual de la formación</a:t>
            </a:r>
          </a:p>
          <a:p>
            <a:pPr>
              <a:defRPr/>
            </a:pPr>
            <a:r>
              <a:rPr lang="es-ES" b="0" u="none" dirty="0"/>
              <a:t>-Referente </a:t>
            </a:r>
            <a:r>
              <a:rPr lang="es-ES" b="0" u="none" dirty="0" smtClean="0"/>
              <a:t>Nacional-</a:t>
            </a:r>
            <a:endParaRPr lang="es-CO" b="0" u="none" dirty="0"/>
          </a:p>
        </p:txBody>
      </p:sp>
      <p:sp>
        <p:nvSpPr>
          <p:cNvPr id="8" name="2 CuadroTexto"/>
          <p:cNvSpPr txBox="1"/>
          <p:nvPr/>
        </p:nvSpPr>
        <p:spPr>
          <a:xfrm>
            <a:off x="3564607" y="6381328"/>
            <a:ext cx="453650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s-CO" sz="1100" dirty="0">
                <a:latin typeface="+mn-lt"/>
              </a:rPr>
              <a:t>* Fuente: </a:t>
            </a:r>
            <a:r>
              <a:rPr lang="es-CO" sz="1100" dirty="0" smtClean="0">
                <a:latin typeface="+mn-lt"/>
              </a:rPr>
              <a:t> </a:t>
            </a:r>
            <a:r>
              <a:rPr lang="es-CO" sz="1100" dirty="0" smtClean="0"/>
              <a:t>SNIES y </a:t>
            </a:r>
            <a:r>
              <a:rPr lang="es-CO" sz="1100" dirty="0" smtClean="0">
                <a:latin typeface="+mn-lt"/>
              </a:rPr>
              <a:t>Paginas institucionales . Agosto 2014 Elaboración Propia</a:t>
            </a:r>
            <a:endParaRPr lang="es-CO" sz="1100" dirty="0">
              <a:latin typeface="+mn-lt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649" y="1556792"/>
            <a:ext cx="9952798" cy="4829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40 CuadroTexto"/>
          <p:cNvSpPr txBox="1"/>
          <p:nvPr/>
        </p:nvSpPr>
        <p:spPr>
          <a:xfrm>
            <a:off x="108223" y="1092102"/>
            <a:ext cx="1728788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2. Justificación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704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8" name="4 CuadroTexto"/>
          <p:cNvSpPr txBox="1"/>
          <p:nvPr/>
        </p:nvSpPr>
        <p:spPr>
          <a:xfrm>
            <a:off x="2782888" y="2784475"/>
            <a:ext cx="6842125" cy="7080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EAEAEA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200" b="1" u="sng" dirty="0">
              <a:solidFill>
                <a:schemeClr val="accent6">
                  <a:lumMod val="75000"/>
                </a:schemeClr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>
                <a:solidFill>
                  <a:schemeClr val="accent6">
                    <a:lumMod val="75000"/>
                  </a:schemeClr>
                </a:solidFill>
              </a:rPr>
              <a:t>Recursos financieros</a:t>
            </a:r>
            <a:endParaRPr lang="es-CO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5 Rectángulo"/>
          <p:cNvSpPr/>
          <p:nvPr/>
        </p:nvSpPr>
        <p:spPr>
          <a:xfrm>
            <a:off x="2782887" y="2060848"/>
            <a:ext cx="2221879" cy="636315"/>
          </a:xfrm>
          <a:prstGeom prst="rect">
            <a:avLst/>
          </a:prstGeom>
          <a:solidFill>
            <a:schemeClr val="accent6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chemeClr val="bg1"/>
                </a:solidFill>
              </a:rPr>
              <a:t>CONDICIÓN  </a:t>
            </a:r>
            <a:r>
              <a:rPr lang="es-ES" sz="2000" b="1" dirty="0" smtClean="0">
                <a:solidFill>
                  <a:schemeClr val="bg1"/>
                </a:solidFill>
              </a:rPr>
              <a:t>INSTITUCIONAL 6</a:t>
            </a:r>
            <a:endParaRPr lang="es-CO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72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7" name="18 CuadroTexto"/>
          <p:cNvSpPr txBox="1"/>
          <p:nvPr/>
        </p:nvSpPr>
        <p:spPr>
          <a:xfrm>
            <a:off x="131822" y="999009"/>
            <a:ext cx="38648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</a:rPr>
              <a:t>6</a:t>
            </a: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</a:rPr>
              <a:t>. Recursos Financieros (Institucional)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811661" y="673172"/>
            <a:ext cx="4546452" cy="4619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CO" u="none" dirty="0"/>
              <a:t>Variables de Análisis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726" y="1337563"/>
            <a:ext cx="5628481" cy="533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54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7" name="18 CuadroTexto"/>
          <p:cNvSpPr txBox="1"/>
          <p:nvPr/>
        </p:nvSpPr>
        <p:spPr>
          <a:xfrm>
            <a:off x="131822" y="999009"/>
            <a:ext cx="38648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</a:rPr>
              <a:t>6</a:t>
            </a: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</a:rPr>
              <a:t>. Recursos Financieros (Institucional)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811661" y="673172"/>
            <a:ext cx="4546452" cy="4619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CO" u="none" dirty="0" smtClean="0"/>
              <a:t>Proyección de Estudiantes</a:t>
            </a:r>
            <a:endParaRPr lang="es-CO" u="none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05" y="1700808"/>
            <a:ext cx="10545564" cy="3895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485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7" name="18 CuadroTexto"/>
          <p:cNvSpPr txBox="1"/>
          <p:nvPr/>
        </p:nvSpPr>
        <p:spPr>
          <a:xfrm>
            <a:off x="131822" y="999009"/>
            <a:ext cx="38648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</a:rPr>
              <a:t>6</a:t>
            </a: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</a:rPr>
              <a:t>. Recursos Financieros (Institucional)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811661" y="673172"/>
            <a:ext cx="4546452" cy="4619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CO" u="none" dirty="0" smtClean="0"/>
              <a:t>Flujo de ingresos y Egresos</a:t>
            </a:r>
            <a:endParaRPr lang="es-CO" u="none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396" y="1333192"/>
            <a:ext cx="8263552" cy="5120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22" y="5445224"/>
            <a:ext cx="2726815" cy="77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30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44015" y="1916832"/>
            <a:ext cx="12169774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GRACIAS POR </a:t>
            </a:r>
          </a:p>
          <a:p>
            <a:pPr algn="ctr">
              <a:defRPr/>
            </a:pPr>
            <a:r>
              <a:rPr lang="es-ES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SU ATENCIÓN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24247" y="188640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</a:t>
            </a:r>
            <a:r>
              <a:rPr lang="es-CO" sz="24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Pública</a:t>
            </a: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828303" y="5373216"/>
            <a:ext cx="10801199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CO" sz="18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Escuela de Ciencias Administrativas, Contables, Económicas y de Negocios – ECACEN</a:t>
            </a:r>
          </a:p>
          <a:p>
            <a:pPr>
              <a:defRPr/>
            </a:pPr>
            <a:r>
              <a:rPr lang="es-CO" sz="18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UNAD</a:t>
            </a:r>
          </a:p>
        </p:txBody>
      </p:sp>
    </p:spTree>
    <p:extLst>
      <p:ext uri="{BB962C8B-B14F-4D97-AF65-F5344CB8AC3E}">
        <p14:creationId xmlns:p14="http://schemas.microsoft.com/office/powerpoint/2010/main" val="48831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-35793" y="33203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2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2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2" name="1 Rectángulo"/>
          <p:cNvSpPr/>
          <p:nvPr/>
        </p:nvSpPr>
        <p:spPr>
          <a:xfrm>
            <a:off x="2730640" y="1700808"/>
            <a:ext cx="74751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9" name="48 CuadroTexto"/>
          <p:cNvSpPr txBox="1"/>
          <p:nvPr/>
        </p:nvSpPr>
        <p:spPr>
          <a:xfrm>
            <a:off x="3688094" y="835378"/>
            <a:ext cx="4606925" cy="8318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1" u="sng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s-ES" i="0" u="none" dirty="0"/>
              <a:t>Estado actual de la formación</a:t>
            </a:r>
          </a:p>
          <a:p>
            <a:pPr>
              <a:defRPr/>
            </a:pPr>
            <a:r>
              <a:rPr lang="es-ES" b="0" u="none" dirty="0"/>
              <a:t>-Referente </a:t>
            </a:r>
            <a:r>
              <a:rPr lang="es-ES" b="0" u="none" dirty="0" smtClean="0"/>
              <a:t>Nacional-</a:t>
            </a:r>
            <a:endParaRPr lang="es-CO" b="0" u="none" dirty="0"/>
          </a:p>
        </p:txBody>
      </p:sp>
      <p:sp>
        <p:nvSpPr>
          <p:cNvPr id="8" name="2 CuadroTexto"/>
          <p:cNvSpPr txBox="1"/>
          <p:nvPr/>
        </p:nvSpPr>
        <p:spPr>
          <a:xfrm>
            <a:off x="3564607" y="6381328"/>
            <a:ext cx="453650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s-CO" sz="1100" dirty="0">
                <a:latin typeface="+mn-lt"/>
              </a:rPr>
              <a:t>* Fuente: </a:t>
            </a:r>
            <a:r>
              <a:rPr lang="es-CO" sz="1100" dirty="0" smtClean="0">
                <a:latin typeface="+mn-lt"/>
              </a:rPr>
              <a:t> </a:t>
            </a:r>
            <a:r>
              <a:rPr lang="es-CO" sz="1100" dirty="0" smtClean="0"/>
              <a:t>SNIES y </a:t>
            </a:r>
            <a:r>
              <a:rPr lang="es-CO" sz="1100" dirty="0" smtClean="0">
                <a:latin typeface="+mn-lt"/>
              </a:rPr>
              <a:t>Paginas institucionales . Agosto 2014 Elaboración Propia</a:t>
            </a:r>
            <a:endParaRPr lang="es-CO" sz="1100" dirty="0">
              <a:latin typeface="+mn-lt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063" y="1638911"/>
            <a:ext cx="9663376" cy="467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40 CuadroTexto"/>
          <p:cNvSpPr txBox="1"/>
          <p:nvPr/>
        </p:nvSpPr>
        <p:spPr>
          <a:xfrm>
            <a:off x="0" y="1243708"/>
            <a:ext cx="1728788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2. Justificación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37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08223" y="476051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2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2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2" name="1 Rectángulo"/>
          <p:cNvSpPr/>
          <p:nvPr/>
        </p:nvSpPr>
        <p:spPr>
          <a:xfrm>
            <a:off x="2730640" y="1700808"/>
            <a:ext cx="74751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191" y="1844824"/>
            <a:ext cx="758190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38" y="2636912"/>
            <a:ext cx="2965352" cy="2979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48 CuadroTexto"/>
          <p:cNvSpPr txBox="1"/>
          <p:nvPr/>
        </p:nvSpPr>
        <p:spPr>
          <a:xfrm>
            <a:off x="3688094" y="835378"/>
            <a:ext cx="4606925" cy="8318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1" u="sng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s-ES" i="0" u="none" dirty="0"/>
              <a:t>Estado actual de la formación</a:t>
            </a:r>
          </a:p>
          <a:p>
            <a:pPr>
              <a:defRPr/>
            </a:pPr>
            <a:r>
              <a:rPr lang="es-ES" b="0" u="none" dirty="0"/>
              <a:t>-Referente </a:t>
            </a:r>
            <a:r>
              <a:rPr lang="es-ES" b="0" u="none" dirty="0" smtClean="0"/>
              <a:t>Nacional -</a:t>
            </a:r>
            <a:endParaRPr lang="es-CO" b="0" u="none" dirty="0"/>
          </a:p>
        </p:txBody>
      </p:sp>
      <p:sp>
        <p:nvSpPr>
          <p:cNvPr id="7" name="40 CuadroTexto"/>
          <p:cNvSpPr txBox="1"/>
          <p:nvPr/>
        </p:nvSpPr>
        <p:spPr>
          <a:xfrm>
            <a:off x="108223" y="1362670"/>
            <a:ext cx="1728788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2. Justificación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498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08223" y="476051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2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2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2" name="1 Rectángulo"/>
          <p:cNvSpPr/>
          <p:nvPr/>
        </p:nvSpPr>
        <p:spPr>
          <a:xfrm>
            <a:off x="2730640" y="1700808"/>
            <a:ext cx="74751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9" name="48 CuadroTexto"/>
          <p:cNvSpPr txBox="1"/>
          <p:nvPr/>
        </p:nvSpPr>
        <p:spPr>
          <a:xfrm>
            <a:off x="3688094" y="835378"/>
            <a:ext cx="4606925" cy="8318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1" u="sng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s-ES" i="0" u="none" dirty="0"/>
              <a:t>Estado actual de la formación</a:t>
            </a:r>
          </a:p>
          <a:p>
            <a:pPr>
              <a:defRPr/>
            </a:pPr>
            <a:r>
              <a:rPr lang="es-ES" b="0" u="none" dirty="0"/>
              <a:t>-Referente </a:t>
            </a:r>
            <a:r>
              <a:rPr lang="es-ES" b="0" u="none" dirty="0" smtClean="0"/>
              <a:t>Nacional- Síntesis</a:t>
            </a:r>
            <a:endParaRPr lang="es-CO" b="0" u="none" dirty="0"/>
          </a:p>
        </p:txBody>
      </p:sp>
      <p:pic>
        <p:nvPicPr>
          <p:cNvPr id="6146" name="Picture 2" descr="http://4.bp.blogspot.com/-G9DrWlpShuU/TVM8KofzpiI/AAAAAAAAIFc/CaVjcU0-M7s/s1600/Mapa+Politico+de+Colombia+-+Silue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955" y="1667228"/>
            <a:ext cx="4209369" cy="480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rma 17"/>
          <p:cNvSpPr/>
          <p:nvPr/>
        </p:nvSpPr>
        <p:spPr>
          <a:xfrm rot="5400000" flipV="1">
            <a:off x="5724907" y="2399778"/>
            <a:ext cx="3000998" cy="3433166"/>
          </a:xfrm>
          <a:prstGeom prst="funnel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46 Rectángulo redondeado"/>
          <p:cNvSpPr/>
          <p:nvPr/>
        </p:nvSpPr>
        <p:spPr>
          <a:xfrm>
            <a:off x="149926" y="1682288"/>
            <a:ext cx="7247816" cy="4640758"/>
          </a:xfrm>
          <a:prstGeom prst="ellipse">
            <a:avLst/>
          </a:prstGeom>
          <a:solidFill>
            <a:srgbClr val="F2F2F2">
              <a:alpha val="94902"/>
            </a:srgb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400" i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716961" y="2615862"/>
            <a:ext cx="61206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CO" sz="1400" i="1" dirty="0" smtClean="0"/>
              <a:t>Los </a:t>
            </a:r>
            <a:r>
              <a:rPr lang="es-CO" sz="1400" i="1" dirty="0"/>
              <a:t>programas que se encuentran acreditados con alta calidad, tienen una duración promedio de 5 años (10 semestres y 160 créditos</a:t>
            </a:r>
            <a:r>
              <a:rPr lang="es-CO" sz="1400" i="1" dirty="0" smtClean="0"/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s-CO" sz="1400" i="1" dirty="0" smtClean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CO" sz="1400" i="1" dirty="0" smtClean="0"/>
              <a:t>Énfasis </a:t>
            </a:r>
            <a:r>
              <a:rPr lang="es-CO" sz="1400" i="1" dirty="0"/>
              <a:t>en la formación Ética para el ejercicio de la </a:t>
            </a:r>
            <a:r>
              <a:rPr lang="es-CO" sz="1400" i="1" dirty="0" smtClean="0"/>
              <a:t>profesión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s-CO" sz="1400" i="1" dirty="0" smtClean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CO" sz="1400" i="1" dirty="0" smtClean="0"/>
              <a:t>Desarrollo </a:t>
            </a:r>
            <a:r>
              <a:rPr lang="es-CO" sz="1400" i="1" dirty="0"/>
              <a:t>de un perfil </a:t>
            </a:r>
            <a:r>
              <a:rPr lang="es-CO" sz="1400" i="1" dirty="0" smtClean="0"/>
              <a:t>Gerencial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s-CO" sz="1400" i="1" dirty="0" smtClean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CO" sz="1400" i="1" dirty="0" smtClean="0"/>
              <a:t>Orientación </a:t>
            </a:r>
            <a:r>
              <a:rPr lang="es-CO" sz="1400" i="1" dirty="0"/>
              <a:t>al desarrollo social, el medio ambiente y la </a:t>
            </a:r>
            <a:r>
              <a:rPr lang="es-CO" sz="1400" i="1" dirty="0" smtClean="0"/>
              <a:t>investigación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s-CO" sz="1400" i="1" dirty="0" smtClean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CO" sz="1400" i="1" dirty="0" smtClean="0"/>
              <a:t>Perfil </a:t>
            </a:r>
            <a:r>
              <a:rPr lang="es-CO" sz="1400" i="1" dirty="0"/>
              <a:t>de contador Global o </a:t>
            </a:r>
            <a:r>
              <a:rPr lang="es-CO" sz="1400" i="1" dirty="0" smtClean="0"/>
              <a:t>Internacional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s-CO" sz="1400" i="1" dirty="0" smtClean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CO" sz="1400" i="1" dirty="0" smtClean="0"/>
              <a:t>En los Programas a Distancia, Solo en los dos </a:t>
            </a:r>
            <a:r>
              <a:rPr lang="es-CO" sz="1400" i="1" smtClean="0"/>
              <a:t>últimos registros se </a:t>
            </a:r>
            <a:r>
              <a:rPr lang="es-CO" sz="1400" i="1" dirty="0" smtClean="0"/>
              <a:t>visualiza normas Internacionales (EAN 2014 – AUNAR 2013)</a:t>
            </a:r>
          </a:p>
          <a:p>
            <a:pPr algn="just">
              <a:defRPr/>
            </a:pPr>
            <a:endParaRPr lang="es-CO" sz="1400" i="1" dirty="0"/>
          </a:p>
        </p:txBody>
      </p:sp>
      <p:sp>
        <p:nvSpPr>
          <p:cNvPr id="11" name="40 CuadroTexto"/>
          <p:cNvSpPr txBox="1"/>
          <p:nvPr/>
        </p:nvSpPr>
        <p:spPr>
          <a:xfrm>
            <a:off x="147517" y="1412777"/>
            <a:ext cx="1728788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2. Justificación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18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622255" y="188020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2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2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2" name="1 Rectángulo"/>
          <p:cNvSpPr/>
          <p:nvPr/>
        </p:nvSpPr>
        <p:spPr>
          <a:xfrm>
            <a:off x="2700260" y="1731888"/>
            <a:ext cx="74751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3 CuadroTexto"/>
          <p:cNvSpPr txBox="1">
            <a:spLocks noChangeArrowheads="1"/>
          </p:cNvSpPr>
          <p:nvPr/>
        </p:nvSpPr>
        <p:spPr bwMode="auto">
          <a:xfrm>
            <a:off x="3420590" y="877325"/>
            <a:ext cx="5328593" cy="830262"/>
          </a:xfrm>
          <a:prstGeom prst="rect">
            <a:avLst/>
          </a:prstGeom>
          <a:solidFill>
            <a:schemeClr val="bg1">
              <a:lumMod val="95000"/>
            </a:schemeClr>
          </a:solidFill>
          <a:extLst/>
        </p:spPr>
        <p:txBody>
          <a:bodyPr wrap="square"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none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ES" dirty="0"/>
              <a:t>Tendencias ejercicio profesional</a:t>
            </a:r>
          </a:p>
          <a:p>
            <a:pPr>
              <a:defRPr/>
            </a:pPr>
            <a:r>
              <a:rPr lang="es-ES" b="0" i="1" dirty="0" smtClean="0"/>
              <a:t>- Entorno Global -</a:t>
            </a:r>
            <a:endParaRPr lang="es-CO" b="0" i="1" dirty="0"/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2855407325"/>
              </p:ext>
            </p:extLst>
          </p:nvPr>
        </p:nvGraphicFramePr>
        <p:xfrm>
          <a:off x="-251817" y="332656"/>
          <a:ext cx="8712968" cy="5772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2" name="Picture 4" descr="http://www.sidneymarketing.com/recursos/global_trend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183" y="2252283"/>
            <a:ext cx="3301729" cy="248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Cheurón"/>
          <p:cNvSpPr/>
          <p:nvPr/>
        </p:nvSpPr>
        <p:spPr>
          <a:xfrm>
            <a:off x="7525047" y="1772816"/>
            <a:ext cx="1820101" cy="3242024"/>
          </a:xfrm>
          <a:prstGeom prst="chevron">
            <a:avLst>
              <a:gd name="adj" fmla="val 70610"/>
            </a:avLst>
          </a:prstGeom>
          <a:blipFill rotWithShape="0">
            <a:blip r:embed="rId9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8 Rectángulo"/>
          <p:cNvSpPr/>
          <p:nvPr/>
        </p:nvSpPr>
        <p:spPr>
          <a:xfrm>
            <a:off x="2827793" y="5446687"/>
            <a:ext cx="56073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VALOR AGREGADO</a:t>
            </a:r>
            <a:endParaRPr lang="es-E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4" name="Picture 6" descr="Valor Agregad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623" y="5327327"/>
            <a:ext cx="154305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40 CuadroTexto"/>
          <p:cNvSpPr txBox="1"/>
          <p:nvPr/>
        </p:nvSpPr>
        <p:spPr>
          <a:xfrm>
            <a:off x="629746" y="1123387"/>
            <a:ext cx="1728788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2. Justificación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242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Título"/>
          <p:cNvSpPr txBox="1">
            <a:spLocks/>
          </p:cNvSpPr>
          <p:nvPr/>
        </p:nvSpPr>
        <p:spPr>
          <a:xfrm>
            <a:off x="396255" y="188640"/>
            <a:ext cx="4871667" cy="11114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CO" sz="1200" b="1" i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Escuela de Ciencias Administrativas,</a:t>
            </a:r>
          </a:p>
          <a:p>
            <a:pPr>
              <a:defRPr/>
            </a:pPr>
            <a:r>
              <a:rPr lang="es-CO" sz="1200" b="1" i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 Contables Económicas y de Negocios - ECACEN</a:t>
            </a:r>
            <a:endParaRPr lang="es-ES" sz="1200" b="1" i="1" dirty="0" smtClean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2556495" y="2852936"/>
            <a:ext cx="6984776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O" sz="2400" b="1" i="1" dirty="0" smtClean="0"/>
              <a:t>“El dinero habla un lenguaje que todas las naciones entienden” (Ben </a:t>
            </a:r>
            <a:r>
              <a:rPr lang="es-CO" sz="2400" b="1" i="1" dirty="0" err="1" smtClean="0"/>
              <a:t>Aphra</a:t>
            </a:r>
            <a:r>
              <a:rPr lang="es-CO" sz="2400" b="1" i="1" dirty="0" smtClean="0"/>
              <a:t>)</a:t>
            </a:r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396255" y="1269837"/>
            <a:ext cx="8151241" cy="1295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O" sz="2400" b="1" i="1" dirty="0" smtClean="0"/>
              <a:t>“Confiamos en Dios; los demás están Obligados a presentar documentos” (Anónimo)</a:t>
            </a:r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3780631" y="4509120"/>
            <a:ext cx="8518843" cy="1368152"/>
          </a:xfrm>
        </p:spPr>
        <p:txBody>
          <a:bodyPr>
            <a:normAutofit/>
          </a:bodyPr>
          <a:lstStyle/>
          <a:p>
            <a:pPr algn="l"/>
            <a:r>
              <a:rPr lang="es-CO" sz="2400" b="1" i="1" dirty="0"/>
              <a:t>"Donde hay una empresa de éxito, alguien tomó alguna vez una decisión valiente." Peter Drucker</a:t>
            </a:r>
          </a:p>
          <a:p>
            <a:pPr algn="l"/>
            <a:endParaRPr lang="es-CO" sz="2400" b="1" i="1" dirty="0"/>
          </a:p>
        </p:txBody>
      </p:sp>
    </p:spTree>
    <p:extLst>
      <p:ext uri="{BB962C8B-B14F-4D97-AF65-F5344CB8AC3E}">
        <p14:creationId xmlns:p14="http://schemas.microsoft.com/office/powerpoint/2010/main" val="189438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08223" y="476051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2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2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2" name="1 Rectángulo"/>
          <p:cNvSpPr/>
          <p:nvPr/>
        </p:nvSpPr>
        <p:spPr>
          <a:xfrm>
            <a:off x="2730640" y="1700808"/>
            <a:ext cx="74751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3 CuadroTexto"/>
          <p:cNvSpPr txBox="1">
            <a:spLocks noChangeArrowheads="1"/>
          </p:cNvSpPr>
          <p:nvPr/>
        </p:nvSpPr>
        <p:spPr bwMode="auto">
          <a:xfrm>
            <a:off x="3509798" y="673298"/>
            <a:ext cx="5328593" cy="830262"/>
          </a:xfrm>
          <a:prstGeom prst="rect">
            <a:avLst/>
          </a:prstGeom>
          <a:solidFill>
            <a:schemeClr val="bg1">
              <a:lumMod val="95000"/>
            </a:schemeClr>
          </a:solidFill>
          <a:extLst/>
        </p:spPr>
        <p:txBody>
          <a:bodyPr wrap="square"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none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ES" dirty="0"/>
              <a:t>Tendencias ejercicio profesional</a:t>
            </a:r>
          </a:p>
          <a:p>
            <a:pPr>
              <a:defRPr/>
            </a:pPr>
            <a:r>
              <a:rPr lang="es-ES" b="0" i="1" dirty="0" smtClean="0"/>
              <a:t>- Entorno Colombiano -</a:t>
            </a:r>
            <a:endParaRPr lang="es-CO" b="0" i="1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665120550"/>
              </p:ext>
            </p:extLst>
          </p:nvPr>
        </p:nvGraphicFramePr>
        <p:xfrm>
          <a:off x="430585" y="1397000"/>
          <a:ext cx="10733592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40 CuadroTexto"/>
          <p:cNvSpPr txBox="1"/>
          <p:nvPr/>
        </p:nvSpPr>
        <p:spPr>
          <a:xfrm>
            <a:off x="108223" y="1412777"/>
            <a:ext cx="1728788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2. Justificación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30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730640" y="1700808"/>
            <a:ext cx="74751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832673" y="6407102"/>
            <a:ext cx="677313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O" sz="1200" b="0" i="0" u="none" strike="noStrike" cap="none" normalizeH="0" baseline="0" dirty="0" smtClean="0" bmk="_Toc387947874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s-ES" altLang="es-CO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s-CO" altLang="es-C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altLang="es-CO" sz="1400" dirty="0">
                <a:latin typeface="Verdana" pitchFamily="34" charset="0"/>
                <a:ea typeface="Times New Roman" pitchFamily="18" charset="0"/>
                <a:cs typeface="Arial" pitchFamily="34" charset="0"/>
              </a:rPr>
              <a:t>Fuente: Informe Económico de la ANDI. Balance 2013 Perspectivas 2014</a:t>
            </a:r>
            <a:endParaRPr kumimoji="0" lang="es-ES" altLang="es-CO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727249" y="1700808"/>
            <a:ext cx="74751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197" y="1539055"/>
            <a:ext cx="6718730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Flecha derecha">
            <a:hlinkClick r:id="rId4" action="ppaction://hlinksldjump"/>
          </p:cNvPr>
          <p:cNvSpPr/>
          <p:nvPr/>
        </p:nvSpPr>
        <p:spPr>
          <a:xfrm>
            <a:off x="10205820" y="5301208"/>
            <a:ext cx="919627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74540" y="45144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2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2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10" name="3 CuadroTexto"/>
          <p:cNvSpPr txBox="1">
            <a:spLocks noChangeArrowheads="1"/>
          </p:cNvSpPr>
          <p:nvPr/>
        </p:nvSpPr>
        <p:spPr bwMode="auto">
          <a:xfrm>
            <a:off x="4140672" y="582515"/>
            <a:ext cx="4536504" cy="830262"/>
          </a:xfrm>
          <a:prstGeom prst="rect">
            <a:avLst/>
          </a:prstGeom>
          <a:solidFill>
            <a:schemeClr val="bg1">
              <a:lumMod val="95000"/>
            </a:schemeClr>
          </a:solidFill>
          <a:extLst/>
        </p:spPr>
        <p:txBody>
          <a:bodyPr wrap="square"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none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ES" dirty="0"/>
              <a:t>Tendencias ejercicio profesional</a:t>
            </a:r>
          </a:p>
          <a:p>
            <a:pPr>
              <a:defRPr/>
            </a:pPr>
            <a:r>
              <a:rPr lang="es-ES" b="0" i="1" dirty="0" smtClean="0"/>
              <a:t>- Entorno Colombiano -</a:t>
            </a:r>
            <a:endParaRPr lang="es-CO" b="0" i="1" dirty="0"/>
          </a:p>
        </p:txBody>
      </p:sp>
      <p:sp>
        <p:nvSpPr>
          <p:cNvPr id="11" name="40 CuadroTexto"/>
          <p:cNvSpPr txBox="1"/>
          <p:nvPr/>
        </p:nvSpPr>
        <p:spPr>
          <a:xfrm>
            <a:off x="180231" y="1412777"/>
            <a:ext cx="1728788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2. Justificación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565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730640" y="1700808"/>
            <a:ext cx="74751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730355" y="5893068"/>
            <a:ext cx="310758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O" sz="1200" b="0" i="0" u="none" strike="noStrike" cap="none" normalizeH="0" baseline="0" dirty="0" smtClean="0" bmk="_Toc387947874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s-ES" altLang="es-CO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s-CO" altLang="es-C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lang="es-ES" sz="1400" dirty="0"/>
              <a:t>Fuente: Informe Económico de la ANDI. Balance 2013 Perspectivas 2014</a:t>
            </a:r>
            <a:endParaRPr lang="es-CO" sz="1400" dirty="0"/>
          </a:p>
        </p:txBody>
      </p:sp>
      <p:sp>
        <p:nvSpPr>
          <p:cNvPr id="7" name="6 Rectángulo"/>
          <p:cNvSpPr/>
          <p:nvPr/>
        </p:nvSpPr>
        <p:spPr>
          <a:xfrm>
            <a:off x="2727249" y="1700808"/>
            <a:ext cx="74751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543" y="1562100"/>
            <a:ext cx="7149743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622255" y="188020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2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2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10" name="3 CuadroTexto"/>
          <p:cNvSpPr txBox="1">
            <a:spLocks noChangeArrowheads="1"/>
          </p:cNvSpPr>
          <p:nvPr/>
        </p:nvSpPr>
        <p:spPr bwMode="auto">
          <a:xfrm>
            <a:off x="4068663" y="745563"/>
            <a:ext cx="4915121" cy="830262"/>
          </a:xfrm>
          <a:prstGeom prst="rect">
            <a:avLst/>
          </a:prstGeom>
          <a:solidFill>
            <a:schemeClr val="bg1">
              <a:lumMod val="95000"/>
            </a:schemeClr>
          </a:solidFill>
          <a:extLst/>
        </p:spPr>
        <p:txBody>
          <a:bodyPr wrap="square"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none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ES" dirty="0"/>
              <a:t>Tendencias ejercicio profesional</a:t>
            </a:r>
          </a:p>
          <a:p>
            <a:pPr>
              <a:defRPr/>
            </a:pPr>
            <a:r>
              <a:rPr lang="es-ES" b="0" i="1" dirty="0" smtClean="0"/>
              <a:t>- Entorno Colombiano -</a:t>
            </a:r>
            <a:endParaRPr lang="es-CO" b="0" i="1" dirty="0"/>
          </a:p>
        </p:txBody>
      </p:sp>
      <p:sp>
        <p:nvSpPr>
          <p:cNvPr id="11" name="40 CuadroTexto"/>
          <p:cNvSpPr txBox="1"/>
          <p:nvPr/>
        </p:nvSpPr>
        <p:spPr>
          <a:xfrm>
            <a:off x="708746" y="1160694"/>
            <a:ext cx="1728788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2. Justificación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12" name="11 Flecha derecha">
            <a:hlinkClick r:id="rId4" action="ppaction://hlinksldjump"/>
          </p:cNvPr>
          <p:cNvSpPr/>
          <p:nvPr/>
        </p:nvSpPr>
        <p:spPr>
          <a:xfrm>
            <a:off x="10205820" y="5301208"/>
            <a:ext cx="919627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0470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730640" y="1700808"/>
            <a:ext cx="74751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30584" y="3872082"/>
            <a:ext cx="1087667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1200" dirty="0" bmk="_Toc387947874">
                <a:latin typeface="Arial" pitchFamily="34" charset="0"/>
                <a:ea typeface="Times New Roman" pitchFamily="18" charset="0"/>
                <a:cs typeface="Arial" pitchFamily="34" charset="0"/>
              </a:rPr>
              <a:t>Fuente: </a:t>
            </a:r>
            <a:r>
              <a:rPr lang="es-CO" altLang="es-CO" sz="1200" dirty="0" err="1" bmk="_Toc387947874">
                <a:latin typeface="Arial" pitchFamily="34" charset="0"/>
                <a:ea typeface="Times New Roman" pitchFamily="18" charset="0"/>
                <a:cs typeface="Arial" pitchFamily="34" charset="0"/>
              </a:rPr>
              <a:t>Confecamaras</a:t>
            </a:r>
            <a:r>
              <a:rPr lang="es-CO" altLang="es-CO" sz="1200" dirty="0" bmk="_Toc387947874">
                <a:latin typeface="Arial" pitchFamily="34" charset="0"/>
                <a:ea typeface="Times New Roman" pitchFamily="18" charset="0"/>
                <a:cs typeface="Arial" pitchFamily="34" charset="0"/>
              </a:rPr>
              <a:t>. Informe de  Coyuntura Empresarial en Colombia. Enero-Abril 2013 -RUES</a:t>
            </a:r>
            <a:endParaRPr lang="es-CO" sz="1400" dirty="0"/>
          </a:p>
        </p:txBody>
      </p:sp>
      <p:sp>
        <p:nvSpPr>
          <p:cNvPr id="7" name="6 Rectángulo"/>
          <p:cNvSpPr/>
          <p:nvPr/>
        </p:nvSpPr>
        <p:spPr>
          <a:xfrm>
            <a:off x="2727249" y="1700808"/>
            <a:ext cx="74751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537" y="1532756"/>
            <a:ext cx="8681528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909763" y="4365105"/>
            <a:ext cx="1063775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200" dirty="0" smtClean="0"/>
              <a:t>A abril </a:t>
            </a:r>
            <a:r>
              <a:rPr lang="es-CO" sz="2200" dirty="0"/>
              <a:t>de 2013 se encuentran activas 2.708.826 </a:t>
            </a:r>
            <a:r>
              <a:rPr lang="es-CO" sz="2200" dirty="0" smtClean="0"/>
              <a:t>matrículas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200" dirty="0"/>
              <a:t>El 69% son personas naturales y el 31% son personas </a:t>
            </a:r>
            <a:r>
              <a:rPr lang="es-CO" sz="2200" dirty="0" smtClean="0"/>
              <a:t>jurídicas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200" dirty="0"/>
              <a:t>E</a:t>
            </a:r>
            <a:r>
              <a:rPr lang="es-CO" sz="2200" dirty="0" smtClean="0"/>
              <a:t>l </a:t>
            </a:r>
            <a:r>
              <a:rPr lang="es-CO" sz="2200" dirty="0"/>
              <a:t>94,68% son microempresas, el 4% son pequeñas, el 0,99% son medianas y el 0,32% son grandes. </a:t>
            </a:r>
            <a:endParaRPr lang="es-CO" sz="2200" dirty="0" smtClean="0"/>
          </a:p>
          <a:p>
            <a:endParaRPr lang="es-CO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622255" y="188020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2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2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11" name="3 CuadroTexto"/>
          <p:cNvSpPr txBox="1">
            <a:spLocks noChangeArrowheads="1"/>
          </p:cNvSpPr>
          <p:nvPr/>
        </p:nvSpPr>
        <p:spPr bwMode="auto">
          <a:xfrm>
            <a:off x="3924647" y="716219"/>
            <a:ext cx="4968290" cy="830262"/>
          </a:xfrm>
          <a:prstGeom prst="rect">
            <a:avLst/>
          </a:prstGeom>
          <a:solidFill>
            <a:schemeClr val="bg1">
              <a:lumMod val="95000"/>
            </a:schemeClr>
          </a:solidFill>
          <a:extLst/>
        </p:spPr>
        <p:txBody>
          <a:bodyPr wrap="square"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none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ES" dirty="0"/>
              <a:t>Tendencias ejercicio profesional</a:t>
            </a:r>
          </a:p>
          <a:p>
            <a:pPr>
              <a:defRPr/>
            </a:pPr>
            <a:r>
              <a:rPr lang="es-ES" b="0" i="1" dirty="0" smtClean="0"/>
              <a:t>- Entorno Colombiano -</a:t>
            </a:r>
            <a:endParaRPr lang="es-CO" b="0" i="1" dirty="0"/>
          </a:p>
        </p:txBody>
      </p:sp>
      <p:sp>
        <p:nvSpPr>
          <p:cNvPr id="12" name="40 CuadroTexto"/>
          <p:cNvSpPr txBox="1"/>
          <p:nvPr/>
        </p:nvSpPr>
        <p:spPr>
          <a:xfrm>
            <a:off x="635054" y="1103826"/>
            <a:ext cx="1728788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2. Justificación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13" name="12 Flecha derecha">
            <a:hlinkClick r:id="rId4" action="ppaction://hlinksldjump"/>
          </p:cNvPr>
          <p:cNvSpPr/>
          <p:nvPr/>
        </p:nvSpPr>
        <p:spPr>
          <a:xfrm>
            <a:off x="10847440" y="4365105"/>
            <a:ext cx="919627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3846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730640" y="1700808"/>
            <a:ext cx="74751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Rectángulo"/>
          <p:cNvSpPr/>
          <p:nvPr/>
        </p:nvSpPr>
        <p:spPr>
          <a:xfrm>
            <a:off x="2727249" y="1700808"/>
            <a:ext cx="74751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49" y="1844825"/>
            <a:ext cx="11326764" cy="41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622255" y="188020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2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2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10" name="3 CuadroTexto"/>
          <p:cNvSpPr txBox="1">
            <a:spLocks noChangeArrowheads="1"/>
          </p:cNvSpPr>
          <p:nvPr/>
        </p:nvSpPr>
        <p:spPr bwMode="auto">
          <a:xfrm>
            <a:off x="3420590" y="877325"/>
            <a:ext cx="5328593" cy="830262"/>
          </a:xfrm>
          <a:prstGeom prst="rect">
            <a:avLst/>
          </a:prstGeom>
          <a:solidFill>
            <a:schemeClr val="bg1">
              <a:lumMod val="95000"/>
            </a:schemeClr>
          </a:solidFill>
          <a:extLst/>
        </p:spPr>
        <p:txBody>
          <a:bodyPr wrap="square"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none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ES" dirty="0"/>
              <a:t>Tendencias ejercicio profesional</a:t>
            </a:r>
          </a:p>
          <a:p>
            <a:pPr>
              <a:defRPr/>
            </a:pPr>
            <a:r>
              <a:rPr lang="es-ES" b="0" i="1" dirty="0" smtClean="0"/>
              <a:t>- Entorno Colombiano -</a:t>
            </a:r>
            <a:endParaRPr lang="es-CO" b="0" i="1" dirty="0"/>
          </a:p>
        </p:txBody>
      </p:sp>
      <p:sp>
        <p:nvSpPr>
          <p:cNvPr id="11" name="40 CuadroTexto"/>
          <p:cNvSpPr txBox="1"/>
          <p:nvPr/>
        </p:nvSpPr>
        <p:spPr>
          <a:xfrm>
            <a:off x="750093" y="1123387"/>
            <a:ext cx="1728788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2. Justificación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12" name="11 Flecha derecha">
            <a:hlinkClick r:id="rId4" action="ppaction://hlinksldjump"/>
          </p:cNvPr>
          <p:cNvSpPr/>
          <p:nvPr/>
        </p:nvSpPr>
        <p:spPr>
          <a:xfrm>
            <a:off x="10637868" y="4509120"/>
            <a:ext cx="919627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1539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730640" y="1700808"/>
            <a:ext cx="74751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Rectángulo"/>
          <p:cNvSpPr/>
          <p:nvPr/>
        </p:nvSpPr>
        <p:spPr>
          <a:xfrm>
            <a:off x="2727249" y="1700808"/>
            <a:ext cx="74751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357" y="1700808"/>
            <a:ext cx="7961061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685172" y="5737414"/>
            <a:ext cx="67800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/>
              <a:t>Fuente: Reporte Global de Competitividad – FEM – Ediciones 2006 - 2013</a:t>
            </a:r>
            <a:endParaRPr lang="es-CO" sz="1200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622255" y="188640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2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2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10" name="3 CuadroTexto"/>
          <p:cNvSpPr txBox="1">
            <a:spLocks noChangeArrowheads="1"/>
          </p:cNvSpPr>
          <p:nvPr/>
        </p:nvSpPr>
        <p:spPr bwMode="auto">
          <a:xfrm>
            <a:off x="3619546" y="814743"/>
            <a:ext cx="5328593" cy="830262"/>
          </a:xfrm>
          <a:prstGeom prst="rect">
            <a:avLst/>
          </a:prstGeom>
          <a:solidFill>
            <a:schemeClr val="bg1">
              <a:lumMod val="95000"/>
            </a:schemeClr>
          </a:solidFill>
          <a:extLst/>
        </p:spPr>
        <p:txBody>
          <a:bodyPr wrap="square"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none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ES" dirty="0"/>
              <a:t>Tendencias ejercicio profesional</a:t>
            </a:r>
          </a:p>
          <a:p>
            <a:pPr>
              <a:defRPr/>
            </a:pPr>
            <a:r>
              <a:rPr lang="es-ES" b="0" i="1" dirty="0" smtClean="0"/>
              <a:t>- Entorno Colombiano -</a:t>
            </a:r>
            <a:endParaRPr lang="es-CO" b="0" i="1" dirty="0"/>
          </a:p>
        </p:txBody>
      </p:sp>
      <p:sp>
        <p:nvSpPr>
          <p:cNvPr id="11" name="40 CuadroTexto"/>
          <p:cNvSpPr txBox="1"/>
          <p:nvPr/>
        </p:nvSpPr>
        <p:spPr>
          <a:xfrm>
            <a:off x="766762" y="1060805"/>
            <a:ext cx="1728788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2. Justificación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12" name="11 Flecha derecha">
            <a:hlinkClick r:id="rId4" action="ppaction://hlinksldjump"/>
          </p:cNvPr>
          <p:cNvSpPr/>
          <p:nvPr/>
        </p:nvSpPr>
        <p:spPr>
          <a:xfrm>
            <a:off x="10205820" y="5301208"/>
            <a:ext cx="919627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64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730640" y="1700808"/>
            <a:ext cx="74751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Rectángulo"/>
          <p:cNvSpPr/>
          <p:nvPr/>
        </p:nvSpPr>
        <p:spPr>
          <a:xfrm>
            <a:off x="2727249" y="1700808"/>
            <a:ext cx="74751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Rectángulo"/>
          <p:cNvSpPr/>
          <p:nvPr/>
        </p:nvSpPr>
        <p:spPr>
          <a:xfrm>
            <a:off x="2538702" y="6021289"/>
            <a:ext cx="67800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dirty="0"/>
              <a:t>Fuente: Ministerio de Comercio Industria y Turismo,  2014, http://www.tlc.gov.co/ </a:t>
            </a:r>
            <a:endParaRPr lang="es-CO" sz="1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841" y="1614085"/>
            <a:ext cx="8860572" cy="4678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622255" y="188020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2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2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10" name="3 CuadroTexto"/>
          <p:cNvSpPr txBox="1">
            <a:spLocks noChangeArrowheads="1"/>
          </p:cNvSpPr>
          <p:nvPr/>
        </p:nvSpPr>
        <p:spPr bwMode="auto">
          <a:xfrm>
            <a:off x="4052571" y="604338"/>
            <a:ext cx="4824536" cy="830262"/>
          </a:xfrm>
          <a:prstGeom prst="rect">
            <a:avLst/>
          </a:prstGeom>
          <a:solidFill>
            <a:schemeClr val="bg1">
              <a:lumMod val="95000"/>
            </a:schemeClr>
          </a:solidFill>
          <a:extLst/>
        </p:spPr>
        <p:txBody>
          <a:bodyPr wrap="square"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none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ES" dirty="0"/>
              <a:t>Tendencias ejercicio profesional</a:t>
            </a:r>
          </a:p>
          <a:p>
            <a:pPr>
              <a:defRPr/>
            </a:pPr>
            <a:r>
              <a:rPr lang="es-ES" b="0" i="1" dirty="0" smtClean="0"/>
              <a:t>- Entorno Colombiano -</a:t>
            </a:r>
            <a:endParaRPr lang="es-CO" b="0" i="1" dirty="0"/>
          </a:p>
        </p:txBody>
      </p:sp>
      <p:sp>
        <p:nvSpPr>
          <p:cNvPr id="11" name="10 Flecha derecha">
            <a:hlinkClick r:id="rId4" action="ppaction://hlinksldjump"/>
          </p:cNvPr>
          <p:cNvSpPr/>
          <p:nvPr/>
        </p:nvSpPr>
        <p:spPr>
          <a:xfrm>
            <a:off x="10997908" y="5301208"/>
            <a:ext cx="919627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130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730640" y="1700808"/>
            <a:ext cx="74751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Rectángulo"/>
          <p:cNvSpPr/>
          <p:nvPr/>
        </p:nvSpPr>
        <p:spPr>
          <a:xfrm>
            <a:off x="2727249" y="1700808"/>
            <a:ext cx="74751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Rectángulo"/>
          <p:cNvSpPr/>
          <p:nvPr/>
        </p:nvSpPr>
        <p:spPr>
          <a:xfrm>
            <a:off x="2685172" y="5275749"/>
            <a:ext cx="67800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dirty="0"/>
              <a:t>Fuente: Banco de la Republica. Balanza cambiaria 2014. http://www.banrep.gov.co/inversion-directa</a:t>
            </a:r>
            <a:endParaRPr lang="es-CO" sz="1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197" y="1916832"/>
            <a:ext cx="7859692" cy="3144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622255" y="188020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2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2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10" name="3 CuadroTexto"/>
          <p:cNvSpPr txBox="1">
            <a:spLocks noChangeArrowheads="1"/>
          </p:cNvSpPr>
          <p:nvPr/>
        </p:nvSpPr>
        <p:spPr bwMode="auto">
          <a:xfrm>
            <a:off x="3420590" y="877325"/>
            <a:ext cx="5328593" cy="830262"/>
          </a:xfrm>
          <a:prstGeom prst="rect">
            <a:avLst/>
          </a:prstGeom>
          <a:solidFill>
            <a:schemeClr val="bg1">
              <a:lumMod val="95000"/>
            </a:schemeClr>
          </a:solidFill>
          <a:extLst/>
        </p:spPr>
        <p:txBody>
          <a:bodyPr wrap="square"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none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ES" dirty="0"/>
              <a:t>Tendencias ejercicio profesional</a:t>
            </a:r>
          </a:p>
          <a:p>
            <a:pPr>
              <a:defRPr/>
            </a:pPr>
            <a:r>
              <a:rPr lang="es-ES" b="0" i="1" dirty="0" smtClean="0"/>
              <a:t>- Entorno Colombiano -</a:t>
            </a:r>
            <a:endParaRPr lang="es-CO" b="0" i="1" dirty="0"/>
          </a:p>
        </p:txBody>
      </p:sp>
      <p:sp>
        <p:nvSpPr>
          <p:cNvPr id="11" name="10 Flecha derecha">
            <a:hlinkClick r:id="rId4" action="ppaction://hlinksldjump"/>
          </p:cNvPr>
          <p:cNvSpPr/>
          <p:nvPr/>
        </p:nvSpPr>
        <p:spPr>
          <a:xfrm>
            <a:off x="10205820" y="5301208"/>
            <a:ext cx="919627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0927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730640" y="1700808"/>
            <a:ext cx="74751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Rectángulo"/>
          <p:cNvSpPr/>
          <p:nvPr/>
        </p:nvSpPr>
        <p:spPr>
          <a:xfrm>
            <a:off x="2727249" y="1700808"/>
            <a:ext cx="74751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622255" y="188020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2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2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10" name="3 CuadroTexto"/>
          <p:cNvSpPr txBox="1">
            <a:spLocks noChangeArrowheads="1"/>
          </p:cNvSpPr>
          <p:nvPr/>
        </p:nvSpPr>
        <p:spPr bwMode="auto">
          <a:xfrm>
            <a:off x="3420590" y="1292456"/>
            <a:ext cx="5328593" cy="830262"/>
          </a:xfrm>
          <a:prstGeom prst="rect">
            <a:avLst/>
          </a:prstGeom>
          <a:solidFill>
            <a:schemeClr val="bg1">
              <a:lumMod val="95000"/>
            </a:schemeClr>
          </a:solidFill>
          <a:extLst/>
        </p:spPr>
        <p:txBody>
          <a:bodyPr wrap="square"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none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ES" dirty="0"/>
              <a:t>Tendencias ejercicio profesional</a:t>
            </a:r>
          </a:p>
          <a:p>
            <a:pPr>
              <a:defRPr/>
            </a:pPr>
            <a:r>
              <a:rPr lang="es-ES" b="0" i="1" dirty="0" smtClean="0"/>
              <a:t>- Entorno Colombiano -</a:t>
            </a:r>
            <a:endParaRPr lang="es-CO" b="0" i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43" y="2339218"/>
            <a:ext cx="10788356" cy="2899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4212679" y="5365620"/>
            <a:ext cx="330122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300" dirty="0"/>
              <a:t>Fuente www.comunidadcontable.com – </a:t>
            </a:r>
            <a:r>
              <a:rPr lang="es-ES" sz="1300" dirty="0" err="1"/>
              <a:t>Legis</a:t>
            </a:r>
            <a:r>
              <a:rPr lang="es-ES" sz="1300" dirty="0"/>
              <a:t> </a:t>
            </a:r>
            <a:endParaRPr lang="es-CO" sz="1300" dirty="0"/>
          </a:p>
        </p:txBody>
      </p:sp>
      <p:sp>
        <p:nvSpPr>
          <p:cNvPr id="3" name="2 CuadroTexto"/>
          <p:cNvSpPr txBox="1"/>
          <p:nvPr/>
        </p:nvSpPr>
        <p:spPr>
          <a:xfrm>
            <a:off x="9901311" y="5658008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>
                <a:hlinkClick r:id="rId5" action="ppaction://hlinksldjump"/>
              </a:rPr>
              <a:t>Grupos </a:t>
            </a:r>
            <a:r>
              <a:rPr lang="es-CO" b="1" dirty="0" smtClean="0">
                <a:sym typeface="Wingdings" panose="05000000000000000000" pitchFamily="2" charset="2"/>
                <a:hlinkClick r:id="rId5" action="ppaction://hlinksldjump"/>
              </a:rPr>
              <a:t></a:t>
            </a:r>
            <a:endParaRPr lang="es-CO" b="1" dirty="0"/>
          </a:p>
        </p:txBody>
      </p:sp>
      <p:sp>
        <p:nvSpPr>
          <p:cNvPr id="9" name="40 CuadroTexto"/>
          <p:cNvSpPr txBox="1"/>
          <p:nvPr/>
        </p:nvSpPr>
        <p:spPr>
          <a:xfrm>
            <a:off x="660143" y="1123387"/>
            <a:ext cx="1728788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2. Justificación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936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730640" y="1700808"/>
            <a:ext cx="74751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Rectángulo"/>
          <p:cNvSpPr/>
          <p:nvPr/>
        </p:nvSpPr>
        <p:spPr>
          <a:xfrm>
            <a:off x="2727249" y="1700808"/>
            <a:ext cx="74751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622255" y="188020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2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2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10" name="3 CuadroTexto"/>
          <p:cNvSpPr txBox="1">
            <a:spLocks noChangeArrowheads="1"/>
          </p:cNvSpPr>
          <p:nvPr/>
        </p:nvSpPr>
        <p:spPr bwMode="auto">
          <a:xfrm>
            <a:off x="4068663" y="623970"/>
            <a:ext cx="4804895" cy="830262"/>
          </a:xfrm>
          <a:prstGeom prst="rect">
            <a:avLst/>
          </a:prstGeom>
          <a:solidFill>
            <a:schemeClr val="bg1">
              <a:lumMod val="95000"/>
            </a:schemeClr>
          </a:solidFill>
          <a:extLst/>
        </p:spPr>
        <p:txBody>
          <a:bodyPr wrap="square"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none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ES" dirty="0"/>
              <a:t>Tendencias ejercicio profesional</a:t>
            </a:r>
          </a:p>
          <a:p>
            <a:pPr>
              <a:defRPr/>
            </a:pPr>
            <a:r>
              <a:rPr lang="es-ES" b="0" i="1" dirty="0" smtClean="0"/>
              <a:t>- Entorno Colombiano -</a:t>
            </a:r>
            <a:endParaRPr lang="es-CO" b="0" i="1" dirty="0"/>
          </a:p>
        </p:txBody>
      </p:sp>
      <p:sp>
        <p:nvSpPr>
          <p:cNvPr id="9" name="8 Rectángulo"/>
          <p:cNvSpPr/>
          <p:nvPr/>
        </p:nvSpPr>
        <p:spPr>
          <a:xfrm>
            <a:off x="1378742" y="6013505"/>
            <a:ext cx="7280711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300" dirty="0"/>
              <a:t>Fuente  http://accounter.co/boletines/14343-nuevo-cronograma-oficial-aplicacion-niif-en-colombia.html</a:t>
            </a:r>
            <a:endParaRPr lang="es-CO" sz="1300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69" y="1621017"/>
            <a:ext cx="11249786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9397255" y="6150114"/>
            <a:ext cx="108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 smtClean="0">
                <a:sym typeface="Wingdings" panose="05000000000000000000" pitchFamily="2" charset="2"/>
                <a:hlinkClick r:id="rId5" action="ppaction://hlinksldjump"/>
              </a:rPr>
              <a:t></a:t>
            </a:r>
            <a:endParaRPr lang="es-CO" sz="4000" dirty="0"/>
          </a:p>
        </p:txBody>
      </p:sp>
      <p:sp>
        <p:nvSpPr>
          <p:cNvPr id="11" name="40 CuadroTexto"/>
          <p:cNvSpPr txBox="1"/>
          <p:nvPr/>
        </p:nvSpPr>
        <p:spPr>
          <a:xfrm>
            <a:off x="766762" y="1116094"/>
            <a:ext cx="1728788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2. Justificación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41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730640" y="1700808"/>
            <a:ext cx="74751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5 Rectángulo">
            <a:hlinkClick r:id="rId3" action="ppaction://hlinksldjump"/>
          </p:cNvPr>
          <p:cNvSpPr/>
          <p:nvPr/>
        </p:nvSpPr>
        <p:spPr>
          <a:xfrm>
            <a:off x="5591175" y="1485900"/>
            <a:ext cx="3168650" cy="3603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s-ES" sz="1400" b="1" dirty="0">
                <a:solidFill>
                  <a:schemeClr val="tx1"/>
                </a:solidFill>
              </a:rPr>
              <a:t>Denominación académica del Programa</a:t>
            </a:r>
          </a:p>
        </p:txBody>
      </p:sp>
      <p:sp>
        <p:nvSpPr>
          <p:cNvPr id="6" name="6 Rectángulo">
            <a:hlinkClick r:id="rId4" action="ppaction://hlinksldjump"/>
          </p:cNvPr>
          <p:cNvSpPr/>
          <p:nvPr/>
        </p:nvSpPr>
        <p:spPr>
          <a:xfrm>
            <a:off x="5591175" y="1917700"/>
            <a:ext cx="3168650" cy="360363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s-ES" sz="1400" b="1" dirty="0">
                <a:solidFill>
                  <a:schemeClr val="tx1"/>
                </a:solidFill>
              </a:rPr>
              <a:t>Justificación</a:t>
            </a:r>
          </a:p>
        </p:txBody>
      </p:sp>
      <p:sp>
        <p:nvSpPr>
          <p:cNvPr id="7" name="7 Rectángulo">
            <a:hlinkClick r:id="" action="ppaction://noaction"/>
          </p:cNvPr>
          <p:cNvSpPr/>
          <p:nvPr/>
        </p:nvSpPr>
        <p:spPr>
          <a:xfrm>
            <a:off x="5591175" y="2349500"/>
            <a:ext cx="3168650" cy="3603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s-ES" sz="1400" b="1" dirty="0">
                <a:solidFill>
                  <a:schemeClr val="tx1"/>
                </a:solidFill>
              </a:rPr>
              <a:t>Contenidos curriculares</a:t>
            </a:r>
          </a:p>
        </p:txBody>
      </p:sp>
      <p:sp>
        <p:nvSpPr>
          <p:cNvPr id="8" name="8 Rectángulo">
            <a:hlinkClick r:id="" action="ppaction://noaction"/>
          </p:cNvPr>
          <p:cNvSpPr/>
          <p:nvPr/>
        </p:nvSpPr>
        <p:spPr>
          <a:xfrm>
            <a:off x="5591175" y="2781300"/>
            <a:ext cx="3168650" cy="360363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s-ES" sz="1400" b="1" dirty="0">
                <a:solidFill>
                  <a:schemeClr val="tx1"/>
                </a:solidFill>
              </a:rPr>
              <a:t>Organización actividades académicas</a:t>
            </a:r>
          </a:p>
        </p:txBody>
      </p:sp>
      <p:sp>
        <p:nvSpPr>
          <p:cNvPr id="9" name="9 Rectángulo">
            <a:hlinkClick r:id="" action="ppaction://noaction"/>
          </p:cNvPr>
          <p:cNvSpPr/>
          <p:nvPr/>
        </p:nvSpPr>
        <p:spPr>
          <a:xfrm>
            <a:off x="5591175" y="3213100"/>
            <a:ext cx="3168650" cy="3603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s-ES" sz="1400" b="1" dirty="0">
                <a:solidFill>
                  <a:schemeClr val="tx1"/>
                </a:solidFill>
              </a:rPr>
              <a:t>Investigación</a:t>
            </a:r>
          </a:p>
        </p:txBody>
      </p:sp>
      <p:sp>
        <p:nvSpPr>
          <p:cNvPr id="10" name="10 Rectángulo">
            <a:hlinkClick r:id="" action="ppaction://noaction"/>
          </p:cNvPr>
          <p:cNvSpPr/>
          <p:nvPr/>
        </p:nvSpPr>
        <p:spPr>
          <a:xfrm>
            <a:off x="5591175" y="3644900"/>
            <a:ext cx="3168650" cy="360363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s-ES" sz="1400" b="1" dirty="0">
                <a:solidFill>
                  <a:schemeClr val="tx1"/>
                </a:solidFill>
              </a:rPr>
              <a:t>Relación con el sector externo</a:t>
            </a:r>
          </a:p>
        </p:txBody>
      </p:sp>
      <p:sp>
        <p:nvSpPr>
          <p:cNvPr id="11" name="11 Rectángulo">
            <a:hlinkClick r:id="" action="ppaction://noaction"/>
          </p:cNvPr>
          <p:cNvSpPr/>
          <p:nvPr/>
        </p:nvSpPr>
        <p:spPr>
          <a:xfrm>
            <a:off x="5591175" y="4076700"/>
            <a:ext cx="3168650" cy="3603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s-ES" sz="1400" b="1" dirty="0">
                <a:solidFill>
                  <a:schemeClr val="tx1"/>
                </a:solidFill>
              </a:rPr>
              <a:t>Personal docente</a:t>
            </a:r>
          </a:p>
        </p:txBody>
      </p:sp>
      <p:sp>
        <p:nvSpPr>
          <p:cNvPr id="12" name="12 Rectángulo">
            <a:hlinkClick r:id="" action="ppaction://noaction"/>
          </p:cNvPr>
          <p:cNvSpPr/>
          <p:nvPr/>
        </p:nvSpPr>
        <p:spPr>
          <a:xfrm>
            <a:off x="5591175" y="4510088"/>
            <a:ext cx="3168650" cy="358775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s-ES" sz="1400" b="1" dirty="0">
                <a:solidFill>
                  <a:schemeClr val="tx1"/>
                </a:solidFill>
              </a:rPr>
              <a:t>Medios educativos</a:t>
            </a:r>
          </a:p>
        </p:txBody>
      </p:sp>
      <p:sp>
        <p:nvSpPr>
          <p:cNvPr id="13" name="6 Rectángulo">
            <a:hlinkClick r:id="rId5" action="ppaction://hlinksldjump"/>
          </p:cNvPr>
          <p:cNvSpPr/>
          <p:nvPr/>
        </p:nvSpPr>
        <p:spPr>
          <a:xfrm>
            <a:off x="5087938" y="1485900"/>
            <a:ext cx="431800" cy="358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1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4" name="6 Rectángulo">
            <a:hlinkClick r:id="rId5" action="ppaction://hlinksldjump"/>
          </p:cNvPr>
          <p:cNvSpPr/>
          <p:nvPr/>
        </p:nvSpPr>
        <p:spPr>
          <a:xfrm>
            <a:off x="5087938" y="1927225"/>
            <a:ext cx="431800" cy="358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1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" name="6 Rectángulo">
            <a:hlinkClick r:id="rId5" action="ppaction://hlinksldjump"/>
          </p:cNvPr>
          <p:cNvSpPr/>
          <p:nvPr/>
        </p:nvSpPr>
        <p:spPr>
          <a:xfrm>
            <a:off x="5087938" y="2368550"/>
            <a:ext cx="431800" cy="358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14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6 Rectángulo">
            <a:hlinkClick r:id="rId5" action="ppaction://hlinksldjump"/>
          </p:cNvPr>
          <p:cNvSpPr/>
          <p:nvPr/>
        </p:nvSpPr>
        <p:spPr>
          <a:xfrm>
            <a:off x="5087938" y="2779713"/>
            <a:ext cx="431800" cy="358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14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" name="6 Rectángulo">
            <a:hlinkClick r:id="rId5" action="ppaction://hlinksldjump"/>
          </p:cNvPr>
          <p:cNvSpPr/>
          <p:nvPr/>
        </p:nvSpPr>
        <p:spPr>
          <a:xfrm>
            <a:off x="5087938" y="3221038"/>
            <a:ext cx="431800" cy="358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14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8" name="6 Rectángulo">
            <a:hlinkClick r:id="rId5" action="ppaction://hlinksldjump"/>
          </p:cNvPr>
          <p:cNvSpPr/>
          <p:nvPr/>
        </p:nvSpPr>
        <p:spPr>
          <a:xfrm>
            <a:off x="5087938" y="3662363"/>
            <a:ext cx="431800" cy="358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14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9" name="6 Rectángulo">
            <a:hlinkClick r:id="rId5" action="ppaction://hlinksldjump"/>
          </p:cNvPr>
          <p:cNvSpPr/>
          <p:nvPr/>
        </p:nvSpPr>
        <p:spPr>
          <a:xfrm>
            <a:off x="5087938" y="4078288"/>
            <a:ext cx="431800" cy="358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14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0" name="6 Rectángulo">
            <a:hlinkClick r:id="rId5" action="ppaction://hlinksldjump"/>
          </p:cNvPr>
          <p:cNvSpPr/>
          <p:nvPr/>
        </p:nvSpPr>
        <p:spPr>
          <a:xfrm>
            <a:off x="5083175" y="4510088"/>
            <a:ext cx="446088" cy="358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14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1" name="6 Rectángulo">
            <a:hlinkClick r:id="rId5" action="ppaction://hlinksldjump"/>
          </p:cNvPr>
          <p:cNvSpPr/>
          <p:nvPr/>
        </p:nvSpPr>
        <p:spPr>
          <a:xfrm>
            <a:off x="5083175" y="4941888"/>
            <a:ext cx="431800" cy="358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1400" b="1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22" name="12 Rectángulo">
            <a:hlinkClick r:id="" action="ppaction://noaction"/>
          </p:cNvPr>
          <p:cNvSpPr/>
          <p:nvPr/>
        </p:nvSpPr>
        <p:spPr>
          <a:xfrm>
            <a:off x="5591175" y="4924425"/>
            <a:ext cx="3168650" cy="358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s-ES" sz="1400" b="1" dirty="0">
                <a:solidFill>
                  <a:schemeClr val="tx1"/>
                </a:solidFill>
              </a:rPr>
              <a:t>Recursos financieros</a:t>
            </a:r>
          </a:p>
        </p:txBody>
      </p:sp>
      <p:sp>
        <p:nvSpPr>
          <p:cNvPr id="23" name="14 Rectángulo"/>
          <p:cNvSpPr/>
          <p:nvPr/>
        </p:nvSpPr>
        <p:spPr>
          <a:xfrm>
            <a:off x="2135188" y="3073400"/>
            <a:ext cx="2105025" cy="6540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 smtClean="0"/>
              <a:t>Contaduría Pública</a:t>
            </a:r>
            <a:endParaRPr lang="es-ES" sz="1600" b="1" dirty="0"/>
          </a:p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/>
              <a:t>-</a:t>
            </a:r>
            <a:r>
              <a:rPr lang="es-ES" sz="1600" i="1" dirty="0"/>
              <a:t>Programa de grado-</a:t>
            </a:r>
          </a:p>
        </p:txBody>
      </p:sp>
      <p:cxnSp>
        <p:nvCxnSpPr>
          <p:cNvPr id="24" name="Conector angular 22"/>
          <p:cNvCxnSpPr>
            <a:stCxn id="23" idx="3"/>
            <a:endCxn id="13" idx="1"/>
          </p:cNvCxnSpPr>
          <p:nvPr/>
        </p:nvCxnSpPr>
        <p:spPr>
          <a:xfrm flipV="1">
            <a:off x="4240213" y="1665288"/>
            <a:ext cx="847725" cy="1735137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angular 23"/>
          <p:cNvCxnSpPr>
            <a:stCxn id="23" idx="3"/>
            <a:endCxn id="14" idx="1"/>
          </p:cNvCxnSpPr>
          <p:nvPr/>
        </p:nvCxnSpPr>
        <p:spPr>
          <a:xfrm flipV="1">
            <a:off x="4240213" y="2106613"/>
            <a:ext cx="847725" cy="1293812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angular 24"/>
          <p:cNvCxnSpPr>
            <a:stCxn id="23" idx="3"/>
            <a:endCxn id="15" idx="1"/>
          </p:cNvCxnSpPr>
          <p:nvPr/>
        </p:nvCxnSpPr>
        <p:spPr>
          <a:xfrm flipV="1">
            <a:off x="4240213" y="2547938"/>
            <a:ext cx="847725" cy="852487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angular 25"/>
          <p:cNvCxnSpPr>
            <a:stCxn id="23" idx="3"/>
            <a:endCxn id="16" idx="1"/>
          </p:cNvCxnSpPr>
          <p:nvPr/>
        </p:nvCxnSpPr>
        <p:spPr>
          <a:xfrm flipV="1">
            <a:off x="4240213" y="2959100"/>
            <a:ext cx="847725" cy="441325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angular 26"/>
          <p:cNvCxnSpPr>
            <a:stCxn id="23" idx="3"/>
            <a:endCxn id="17" idx="1"/>
          </p:cNvCxnSpPr>
          <p:nvPr/>
        </p:nvCxnSpPr>
        <p:spPr>
          <a:xfrm>
            <a:off x="4240213" y="3400425"/>
            <a:ext cx="847725" cy="0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angular 27"/>
          <p:cNvCxnSpPr>
            <a:stCxn id="23" idx="3"/>
            <a:endCxn id="18" idx="1"/>
          </p:cNvCxnSpPr>
          <p:nvPr/>
        </p:nvCxnSpPr>
        <p:spPr>
          <a:xfrm>
            <a:off x="4240213" y="3400425"/>
            <a:ext cx="847725" cy="441325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angular 28"/>
          <p:cNvCxnSpPr>
            <a:stCxn id="23" idx="3"/>
            <a:endCxn id="19" idx="1"/>
          </p:cNvCxnSpPr>
          <p:nvPr/>
        </p:nvCxnSpPr>
        <p:spPr>
          <a:xfrm>
            <a:off x="4240213" y="3400425"/>
            <a:ext cx="847725" cy="857250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angular 29"/>
          <p:cNvCxnSpPr>
            <a:stCxn id="23" idx="3"/>
            <a:endCxn id="20" idx="1"/>
          </p:cNvCxnSpPr>
          <p:nvPr/>
        </p:nvCxnSpPr>
        <p:spPr>
          <a:xfrm>
            <a:off x="4240213" y="3400425"/>
            <a:ext cx="842962" cy="1289050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angular 30"/>
          <p:cNvCxnSpPr>
            <a:stCxn id="23" idx="3"/>
            <a:endCxn id="21" idx="1"/>
          </p:cNvCxnSpPr>
          <p:nvPr/>
        </p:nvCxnSpPr>
        <p:spPr>
          <a:xfrm>
            <a:off x="4240213" y="3400425"/>
            <a:ext cx="842962" cy="1720850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1 Título"/>
          <p:cNvSpPr txBox="1">
            <a:spLocks/>
          </p:cNvSpPr>
          <p:nvPr/>
        </p:nvSpPr>
        <p:spPr>
          <a:xfrm>
            <a:off x="622255" y="188020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</p:spTree>
    <p:extLst>
      <p:ext uri="{BB962C8B-B14F-4D97-AF65-F5344CB8AC3E}">
        <p14:creationId xmlns:p14="http://schemas.microsoft.com/office/powerpoint/2010/main" val="356838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730640" y="1700808"/>
            <a:ext cx="74751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Rectángulo"/>
          <p:cNvSpPr/>
          <p:nvPr/>
        </p:nvSpPr>
        <p:spPr>
          <a:xfrm>
            <a:off x="2727249" y="1700808"/>
            <a:ext cx="74751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622255" y="188020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2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2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10" name="3 CuadroTexto"/>
          <p:cNvSpPr txBox="1">
            <a:spLocks noChangeArrowheads="1"/>
          </p:cNvSpPr>
          <p:nvPr/>
        </p:nvSpPr>
        <p:spPr bwMode="auto">
          <a:xfrm>
            <a:off x="4068663" y="623970"/>
            <a:ext cx="4804895" cy="830262"/>
          </a:xfrm>
          <a:prstGeom prst="rect">
            <a:avLst/>
          </a:prstGeom>
          <a:solidFill>
            <a:schemeClr val="bg1">
              <a:lumMod val="95000"/>
            </a:schemeClr>
          </a:solidFill>
          <a:extLst/>
        </p:spPr>
        <p:txBody>
          <a:bodyPr wrap="square"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none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ES" dirty="0"/>
              <a:t>Tendencias ejercicio profesional</a:t>
            </a:r>
          </a:p>
          <a:p>
            <a:pPr>
              <a:defRPr/>
            </a:pPr>
            <a:r>
              <a:rPr lang="es-ES" b="0" i="1" dirty="0" smtClean="0"/>
              <a:t>Entorno Laboral - Datos Históricos-</a:t>
            </a:r>
            <a:endParaRPr lang="es-CO" b="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63" y="2924943"/>
            <a:ext cx="11413480" cy="2420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772519" y="5517232"/>
            <a:ext cx="63367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dirty="0"/>
              <a:t>Fuente: Observatorio Laboral Colombiano. Julio 2014.  http://</a:t>
            </a:r>
            <a:r>
              <a:rPr lang="es-ES" sz="1200" dirty="0" smtClean="0"/>
              <a:t>www.graduadoscolombia.edu.co</a:t>
            </a:r>
            <a:endParaRPr lang="es-CO" dirty="0"/>
          </a:p>
        </p:txBody>
      </p:sp>
      <p:grpSp>
        <p:nvGrpSpPr>
          <p:cNvPr id="11" name="10 Grupo"/>
          <p:cNvGrpSpPr/>
          <p:nvPr/>
        </p:nvGrpSpPr>
        <p:grpSpPr>
          <a:xfrm>
            <a:off x="6753287" y="1826443"/>
            <a:ext cx="5128456" cy="802895"/>
            <a:chOff x="0" y="0"/>
            <a:chExt cx="4023031" cy="802895"/>
          </a:xfrm>
        </p:grpSpPr>
        <p:sp>
          <p:nvSpPr>
            <p:cNvPr id="12" name="11 Rectángulo redondeado"/>
            <p:cNvSpPr/>
            <p:nvPr/>
          </p:nvSpPr>
          <p:spPr>
            <a:xfrm>
              <a:off x="0" y="0"/>
              <a:ext cx="4023031" cy="80289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13 Rectángulo"/>
            <p:cNvSpPr/>
            <p:nvPr/>
          </p:nvSpPr>
          <p:spPr>
            <a:xfrm>
              <a:off x="23516" y="23516"/>
              <a:ext cx="3975999" cy="7558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100" kern="1200" dirty="0" smtClean="0"/>
                <a:t>Aumento en Oferta Académica y Graduados</a:t>
              </a:r>
              <a:endParaRPr lang="es-CO" sz="2100" kern="1200" dirty="0"/>
            </a:p>
          </p:txBody>
        </p:sp>
      </p:grpSp>
      <p:grpSp>
        <p:nvGrpSpPr>
          <p:cNvPr id="15" name="14 Grupo"/>
          <p:cNvGrpSpPr/>
          <p:nvPr/>
        </p:nvGrpSpPr>
        <p:grpSpPr>
          <a:xfrm>
            <a:off x="593630" y="1811048"/>
            <a:ext cx="5040560" cy="802895"/>
            <a:chOff x="0" y="0"/>
            <a:chExt cx="4023031" cy="802895"/>
          </a:xfrm>
        </p:grpSpPr>
        <p:sp>
          <p:nvSpPr>
            <p:cNvPr id="16" name="15 Rectángulo redondeado"/>
            <p:cNvSpPr/>
            <p:nvPr/>
          </p:nvSpPr>
          <p:spPr>
            <a:xfrm>
              <a:off x="0" y="0"/>
              <a:ext cx="4023031" cy="80289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16 Rectángulo"/>
            <p:cNvSpPr/>
            <p:nvPr/>
          </p:nvSpPr>
          <p:spPr>
            <a:xfrm>
              <a:off x="23516" y="23516"/>
              <a:ext cx="3975999" cy="7558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100" kern="1200" dirty="0" smtClean="0"/>
                <a:t>Aumento de Oferta Laboral</a:t>
              </a:r>
              <a:endParaRPr lang="es-CO" sz="2100" kern="1200" dirty="0"/>
            </a:p>
          </p:txBody>
        </p:sp>
      </p:grpSp>
      <p:sp>
        <p:nvSpPr>
          <p:cNvPr id="5" name="4 Flecha derecha"/>
          <p:cNvSpPr/>
          <p:nvPr/>
        </p:nvSpPr>
        <p:spPr>
          <a:xfrm>
            <a:off x="5796855" y="1988840"/>
            <a:ext cx="792088" cy="6015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40 CuadroTexto"/>
          <p:cNvSpPr txBox="1"/>
          <p:nvPr/>
        </p:nvSpPr>
        <p:spPr>
          <a:xfrm>
            <a:off x="766762" y="1116094"/>
            <a:ext cx="1728788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2. Justificación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975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5287" y="3212976"/>
            <a:ext cx="31432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578512" y="1700808"/>
            <a:ext cx="74751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Rectángulo"/>
          <p:cNvSpPr/>
          <p:nvPr/>
        </p:nvSpPr>
        <p:spPr>
          <a:xfrm>
            <a:off x="1575121" y="1700808"/>
            <a:ext cx="74751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622255" y="188020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2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2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10" name="3 CuadroTexto"/>
          <p:cNvSpPr txBox="1">
            <a:spLocks noChangeArrowheads="1"/>
          </p:cNvSpPr>
          <p:nvPr/>
        </p:nvSpPr>
        <p:spPr bwMode="auto">
          <a:xfrm>
            <a:off x="4068663" y="623970"/>
            <a:ext cx="4804895" cy="830262"/>
          </a:xfrm>
          <a:prstGeom prst="rect">
            <a:avLst/>
          </a:prstGeom>
          <a:solidFill>
            <a:schemeClr val="bg1">
              <a:lumMod val="95000"/>
            </a:schemeClr>
          </a:solidFill>
          <a:extLst/>
        </p:spPr>
        <p:txBody>
          <a:bodyPr wrap="square"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none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ES" dirty="0"/>
              <a:t>Tendencias ejercicio profesional</a:t>
            </a:r>
          </a:p>
          <a:p>
            <a:pPr>
              <a:defRPr/>
            </a:pPr>
            <a:r>
              <a:rPr lang="es-ES" b="0" i="1" dirty="0" smtClean="0"/>
              <a:t>- Necesidades de la Región-</a:t>
            </a:r>
            <a:endParaRPr lang="es-CO" b="0" i="1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761268359"/>
              </p:ext>
            </p:extLst>
          </p:nvPr>
        </p:nvGraphicFramePr>
        <p:xfrm>
          <a:off x="324247" y="2420888"/>
          <a:ext cx="9659048" cy="802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val="4076290029"/>
              </p:ext>
            </p:extLst>
          </p:nvPr>
        </p:nvGraphicFramePr>
        <p:xfrm>
          <a:off x="324247" y="3212976"/>
          <a:ext cx="9721080" cy="802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2" name="11 Diagrama"/>
          <p:cNvGraphicFramePr/>
          <p:nvPr>
            <p:extLst>
              <p:ext uri="{D42A27DB-BD31-4B8C-83A1-F6EECF244321}">
                <p14:modId xmlns:p14="http://schemas.microsoft.com/office/powerpoint/2010/main" val="2049592919"/>
              </p:ext>
            </p:extLst>
          </p:nvPr>
        </p:nvGraphicFramePr>
        <p:xfrm>
          <a:off x="324247" y="4797152"/>
          <a:ext cx="9721080" cy="802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13" name="12 Diagrama"/>
          <p:cNvGraphicFramePr/>
          <p:nvPr>
            <p:extLst>
              <p:ext uri="{D42A27DB-BD31-4B8C-83A1-F6EECF244321}">
                <p14:modId xmlns:p14="http://schemas.microsoft.com/office/powerpoint/2010/main" val="258197915"/>
              </p:ext>
            </p:extLst>
          </p:nvPr>
        </p:nvGraphicFramePr>
        <p:xfrm>
          <a:off x="324247" y="4005064"/>
          <a:ext cx="9865096" cy="802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graphicFrame>
        <p:nvGraphicFramePr>
          <p:cNvPr id="14" name="13 Diagrama"/>
          <p:cNvGraphicFramePr/>
          <p:nvPr>
            <p:extLst>
              <p:ext uri="{D42A27DB-BD31-4B8C-83A1-F6EECF244321}">
                <p14:modId xmlns:p14="http://schemas.microsoft.com/office/powerpoint/2010/main" val="4015723366"/>
              </p:ext>
            </p:extLst>
          </p:nvPr>
        </p:nvGraphicFramePr>
        <p:xfrm>
          <a:off x="324247" y="5589240"/>
          <a:ext cx="9721080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5" r:lo="rId26" r:qs="rId27" r:cs="rId28"/>
          </a:graphicData>
        </a:graphic>
      </p:graphicFrame>
      <p:sp>
        <p:nvSpPr>
          <p:cNvPr id="5" name="4 Rectángulo"/>
          <p:cNvSpPr/>
          <p:nvPr/>
        </p:nvSpPr>
        <p:spPr>
          <a:xfrm>
            <a:off x="252239" y="1454232"/>
            <a:ext cx="4176464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4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Escenario</a:t>
            </a:r>
            <a:endParaRPr lang="es-ES" sz="4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5004767" y="1498928"/>
            <a:ext cx="4176464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4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Oportunidad</a:t>
            </a:r>
            <a:endParaRPr lang="es-ES" sz="4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5 Cheurón"/>
          <p:cNvSpPr/>
          <p:nvPr/>
        </p:nvSpPr>
        <p:spPr>
          <a:xfrm>
            <a:off x="9469263" y="2369162"/>
            <a:ext cx="1080120" cy="379614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8749183" y="1538208"/>
            <a:ext cx="4176464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4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Respuesta</a:t>
            </a:r>
            <a:endParaRPr lang="es-ES" sz="4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6" name="40 CuadroTexto"/>
          <p:cNvSpPr txBox="1"/>
          <p:nvPr/>
        </p:nvSpPr>
        <p:spPr>
          <a:xfrm>
            <a:off x="714118" y="1116094"/>
            <a:ext cx="1728788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2. Justificación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3" name="AutoShape 2" descr="data:image/jpeg;base64,/9j/4AAQSkZJRgABAQAAAQABAAD/2wCEAAkGBxQSEhUUExQVFhUXGRoYGRgYGR0cHRwYHx0aGhgfHhgbHCggHhonIBccIjEiJSwsLi4uHR8zODMsNygtLisBCgoKDg0OGxAQGzQkICY3MTc0MCwsLC83MCwwLzQsLDA0LCwsLCwwLCwsLyw0LDQsLCwsLCwsLCwsLCwsLCwsLP/AABEIAMgA/AMBEQACEQEDEQH/xAAcAAABBQEBAQAAAAAAAAAAAAAAAwQFBgcCAQj/xABLEAACAQIEAgUHBgoHCQEAAAABAgMAEQQFEiEGMRNBUWFxByIygZGhsRQ1UnKzwRUjMzRCU2KSstEkc4OiwuHwFhclQ1RjdILSk//EABsBAQACAwEBAAAAAAAAAAAAAAAEBQECAwYH/8QAOhEAAQMCAwMJCAEEAwEBAAAAAQACAwQREiExBUFREyIzYXGBobHwFDI0QlKRwdEVBlNy4SNi8YIl/9oADAMBAAIRAxEAPwDcaIiiIoiaRZnCzaFljZvoh1J9l65NniccIcL9q7upZmtxOYQONinddVwVS4+zd4USOMlTJcsw2NhbYHqvf3VU7VqXxNDWZXV5sSkZK50jxfDaw6yqJg8fJE+uN2Vr3vfn4jrHjVBHPJG7E05r00sEcrcD23Hr7LXssxXSwxyWtrUNbsJG9exhk5SNr+IXg6iLkpXR8CQnEjhQSSABzJ2A9dbkgC5XJrS42CQwuYxSkiOWNyOYVgfga0ZNG/JrgewrrJTyxC72kdoITmui4ooiKIiiIoiKIiiIoiKIiiIoiKIiiIoiKIiiIoiKIiiIoiKIiiIoiKIqp5Q8YyQKikgSNZiOwC9vX91VW1pXMiAbvV3sKFj5i53yjL9rOQa80DbNetWucL4tpcLE77sQQT22Yrf12vXsKKR0kDXO1XhNowtiqXsZp+xdI8U5D8rjFiFkS5UnlvzB7jYb91aV1GKhlhkRoumza/2R5uLtOv7VRwfA2IZ7SFUTrINzbuHb42qoj2RKXc+wCvZduU7W3Zcnha33/wBLRcPAERUUWVQFA7gLCvRMaGNDRoF5SR5e4vdqVRfKRjH1xxbhNOs97XI38Le+qLbErsTY92q9JsCFmB0u+9uwW/P4VQgnZGDoSrKbgjqNUzHuY4OabFX72Ne0tcLgrZ8JKXjRiLFlBI7Li9e2Y7E0E7188laGPLRuJS1bLRFERREURFERREURFERREURFERREURFERREURFERREURFERRF4Tbc0QC6i04jwpfQJkvy57fvcvfUUVsBdhDxf1v0U07Oqg3EWG3rdqnGcZYmJjMb8uYI5g9RFdKiBk7MDlzpap9NJyjP/QqnD5P/O8+a6fsrYkeskD31UN2Lzuc/LsV4/8AqAYeazPrOXl+ldcNAsaKiCyqAAO4VdsYGNDW6BedkkdI4vcbkpStloiiIoiiOIshTFqATpdb6WAva/MEdYqJV0bKhtjkRvU+hr30jiQLg6hQWW8BhXDTSB1BvpC2v4knl3e+oEOx2tdd7rjgrKfbxcy0TbHiTordisUkS6pGVFHWTYVbve1gu42Coo4nyuwsFymuAzqCc6YpVZuzcH2GxNc4qqKU2Y667T0U8AvI0geuCkK7qKiiIoiKIiiIoiKIiiIoiKIiiIoiKIiiIoiKIiiIoiKIiiKseUKdlwwC3AdwrfVsxt6yBVZtZ7mwc3eVc7DY11SS7cLjtyWa15hevWqcFTs+EjL3NtSgnrUEgezl6q9Zs57nU7S5eJ2uxrKpwb1HvIU7U5VqKIiiIoiKIiiIoizryjTsZ0Q+iEBA7ySCfcBXndsPdyobusvWbBY0QOeNSfJVaGZkYOpIZTcEdRFVLHljg5psVdOY17S1wuCtsQkgX2Nq9uNF86Ngcl1WVhFERREURFERREURFERREURFERREURFERREURFERREURN8dg0mRo5BdW5j4Ed9aSRtkaWuGRXWGZ8Lw9hsQqsnAEWq5lcp9Gwv8Avf5VVDY0eK5cbK6O35cNgwX45+X+1bcPAsaqiABVFgB1CrZjQxoa3QKjkkdI4ucbkpStloiiIoiKIiiIoiKIovPcijxSgPcMvosOY7R3juqLVUkdQ2zvuptHXSUriWZg6gqLyngqKFw7uZCpuoIAF+okb3qLT7LjidiJuptTtqWVhY0Yb95Voq0VKiiIoiKIiiIoiKIiiIoiKIiiIoiKIiiIoiKIiiIoiKIiiKkPwlj+rNZL98dv8dSOVj+lQfZ5v7nh/tUnibGZpgZAk2JkIa5R1a6sBztcXuLi4PaKkRiJ4uAoU76iE2c5Q/8Athjv+ql9tdORZwXD2qb6k8yrPczxMqxQzzM7dWrYDrJPUB21q5kbRchbxzVEjsLSVfsNwnmRUdJmbq3WFUsPaWW/sqMZY9zVYinntnIrllsDRxIjuZHVQGcixYjmbXPOo7iCbhTGAhoBN05rC2RRFC8SZTPiNHQYpsNp1atK6tV7W/SFrWPtrpG5rdRdcZo3vthdZVHOeHs2iQvDjnnsLlR5rW/ZFyCe6/tru2SImxbZQ5Ialou191Qv9sMd/wBVL7ak8izgq/2qb6lZeFIs1xwLri5I4gba2PM9YVQN7eod9cZOSZlbNSqcVMueKwVnm4SzAKSuaOWtsChAJ72Dmw77GuQlj+lSjTz2ykWe5lxBmWHlaKXETK6ncE+wjaxB7aktjjcLgKuknqI3YXFarwNxSuOh3sJksJF+DD9k+43HYTDmiwHqVtS1Amb1qzVxUlFEUDmnD8kpdo8biYmbcAMpRT9XTe3deurZANWhcHwucSQ8hZxkOIzHEY04RsZKpQuJGBvYIbGw67mwHjUp4jazFZVsTp3y8mXaLUcpygwsWOJxE1xa0rKQORuAFG+1Q3PvusrRkZab4ie1N+I8cyaFRiCbk27OQ+/2V5zbdbJCWRxOsdT2aD8/ZWlHC193OChfwnN+sb21Q/yVX/cKm+zxfSvVzWYEHpGPdWW7TqwQcZKGmiPyq5RSBlDDkQCPXXuo3h7A8aHNUjgWkgrut1hVXN8fIszhXYAEWA8BXjtpV1RHVPYx5AFvIK2p4Y3RgkJn+E5v1je2oX8lV/3Cu3s8X0o/Cc36xvbT+Sq/7hT2eL6V2mbzD/mH1gH4itm7VrG6SeA/SwaaI/KpDCcRkbSKCO1efs66s6b+oHA2mbccR+lHkoR8h+6n4J1dQym4PXXpIZmTMD4zcFVz2OYbOSldVqiiKk+VzCB8Br645EYHxOg/xD2CpFMbPsoVe28V+CxSrBUS1DyK4Qf0iUjfzIwe7dm9vm+yodUdArXZrMnOWo1DVqiiIoiKIiiIoi+eONcKIsdiVGw6QsB9bz/8VWkRuwFedqm4ZnBbtw5gRBhYIgPRjUH61rsfWST66rnuxOJV9CzAwNUjWi6LKPK5hWlxmFjQDW66F6ty9hv4mptMbNJVTtBpdI0DeqNlWYzYLECRLrJGSrKevezKw7Nrf5ipDmh7bFQI5HQvuNQt94ezuPGQLNEdjsy9at1qe/4ix66rXsLDYr0EUrZW4mqTrRdUURZrwiP+O436kn2kVS5Ohaq2n+Kf63rSqiKyVLzmfXM56gdI9W3xvXg9qT8tVPO4Zfb/AHdXdMzBGAmVV67ooitnDk+qG3Wpt6uY+NvVXtNiT8pShp1bl+R66lUVjMMl+KlauFEVMzz8vJ4j4CvCbW+Mk7vIK7peib63pjVcu6c4XL5JBdFuL25gb+s99S4KGonbiibcaaj8lcnzMYbOK4xOEeP01K/D28q5z0s0BtK0j1x0WzJGP903SNcFun2U5gYX/YPpD7/EVY7Nr3UsufunUfntC4VEAlb1q5A3r3QIIuFSL2soqr5T/mzEf2X2sddqfpAotb0DvW9YRVkvPrXfIt+bz/1o/hFQar3grnZvRntWiVFViiiIoiKIiiIoiwLyj/OOJ8V+zSrODowvP1nTlb1D6I8BVYVfjRd0WVm3lA+dcu+vH9qKlw9G71uVbV9PH3eaW8p3B3TKcVAv41R+MUfpqOsftge0eArFPNbmnRZraXGMbdVQODOJnwM2sXaJrCRO1e0ftDq9Y66kyxh4VfTVBhd1b1vmDxSSoskbBkcAqR1g1WkEGxXoGuDhcJasLKzXhL59xv1JP44qlydC1VsHxT/W8LQ8dP0cbN2A28er31WVc/IQOk4Dx3eKtomY3hqotfO1fJ0mEJhaTsYD1dfvIqYykLqV0/Agd2/xIXIy2lDOr1+U1qGuqmOGJ9MhXqYe8b/C9XmwZ8E5jPzDxH+rqHXMuzFwVpr2CqVTM8/LyeI+Arwm1vjJO7yCu6Xom+t6Y1XLurRwt+Sb65+C16/+n/h3f5HyCqq7pB2ftSeLw4kQq3I+7sPjVvUQMnjMb9D6uosbyxwcFRpUKkqeYJB8RtXzyRhY8sOoJH2V80hwBC5rRZVt4fxWqEAndSV9XMe417XY1RjpQHHNuX68FUVcdpDbepSrdRFVvKf82Yj+y+1jrtT9IFFregd63rB6sl59a75Fvzef+tH8IqDVe8Fc7N6M9q0SoqsUURFERREURFEWBeUf5yxPiv2aVZwdGF5+s6creovRHgKrCr8aLuiys28oHzrl314/tRUuHo3etyravp4+7zWk1EVksg8p3B3QscVAv4pj+MUfoMf0h+wT7D3HadTzX5pVPW0uE8o3RNPJvxf8kfoJm/EOdif+W56/qnr7OfbfaeLELjVaUVVyZwu08ltQNV6u1mvCXz7jfqSfxxVLk6FqrYPin+t4Vv4pnsip9I3PgP8AMj2V5T+oJ8MTYh8x8B/uy9BQsu4u4Ks15NWit2DwX9F0dbKT6zuPZt7K9tTUf/54hOpHic/BU8kv/Pj4FVGvEq4SmGm0OrD9Eg/zrrBKYZWyDcbrV7cbS3ir4rXFxyNfRgQRcLz5FlTc8/LyeI+Arwu1vjJO7yCu6Xom+t6Y1XLurRwt+Sb65+C16/8Ap/4d3+R8gqqu6Qdn7UzV6oSpecj8fJ4/cK8FtQAVkluP4CvKbomplUBdk6wmIZQQo2v/ACqdS1EsbSGC+a5SMa45q7175USq3lP+bMR/Zfax12p+kCi1vQO9b1g9WS8+td8i35vP/Wj+EVBqveCudm9Ge1aJUVWKKIiiIoiKIiiLAvKP85YnxX7NKs4OjC8/WdOVvUXojwFVhV+NF3RZWbeUD51y768f2oqXD0bvW5VtX08fd5rSaiKyXE0SupVgGVgQQdwQdiCOygNlggEWKwnjzhRsDLdbmCQnQ3PSetCe0dXaPA1ZQy4x1qhq6bknXGhVr8l3GF9ODnbcbQsesfQJ7R+j7Oy/Coh+YKXQ1V/+N3d+kpwl8+436kn8cVJOhatoPin+t4U1xBPrmbsXzf5+81892zPytU4bm5fvxXq6RmGIdajqqlJUj+G5vpD90fyq0/maz6vAfpRvZIuHiVHu1ySeZN6rXOLnFx1KkgWFl5WqK4ZDiNcK9q+afVy91q9zseflaVt9Rl9tPCypqtmGU9earuefl5PEfAV5fa3xknd5BWVL0TfW9Marl3Vo4W/JN9c/Ba9f/T/w7v8AI+QVVXdIOz9qYJtuavCQBcqEM1RcZNrkZu0kjw6vdXzuqm5aZ8nEn7bvBX8bcDA1I1wW6sOQYINESetjbwsB8b16jY1Jjpy528n8BV1XLhfYKwV6RVyq3lP+bMR/Zfax12p+kCi1vQO9b1g9WS8+td8i35vP/Wj+EVBqveCudm9Ge1aJUVWKKIiiIoiKIiiLAvKP85YnxX7NKs4OjC8/WdOVvUXojwFVhV+NF3RZWbeUD51y768f2oqXD0bvW5VtX08fd5rSaiKyRREzzfLI8TE0Mq3Rh6weog9RB3rZri03C0kYHtLXLAOI8jlwM5je+3nI421LfZh2Hu6j7as2PD23C89NC6F9irT5MMwZ8fiJpDdjh3ZjyuQ8XZ1m1RK57YYC86DPwKnbNxS1Bvqf2FYnYkknmTc+NfKnOLiXHUr3AFhYJTD4Z5CQiliN9q7QU0s5Ijbey0fI1gu42Tj8Ezfqz7v51J/iqz+2fD9rn7TF9SRxODeO2tSt+VR56SaC3KttddGSsf7pukKjrdTnC09nZO0XHiP8j7q9D/T8+GR0R3i/ePXgoNcy7Q5Mc8/LyeI+Aqv2t8ZJ3eQXel6JvremNVy7qXyjN1hQqVJu19rdgH3Vd7M2oykiLHNJub5W4AfhQ6imMrrgrzM87aUaVGlTz33P8hWK/bL6hvJsGFu/if0FmCkEZxHMqJqlUtKQQl2CqLk7D/XZXSGJ8zxGzUrV7g0YirxhIBGioOQFv519Cp4GwRNjboPXiqKR5e4uKVrstFVvKf8ANmI/svtY67U/SBRa3oHet6werJefWu+Rb83n/rR/CKg1XvBXOzejPatEqKrFFERREURFERRFgXlH+csT4r9mlWcHRhefrOnK3qL0R4Cqwq/GibY/NYILdNNHHfca3Vbjrtc71sGudoFq6RjPeNlj/HHFEc2YQzQnWmH0WPLUyvra1+rkL93ZU6GIhhB3qnqagOmDm6Barl3E+En09HiIiXsApYBrnkNB86/daoRjeNQrVs8brWcpetF2RRFB8XcOJjoDG2zrvG/0W/8Ak8iPvArpFIWG64VEDZm2Kyzg3BS4fFYiORSrLH0bjsJdGHiCE59Yqu/qapDaMMHzHwGZ/C02HA4VLi75R4nRW6vAL1is/C8Fo2f6Rt6h/nevXbAgwwukPzHwH+7qrrn3eG8FNVfKCoviKDVCT1qQ33H3GqjbcPKUpI1bn+D4KVRvwy24qpV4pXCXwE/RyI3Yd/DkfdUmjn5GdknA+Gh8FzlZjYWpfPPy7+I+AqRtb4yTu8gtKXom+t6Y1XLuiiIoiXwmDeQ2RSe/qHrqTT0k1QbRtv17vutJJWRjnFWrKcrWEX5ueZ+4d1ew2ds1lI25zcdT+B6zVTUVBlNtykKs1GRRFVvKcP8AhmI/s/tY67U/SBRa3oHd3msHqyXn1rnkW/N5/wCtH8IqDVe8Fc7N6M9q0WoqsUURFERREURFEWA+UY3zLE/WX+BKs4OjC8/W9OVvkY2HgKrFfjRJz4SN7F0RrctSg/EVkEjRC0HUJL8GQ/qYv3F/lWcR4rXk28F6mXRAgiKMEbghFuD42rGI8VnA0bk6rC2RREURNZsvidtTRqWIAJtuQL2F+659tcZqaKa3KNBtxWzHuYSWm10lNgMOg1MsagdZsB7TUZ2z6NouWNHcuzZZ3mzSSepL4KWNl/FMhUfQIIHsqVDyQYBFaw4LSVkjXf8AICD1pxXVcly6Aggi4OxHdWrmhzS1wuCsgkG4TX8Fw/q19lRP42k/tj7Lr7RL9RR+C4f1a+yn8bSf2x9k9ol+orqTLomNyik+HqrZ9BTPOJzAT2LAnkAsCufwXD+rX2Vr/G0n9sfZZ9ol+oo/BcP6tfZT+NpP7Y+ye0S/UV0mXRDlGnsFbNoKZpuIx9gsGeQ/MV3iMXHFbW6J2amC+y9d3SRxjnEDwRkMknuNJ7ASlUcEXBBB5EVuCDmFzIINiuqysIoigOPYtWX4kdkZb90hvurpCbPC4VIvE5fPtWi84tU8ic3mYlOxo29oYf4ahVYzBVtsw5OC02oitEURFERREURFEWAcR/js0lA/SxHR+xgn3VZsyjHYvPzc+oI61v8AVYvQIoiKIiiIoiKIiiIoizDjrGu+KZCTpjsFHVuoJPib+y1eX2pM505YdAvZbGgYymDxq7U99rKP4dxrw4iNkJ3ZVI7VJAI9/tqPRSujmaW8VLroWTQODtwJ7CFr9ewXgkURFERREURFERRFzI1gTzsCawTYXWWi5AWLYzFtM7SObsxuf5DuHZXipZXSPLnHNfQ4omwsDGCwCtXk5xriVobkoVL27GBAuOy99/VVtseZ2Mx7rXVLt6BhiEu+9u5aDXoF5VFETbM8L00MkR/5iMn7wI++stNiCtXtxNLeK+aGUgkEWI2I7COdW68uRY2V58j+P0YxoydpYyB3sp1D+7rqNVNu26sNnPtIW8Vs9QFdIoiKIiiIoib5jjFhieVzZUUsfAC/trLRc2C1e4NaXHcsL4GgbE5lCW3PSGZj3rd7/vW9tWMxwxlUVKDJOCe1b5Var9FERREURFERREURFEVc4m4VXFMJFbRJax2uGHVfsPfVdW7PbUHEDY+attn7VdTNwOF2+Sa8P8GCGQSSuHZd1UDYHtJPOuVJssRPxvNyF3rtsmaMxxtsDqSrJjcdHCNUrqgPK5tfwHXVlJKyMXebKnhgkmNo2k9i8wOYRTAmJ1e3Ox5eI5ikczJBdhuszU8sJtI0jtTqui4ooiKIiiJnjs1hhIEsiqTyBO/s52rjJURx++4BSIaWabONpKWwuKSRdUbKy9qm4rdj2vF2m4XOSJ8bsLxY9aqGbcC63LQyBQxvpYHbtsR1d1qqKjZAe/FGbdSvqbbuFgbK25G8Ka4a4dXCAnVrkbm1rbdgHZ8am0dE2mBzuTvVdtDaLqsgWs0bvypupqrkURFEWIeU7h04bEmZR+KnJYHqEh3dT4m7DxPZVhTyYm23hUVdBgfiGhVVwGMeGRJYzZ0YMp7x293UR2V3cARYqIx5Y4OG5fQfDWfRY2ESxnfk6daN1g/cesVVyMLDYr0cMzZW4gpatF1RREURcyyBQWYgKBckmwA7ST1UWCbZlY95R+Nhiv6Phz+JBu7/AKwjkB+wDv3m3UN58EOHnHVU9bV4+YzRWDyScOmKNsVILNKLRg8xHzv/AOxA9QB665VMlzhCkbPgwtxnf5LQ6iqxRREURFERREURFERREURFEWT8YYhnxcuq/mnSo7FHK3jz9deT2i9zqhwO5e42XG1lKzDvzPb6ySfC2IZMVCUv5zBSO1WNjf4+qtKB7mVDcO827lvtGNr6Z4duF+8aLXK9evCKIzfiODDHS7Etz0qLkDv6h66iVFbDAbOOfAKdS7OnqRiYMuJS2UZ3DiQeibcc1IsR6uzvFbwVUc45hWlVRTUx/wCQa79ykakKIsUxuIaSRne+piSb9vZ6uXqrxMr3PeXO1X0SKNsbAxmgVi8nuIYYkoL6WU6h1bcj49Xrqx2Q9wmLRoQqrbkbTT4jqDl37vXBaTXpV5BFERREURFETXMsvjxEbRSqHRhYg+4g9RHURWWuLTcLV7GvGF2ix/inycz4cl8ODPF3flFHeo9LxX2Cp8dQ12RyKpp6B7M2ZhVXLMzmwsmuF2jcbH+TKdiO4iuzmhwsVEZI+J125K+5b5WZAAJ4FY/SjbT/AHSD8ajOpRuKsGbSPzBSn+9nD/qJ/wC5/wDVaeyu4rr/ACUfAqOx/lbaxEOGAPUZHv8A3VA+NbCl4lc37S+lv3VPzPPsZmDhGZ5L8oowdP7i87dpvXdrGRi6hPmlnNvAK6cG+TUgrNjQNt1hvf8A/Q8iP2R6zzFcJanc1TqegtzpPstQAqGrRFERREURFERREURFERREURFEUBxBwtHim16iklrFgLgjquO3vvVfV7PZUHFexVpQ7Vkpm4LXbw4dhXGQcJx4ZukLGRxyJFgO2w33771ik2cyA4r3K2rdrSVLcAGFvmrFViqlY5nmr5RNr9LpGv7dvVa1u61eNq8XLOxa3K9/R4fZ2YdLBP8AgjV8sj03/S1fV0nn3Xt67VI2Xi9oFutRtr4fZHYuq3bf/wBWqV6peJVWznguOZzIjmMsbsLagT1kC4sTVXU7LZK7E02JV1SbakhYGPbiA0zsfypHh/h6PCAlSWdtix7OwDqH+uypFJRMpwcOZO9RK7aElUQHZAblMVMUBFERREURFERREURR+ZZJh8R+WhjkPayi/qbmK2a9zdCub4mP94XUBP5NsA3KN0+rI3+ImuoqJOKjmhh4eKQ/3X4L/vfvj/5rPtL1j2CFO8N5OsAlj0Jcj6TufcCAfZWpqJDvWzaKEblYsDl8UK6Yo0jHYihfhzrkXE6qS1jWizRZOawtkURFERREURFERREURFERREURFERREURFEUTm/DkGJOqRSG5alNiR39R9dRKiihnN3jPiFOpdoz0wwsOXApXKMkhwwPRLYnmxNyfX2dwreCljgHMC0qq2apI5Q6btykakKIiiIoiKIiiIoihsBnvSYzEYXRboAh16r6tahvRtta/aa6FlmB3FcWy4pHMtolc/zj5MITo19LPHDztbXcauRva3L31hjMV1mWTBbLU2UpWi6ooij0x0hxLQmFhGEDCa+xa4GjTbnve9+qtsIw3vmueJ2PDbLipCtV0RREURFERREURR7Y6T5SIehbojHr6a+wa5GjTbnYXvfrraww3vmueJ2PDbLipCtV0URhc714ybC6LdEiPr1c9XVpttbxrcsswOXFst5Cy2il60XZFERRFEcOZ38rWY6NHRTPD6V76LedyFr6uVbvZhsuMMvKXy0Nk4z3Mfk2Hln06ujUtpva/rsbVhjcTgFvK/Awu4JrwrxAuNh6QKUdWKvGTcqw9Q5jfl29lbSRlhstIJhK2+iXhzbVi5MNotojSTXfnqLC2m21tPO9alvNxLYPu8tUlWq6IoiKIo/O8dJCitFA05LqpVTbSpvduR2FuXfWzGg6my5yPc0DCLqQrVdEURFERREURFEUBlnEvTGcdHp6GZ4fSvq0W870dr35V1dHa2eqjsnxXy0JCjMh+ecx+pB9mtbP6JveucXxD+5OePvRwX/nYf4tWIfm7Ctqn5O0JlxA875pFh4p3iSTDnXpJ2GtiWVT5okNgoa2wPdWzMIjxEb1zlLzOGNNgR+fNejCvgMdhUjnmkixPSK6TOXsyrqVlJ5E9f+rLh7CSMwtsJilaASQeKdxTu2bTRF36P5KpChiAGLAFgL2DW6xvWthyYPWtgSZy2+VlxwNmLiHEQ4iRmkwkjqzuSSY92ViTva17dwFZmaLgt3rFM8hrmuObfJQc/EE8OASYyFJcbOSjSG4ghY7EA7ABQDb9q9biNpfbgPuuJmc2IOvm479wSOZ47DYeLpsJmTviI7NpknMiy/SVkJtuL2ta1ZaHONnNyWHuYxuJj8x13upbinNpnOWvhXKHEE2Fzp89F0llGzBdWqx7K0jaBiDty6zyOPJlm/wBeCR4mw8mX4ZFXE4kpLOoxE7NqdEIsxQgXUbd++3XWYyJHaDqC1mDoWCzjmczwCXynCxGWJ8DmLOQR0kUsxlDp+l5hN1fv6vjhxNjjatmNbiBjf3E3UhJin/DKx626P5Hq0ajp1dKRq03tqttetbDkr9a6Yj7Ra+Vvyo/K4XzObESyTTJBFK0MUcUhj3W13YruSbi3ZvWzrRgADMrnHedznE5A2sF5wthnjzXFo8hlKwxgO1tRXbTqtzYcieu1+ukhBjBCxA0tncCb5BI4tYFdzmGYsJixtHDMyLGt/NARN7262/zORi+RuXYhwgnlX59R0TjhDP8AThsYWlbER4VnKSMbs8QXUoLHm2xFzWJGc4ZWuswTWY7O9vJHD2SS4qBcVNisQs8o6RejkKpGD6AEfokWtcG9/eT3hpwgZJFE57cbnG54bkp5Lw3Q4rWQX+Vy6iORayarDsvWKi1xbgs0d8Lr8T+FKcefN+K/qzWkPvhdqnonKBxwOXzwY1fyE6xxYkdQawEcn3H19bV1bz2lm8aKO/8A4XiQaHX9qXwJvmuIt/00P8T1zPRjtXdvTHsCh8asCvIcwzBhKWOmKGZkWNP0RoSx1W5k8/eegvbmN8FwOEE8q/PgDol+Dc+tDjbzNiIsMSySMbs0WksAWPMjSRc1iVmbcrXWaeazX53Dd/UuckyOXG4cYmfFYhJphrQRSFUjB9ABBsRa178/fR7wx2EDIJHE6RmNzjc8DoueIcZi0y/DGYtFiOniSQo9tQuw3KG1mABI5VlgYXm2ixK6QRNxZG49ZJ7xFipZ8bFgI5HiQxmaZ0NnK30qqt+jvzPePA6sAawvK3lc58giBsNSmuPifLJ8O6TTSYeeQQyRyuX0s3osrHccjfw9mRaRpBGYWrgYHggkg5ZozDp5s1kwyTyRxHDq76GNwA1jo6lZiRdrXsDQWEeK29HFzpywGwslsBC+CzCPDrNLJDPG7BZWLlHSxurHcAjqrBIey9swtmgxyht7g8VxniRid2x+OMaG3QwxStHZPpOFszMT6hv6jb4eY1YkAxkyPtwAK44IzNTisRh4sQ+IgCLJGzsWZTezrqO5G4/1e+ZW80EixWKZ4xua11wkOGPTx3/mz/4a2k+XsC0h1f8A5FOMyaTA5jJiuhlmgxEaq5iXUyOgAF1+jYe/usdW2ewNvYhbvxRTF9rg8EYnGPmU+GWKCaOCGZZ5JZV0XKX0qoO5uTv2UAEYNzmULjM5oAIAN7lPcVhnOcRSaG0DCspfSdIbWxtq5X7q1BHJEda2LT7SDbKyU4kw7tjcuZVYqjyliASFBSwuRy9dYjIwOW0wJkYR1rnDYZxnEsmhtBwqqHsdJbWDbVyv3VkkckB1oAfaCepQnGuVYgYo/JkYrjoxBKwUkIQygu1uXmG2/wC1XSJzcPO3LhUseJOZ82R/f2UzxlkbPDh2w6BnwkiSJH9JU5oO+wHs765xPAJxb12qIiWtwj3U3n4nMiBMLg5TiGsNM0JREPWZG2FhvyO9ZEds3HJYM+IWY036x5pbiXCyNictIQtokYuUU6V80C/XpW/K9YYRhcszNJfGpLibGzwqjxQiePVaZALvoI5ot7Eg8xvf2kaxhpyJsukzntAIFxvVLz3DwYvo1wODkjxPSK3S9CYVjsbku1gCfafv7sLm++cu1Q5WsksI22PG1rKyyYZ/wysmhtHyPTr0nTq6Um2rle29q5XHJW61Jwn2i/V+VG5TiGyybEQyxTNDLK00UkaFwdVroQu4YWA79+6tnDlACDmuUZMDnNcMibghKcOJPJmGKnkheESwp0eocgNl1Hlr21Fb7XtR+EMABusw43SucRa4TPg/GLgYminws5xety5WFnMpLEgiQCxFjbcgczW0gLzcHJawOETcLmnF2a96dcNZZNKMyjxEZiaduwlQHQjzWtZtN7EjrFayOAwlu5ZhY53KB4tdHD+fSYWBcLNhsQ2IiHRqEjJSQDZCsnohbWuTy38KPYHHEDksxSljcDmm4Tzyb4aWOHECdCjtipWIIIBuEuVvzW97GsTkEi3BbUYcGuxDO5UlxtCz4DEqilmMZAVQSSe4Dc1pEbPC61AJjcAnbYBZsKIZVurxhWHXyHsIPsIrXEQ64W5YHMwlVDgPL8TDisQk4b8XEkMcpU6XRWYoQeRsGG3Vax5V3mc0tBCh0rJGvc127IFJcIYtcDG8WIw05xetizLC0hmJNwVkAsR4kDmes1mQYzcHLyWICImlrmnF2Xv3p3wzl00r5muJjaIz6erbS6OLK3JioIBI66xI4ANwnRbQsc4yB4tdeZHn8mDw64afDYhp4QUURxsyyAegVcC1rWvf/KsPYHuxA5FZjmMbMDmm44DVHEeFxUmAwwnUyYjp4nkEa30i7Hkv0QQCeV6ywtDzbSyxM2QxNxa3Cd8RQSYfHRY5I3lj6MwzLGLuFvqVgvXvz8K1YQ5hYVvKCyQSgXGhTfHytmc+GWOKVMPDIJpJJEKamW+lVDbnmb9l/bkDkwbnMrVxM7mgDIZ5p7hsM4ziWTQ2g4VVD6TpLawbauV+6tSRyQHWtg0+0k2yt+UpmuHc5pg3CMUWOYMwB0gkC1zyF6w0jk3DsWzweWYe1QuUyrgsVizioJWkklLxzLE0gaM+iisoOkjs8B1Cujue0YSuMdo3uxjMnW18k74e6d80mmlgeJJMOujUOShwAGI80SHdtN7gEdlYfYRgA3zW0WMzFxFrj13rjhzByK+M1RuNWMmZbqRdTpsRtuD21l5GXYFiFpBdcbyruTaoynWuvQaIvAaJZe0ReA35UWSLL2iwiiIoiKIiiIoiKIiiIoiKIiiIoiKIuOkHaPbWLhbYTwXdZWq8Bos2XtFhFERREURFERREURFEXgNFmy9osIoigOKk6Yw4UG3Svdrfq0Go++1Qa0cphh+o59gzVps08iH1J+UZdpyH5XvBmIJw/Rt6cLNE3/qdvdt6qbPeTFhdq3L7LG1owJ8bdHgEd6jckzExyYtEiaWQ4iRtK2Fl5XZjsN9h21Hppi10jWjEcRyUyrpxJHC57g1oYMzx4ADNT+UZus+tdLJIhs8bcx2eIPbU6CoEtxaxGoKq6qkdBY3BadCN6bcOzwLA7RqY41dy2o33HpG9zttXOldEIyWiwBOviu1cyd07WyHE4gWt4BJjiJivSrhpmh56/NBK/SCE6iOuse2EjGGHDxy8tVt/HNDuTdK0P4Z68L2tdPcXnEaQCcech02t+0QBz8d67PqGNj5TUZeKjxUcj5jCcnC+vVmkIc7Z9bR4eVkX0WFh0m4B0gkbdd+sCtG1JfctYSNx49i6PoWswtfIATqM8sr5237ky4QzKSRNLpKbu56RiCBvsvO+3LlauNDM97bOB1OZUnalNHG67XAZDmjz0snK5+0lzh8O8qAka9SqpI56dRuw766CrL+jYXDjkPtdcTQNjsJpA0ndYk99tE+ynM1xCFlDKVYoytsVYcwa7QTtmbcZWyIO4qNVUzqd4aTe4uCNCE9Y7dtdlHCZ5RmS4iISKCtyQVbmCDYg1xgmEzMYXeqpnU8hjcb9Y33XWWY8TqXUEKGZQT+lpNri3VcGsxSiUYhp+liopzA4Ncc7A9l87dqUxuLSGNpJDZVFyf8AXX1VtJI2Npc7QLSGJ8rxGwXJUQ+fyBOkOEmEVtRa6agvbovflUQ1bw3GYzh7vK6njZ8ZdyYmbi4WNr9tlNYadZEV1N1YBge47ipjHh7Q4aFV8jHRuLHahGI9BvA/CjtCkfvBVDhPh7DTYSN5IgzHVc3YcmYDkewVU0NHDJAHPbc58eKvtp7RqYapzGPsBbhwHUnuDBweKSAMzQTA9GGNyjruQCf0eXtHfftHemnEQN2u06iPwo0pFZTOmIs9lr23g7+312PcBLCMTiyqlXURmVydiNJK2F9rC/ZXeN0YlksLEWue5R5mTGnhBNwb4Rwzz+5SK8Rsy9ImFmaHnr825A6whNyK0FY4txtjJbxy8l0OzmtdybpWh/DPXhfRNuKM5JwmuASaXCsJVNgvnjY76gTy27a5V1SfZ8Ud87Zjdn9122dRAVWGa1xfmnO+X261KfhgJC0s0bxBdrNYk8rW0k8ybVK9oDYy94ItxUL2MvmEUTg4nhfL7hNZs/kRekkwkqx8y11JA7SgNxXN1W9oxOjIHHLyXZuz43uwMmBdwsc++1k+zLNkhjWU7oxUAi3JuR36uuu0tQ2NgedDbxUanpHzSGMZEX8NyYy8SabO0EqwEgdKbWsdgxS+oKe0+yuDq3DziwhvH/WtlJbs3FzGyAv+n8X0upHNczSBAzXJYhVVRdmY8gBUiadsTcR7rbyotNSvnfhblbMk6AdaaYXOyZFjmheFnvoLEFWI6rqdm7jXJlUcYY9pbfT0F2koRyZkieHga2uCO47l7gGi+V4kKjCQCPpGJ2YafNsL7WHdWYjHy7wBnlf7JOJfZYi43bnYcM80lHn7SXaDDySxgka9SqGtz06jcitRVufnGwkcch5rd2z2x82aQNdwsTbtton+VZkuITWoK2JVlbYqw5gjtrtBO2VuIeO4qLU0zoH4XZ7wRoQd6g9U8uMllgWJhGOgHSMw32Z7aQd7m3qqHeV9Q58YBA5uZPaVZWgjpGRTEgu52QHYNTwXGUNJDj3WYIvyhdYCEldS87XAN7aifVWsBfHVFr7DGL5cQtqoRzUTXREnkzbPWx7O6yc8JkdLjRtq+UPfttc29V7++t6AjFLxxFctpg8nBwwD15L3D75pIV5CAB/rFgVv36ay3Otdb6c+2/6WH5bNaHfUbdls/FQwDHK8Rp/Wtfw6RdXuvUSxNE+3E+asLtG0o8X0j74TZTeEwOIMSFcYujSCPxC2022/S5WqWyKcsBEotb6Rp91Wyz04kIdCb3+s6/ZRWZ4RY8q0JKJU1CzgWFjILjmeRvUaaMMocLXYhx71Op5XSbTxvbhNjl/89yuaKAAALACwHdVwBYWC884km5UDwc1sKxPVJKf7xqFQm0JPWfNWm1RepAHBvkkcpfE4qMSrKsEbE6ERFY2BIuzN13B5CtIDNUNxh2EbgAD5reqbTUr+SczG4WuSSN24BdcHnzsV5+v8d6VgLm1ibDb2Vmg1kzvnqsbV92HK3N04KyVYKoVMxuLOElxUS85gJIR/3HOhrd9zfwFU8khp3yRj5sx2nIr0MUQq44ZXfJk7sGY8Mu9WrLcIIYkjHJFA8e0+s71aRRiNgYNypKiYzSukO8ptxFmIw+HeQqGtYBTyJJsL91c6qbkYi+112oKc1E7YwbdajcbhcSIHebFBbIxZUjXSNtxc3J7KjyRzCMukktloALftS4ZaYzNZFFfMWJcb665ZJ9wp+ZwfUFdqL4dnYo20/i5O1SWI9BvA/CpLtCokfvBQnAv5lF/7/wAbVB2b8M3v8yrHbPxj+7yCQzJxNmGHRN+gDvIR1XAAHjcDbvrWUiWqY1vy3J710pwYaGR7vnsB121XmC0fKsx6QgIViDEmw0lGB36tqR4eXmxaZeSzLj9mpsGt3W7cQXmFy7FwoPk2IjlitdFkX9HmBqXn7h4VhkNRG0ck8ObuuN3aEkqaSZ55eMtdvLTv7Cm+c5l8oyt5NOk3UEdQIkUG3dXKpm5ahL7W/wDV2pKb2faQjvfXxaVNcRZiYIQwUMzMqKG5ajyv3bVNqpuSjuBcmwHaq6hpxPNhJsACTbgFGZ3hMQuGlaXFbaGuqxqFNxYLc+duTa/Oo1THKIXOfJu0sLdnFTKSWndUMbFFvGZcb9vBIZwL5dhgdwegB8LCtJhejjB/6rrSm20JSP8Aupji4f0Ob6v3iplb8O7sVfsv4uPtTDMT/ScvLejZx3ayg0+vsqPN00JOmf3spUHw9SG65fa+amcykhBiEtiTIOjuCfxm9iLDbx5CpkpjBbj45dqr6dsxDzFoBnnbJRWAkC43HMeSpET4BCaixHDUzE9XkpszS6jp2jeXea5yk4nExiUTLAjX0xoisQLkbs3X4CsQcvOwPxYQdAAD4lbVPs1NIYiwvcNSSR4BNeGW2xHn6/6RJ52w1bLvYbb89q50ZyfnfnHPiu20BnHlbmjLhrkrLl+BWFSqX3ZmJJuSzG5JNWMUTYxYKnnndM7E7gB3Bc43LUleJ2uGiJKkG3O1we42rEkLXua46jRbRVL4mOY3R2qZzcOxEllaSNyzMXjbSx1G5BNrFe4jauLqOMm7SQc8wbaruzaMoAa4BwAAsRcZZDvTvK8rTDqQmoljdnY3Zj2k11hgZELN36k6lcKmqfOQXaDQDIDsC9wGWJCjRqCVYsSG3vq5+qsxwtjaWjQ/lJqmSV4e7UW06tFG/wCysW6iSdYjziEh0W6xa17euo3sDNA424XyUv8AlZfeLWl31Yc/14KQxmUxyQ9CRpjFrBdrWII+FSJKdj4+TOnUosVXJHLywN3Z69afV2UZRWHyJI5TIkkqgsXMYb8WWPPzSPv7KispWsfiaSN9r5fZTn1z5I8D2tJtbFbO3bdIrwzGpISSdIybmJJLJvzsLXAPca1FEwe64gcAcl0O05HWLmtLh8xFz+vuE+y7K44C/RiwcgkdQsLbDq2rtFAyK+Heos9VJOG487J4xsL12XAC5sq0jpjcVFIit0cAYl2UrdzYKoB32tfuNVwLamdrmjJt87b+Hcrch9HTPY4859sgb2G85cdFZqsVTpDG4RJUaOQalYWI/wBddaSRtkaWuGRXSGV8Tw9hsQoyLhtBYPLPKo5JI91HZsAL26r3tUZtG0ZOcSOBOSmu2k85ta1p4gZ+e/fayksvwawxrGl9KiwvubeNSYoxGwMGgUOeZ00hkdqUs63BHbtWxF1zBsbqBj4ShUaVknC9gkIHsFQm7PjaLAm3arN215nG5a0n/FSeV5XFh1KxLpvuTzJPeTuakQwRwizAodRVS1DsUhv+ERZZGsksliTNpDg7ghQVG3gaCBgc531ao6pkcxjPovbvzUeOF0HmpNiUT9Wsnm26xuCbeuo/sDRk1zgOAOSl/wAo85uY0u4luf68E/OUxdB8n0ARWtp9978733v21I9nj5Pkrc1Rfa5eW5e/O4psnD6dG8UkksqNbaRr6bXtpIAsd/cK5CjbgLHEuB4ldjtB/KCRjWtI+ka345lcDhtCCJJZ5RYgCR7hbgi4AA86x2JvasexMIs9xd2n1mtv5KQG8bWtP/UWvv46dlk6nyeN4UhOrRHp077+b6NzaurqdhjEZ0FvBcGVkjJXSi13Xv36pxmGDWaNo3vpYWNtjXSSMSNLHaFcoJnQyCRuoSWOyyOaMRuCVFrG9iCORB6jWkkDJGYHLeGqkhk5Rhz877k2wOQpG4kZ5ZXUEKZX1ab87bAC/bXOOkax2IkuPWb2XaavfIwxtaGg6hotftTuHLkWWSUX1ShQ1+XmiwsK6tha17njU69y4PqHujbGdG3t3qOThiNbhZJ1jJuYlksm/MctQB7jUcULBkHEDhfL9+Klnacjs3NaXfURn+vBOsNkkcerRqUM2qwIsDYDYW2GwrqymYy+HK64yVsslsedhZ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415" y="5509034"/>
            <a:ext cx="739461" cy="586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438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730640" y="1700808"/>
            <a:ext cx="74751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Rectángulo"/>
          <p:cNvSpPr/>
          <p:nvPr/>
        </p:nvSpPr>
        <p:spPr>
          <a:xfrm>
            <a:off x="2727249" y="1700808"/>
            <a:ext cx="74751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622255" y="188020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2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2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10" name="3 CuadroTexto"/>
          <p:cNvSpPr txBox="1">
            <a:spLocks noChangeArrowheads="1"/>
          </p:cNvSpPr>
          <p:nvPr/>
        </p:nvSpPr>
        <p:spPr bwMode="auto">
          <a:xfrm>
            <a:off x="4068663" y="623970"/>
            <a:ext cx="4804895" cy="830262"/>
          </a:xfrm>
          <a:prstGeom prst="rect">
            <a:avLst/>
          </a:prstGeom>
          <a:solidFill>
            <a:schemeClr val="bg1">
              <a:lumMod val="95000"/>
            </a:schemeClr>
          </a:solidFill>
          <a:extLst/>
        </p:spPr>
        <p:txBody>
          <a:bodyPr wrap="square"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none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ES" dirty="0" smtClean="0"/>
              <a:t>Estudio de Factibilidad del Programa</a:t>
            </a:r>
            <a:endParaRPr lang="es-ES" dirty="0"/>
          </a:p>
          <a:p>
            <a:pPr>
              <a:defRPr/>
            </a:pPr>
            <a:r>
              <a:rPr lang="es-ES" b="0" i="1" dirty="0" smtClean="0"/>
              <a:t>- Análisis Exploratorios -</a:t>
            </a:r>
            <a:endParaRPr lang="es-CO" b="0" i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7473950" y="1406716"/>
            <a:ext cx="2232025" cy="1467326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1" u="sng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s-CO" sz="1400" i="0" u="none" dirty="0">
                <a:solidFill>
                  <a:schemeClr val="tx1"/>
                </a:solidFill>
                <a:latin typeface="+mn-lt"/>
              </a:rPr>
              <a:t>Conocimiento del programa de </a:t>
            </a:r>
            <a:r>
              <a:rPr lang="es-CO" sz="1400" i="0" u="none" dirty="0" smtClean="0">
                <a:solidFill>
                  <a:schemeClr val="tx1"/>
                </a:solidFill>
                <a:latin typeface="+mn-lt"/>
              </a:rPr>
              <a:t>Contaduría Pública</a:t>
            </a:r>
            <a:endParaRPr lang="es-CO" sz="1400" i="0" u="none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4 CuadroTexto"/>
          <p:cNvSpPr txBox="1"/>
          <p:nvPr/>
        </p:nvSpPr>
        <p:spPr>
          <a:xfrm>
            <a:off x="7462838" y="2749550"/>
            <a:ext cx="2233612" cy="10398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 b="1" i="0" u="none">
                <a:solidFill>
                  <a:schemeClr val="bg1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es-CO" dirty="0">
                <a:solidFill>
                  <a:schemeClr val="tx1"/>
                </a:solidFill>
              </a:rPr>
              <a:t>Énfasis de </a:t>
            </a:r>
          </a:p>
          <a:p>
            <a:pPr>
              <a:defRPr/>
            </a:pPr>
            <a:r>
              <a:rPr lang="es-CO" dirty="0">
                <a:solidFill>
                  <a:schemeClr val="tx1"/>
                </a:solidFill>
              </a:rPr>
              <a:t>formación</a:t>
            </a:r>
          </a:p>
        </p:txBody>
      </p:sp>
      <p:sp>
        <p:nvSpPr>
          <p:cNvPr id="19" name="4 CuadroTexto"/>
          <p:cNvSpPr txBox="1"/>
          <p:nvPr/>
        </p:nvSpPr>
        <p:spPr>
          <a:xfrm>
            <a:off x="7462838" y="4981575"/>
            <a:ext cx="2233612" cy="1039813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 b="1" i="0" u="none">
                <a:solidFill>
                  <a:schemeClr val="bg1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es-CO" dirty="0"/>
              <a:t>Iniciación en</a:t>
            </a:r>
          </a:p>
          <a:p>
            <a:pPr>
              <a:defRPr/>
            </a:pPr>
            <a:r>
              <a:rPr lang="es-CO" dirty="0"/>
              <a:t> la UNAD </a:t>
            </a:r>
          </a:p>
        </p:txBody>
      </p:sp>
      <p:sp>
        <p:nvSpPr>
          <p:cNvPr id="20" name="4 CuadroTexto"/>
          <p:cNvSpPr txBox="1"/>
          <p:nvPr/>
        </p:nvSpPr>
        <p:spPr>
          <a:xfrm>
            <a:off x="7473950" y="3860800"/>
            <a:ext cx="2230438" cy="1039813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1" u="sng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s-CO" sz="1400" i="0" u="none" dirty="0">
                <a:solidFill>
                  <a:schemeClr val="tx1"/>
                </a:solidFill>
                <a:latin typeface="+mn-lt"/>
              </a:rPr>
              <a:t>Conocimiento</a:t>
            </a:r>
          </a:p>
          <a:p>
            <a:pPr>
              <a:defRPr/>
            </a:pPr>
            <a:r>
              <a:rPr lang="es-CO" sz="1400" i="0" u="none" dirty="0">
                <a:solidFill>
                  <a:schemeClr val="tx1"/>
                </a:solidFill>
                <a:latin typeface="+mn-lt"/>
              </a:rPr>
              <a:t> de la UNAD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63" y="1744688"/>
            <a:ext cx="6776456" cy="4088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4 CuadroTexto"/>
          <p:cNvSpPr txBox="1"/>
          <p:nvPr/>
        </p:nvSpPr>
        <p:spPr>
          <a:xfrm>
            <a:off x="9768655" y="3194248"/>
            <a:ext cx="2137519" cy="1169551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1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ES" sz="1400" i="0" u="none" dirty="0" smtClean="0">
                <a:solidFill>
                  <a:schemeClr val="tx1"/>
                </a:solidFill>
                <a:latin typeface="+mn-lt"/>
              </a:rPr>
              <a:t>Favorabilidad de apertura del  Programa </a:t>
            </a:r>
          </a:p>
          <a:p>
            <a:pPr>
              <a:defRPr/>
            </a:pPr>
            <a:endParaRPr lang="es-ES" sz="1400" i="0" u="none" dirty="0" smtClean="0">
              <a:solidFill>
                <a:schemeClr val="tx1"/>
              </a:solidFill>
              <a:latin typeface="+mn-lt"/>
            </a:endParaRPr>
          </a:p>
          <a:p>
            <a:pPr>
              <a:defRPr/>
            </a:pPr>
            <a:endParaRPr lang="es-CO" sz="1400" i="0" u="none" dirty="0" smtClean="0">
              <a:solidFill>
                <a:schemeClr val="tx1"/>
              </a:solidFill>
              <a:latin typeface="+mn-lt"/>
            </a:endParaRPr>
          </a:p>
          <a:p>
            <a:pPr>
              <a:defRPr/>
            </a:pPr>
            <a:r>
              <a:rPr lang="es-CO" sz="1400" i="0" u="none" dirty="0" smtClean="0">
                <a:solidFill>
                  <a:schemeClr val="tx1"/>
                </a:solidFill>
                <a:latin typeface="+mn-lt"/>
              </a:rPr>
              <a:t>90%</a:t>
            </a:r>
            <a:endParaRPr lang="es-CO" sz="1400" i="0" u="none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3 Flecha abajo"/>
          <p:cNvSpPr/>
          <p:nvPr/>
        </p:nvSpPr>
        <p:spPr>
          <a:xfrm>
            <a:off x="10621391" y="3744024"/>
            <a:ext cx="432048" cy="333048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40 CuadroTexto"/>
          <p:cNvSpPr txBox="1"/>
          <p:nvPr/>
        </p:nvSpPr>
        <p:spPr>
          <a:xfrm>
            <a:off x="700853" y="1116094"/>
            <a:ext cx="1728788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2. Justificación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484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730640" y="1700808"/>
            <a:ext cx="74751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Rectángulo"/>
          <p:cNvSpPr/>
          <p:nvPr/>
        </p:nvSpPr>
        <p:spPr>
          <a:xfrm>
            <a:off x="2727249" y="1700808"/>
            <a:ext cx="74751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622255" y="188020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2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2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10" name="3 CuadroTexto"/>
          <p:cNvSpPr txBox="1">
            <a:spLocks noChangeArrowheads="1"/>
          </p:cNvSpPr>
          <p:nvPr/>
        </p:nvSpPr>
        <p:spPr bwMode="auto">
          <a:xfrm>
            <a:off x="4068663" y="417901"/>
            <a:ext cx="4804895" cy="830262"/>
          </a:xfrm>
          <a:prstGeom prst="rect">
            <a:avLst/>
          </a:prstGeom>
          <a:solidFill>
            <a:schemeClr val="bg1">
              <a:lumMod val="95000"/>
            </a:schemeClr>
          </a:solidFill>
          <a:extLst/>
        </p:spPr>
        <p:txBody>
          <a:bodyPr wrap="square"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none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ES" dirty="0" smtClean="0"/>
              <a:t>Estudio de Factibilidad del Programa</a:t>
            </a:r>
            <a:endParaRPr lang="es-ES" dirty="0"/>
          </a:p>
          <a:p>
            <a:pPr>
              <a:defRPr/>
            </a:pPr>
            <a:r>
              <a:rPr lang="es-ES" b="0" i="1" dirty="0" smtClean="0"/>
              <a:t>- Análisis Cuantitativo-</a:t>
            </a:r>
            <a:endParaRPr lang="es-CO" b="0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447" y="1221093"/>
            <a:ext cx="8356599" cy="539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4536714" y="6467421"/>
            <a:ext cx="309634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180975" algn="just">
              <a:defRPr/>
            </a:pPr>
            <a:r>
              <a:rPr lang="es-CO" altLang="es-CO" sz="1000" dirty="0">
                <a:latin typeface="+mn-lt"/>
                <a:ea typeface="Calibri" panose="020F0502020204030204" pitchFamily="34" charset="0"/>
              </a:rPr>
              <a:t>Fuente: SNIES, </a:t>
            </a:r>
            <a:r>
              <a:rPr lang="es-CO" altLang="es-CO" sz="1000" dirty="0" smtClean="0">
                <a:latin typeface="+mn-lt"/>
                <a:ea typeface="Calibri" panose="020F0502020204030204" pitchFamily="34" charset="0"/>
              </a:rPr>
              <a:t>Septiembre 2014</a:t>
            </a:r>
            <a:r>
              <a:rPr lang="es-CO" altLang="es-CO" sz="1000" dirty="0">
                <a:latin typeface="+mn-lt"/>
                <a:ea typeface="Calibri" panose="020F0502020204030204" pitchFamily="34" charset="0"/>
              </a:rPr>
              <a:t>, elaboración propia.</a:t>
            </a:r>
            <a:endParaRPr lang="es-CO" altLang="es-CO" dirty="0" smtClean="0">
              <a:latin typeface="+mn-lt"/>
            </a:endParaRPr>
          </a:p>
        </p:txBody>
      </p:sp>
      <p:sp>
        <p:nvSpPr>
          <p:cNvPr id="9" name="40 CuadroTexto"/>
          <p:cNvSpPr txBox="1"/>
          <p:nvPr/>
        </p:nvSpPr>
        <p:spPr>
          <a:xfrm>
            <a:off x="726253" y="1079402"/>
            <a:ext cx="1728788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2. Justificación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729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>
          <a:xfrm>
            <a:off x="622255" y="188020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2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2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9" name="3 CuadroTexto"/>
          <p:cNvSpPr txBox="1">
            <a:spLocks noChangeArrowheads="1"/>
          </p:cNvSpPr>
          <p:nvPr/>
        </p:nvSpPr>
        <p:spPr bwMode="auto">
          <a:xfrm>
            <a:off x="3627930" y="945854"/>
            <a:ext cx="5112470" cy="461962"/>
          </a:xfrm>
          <a:prstGeom prst="rect">
            <a:avLst/>
          </a:prstGeom>
          <a:solidFill>
            <a:schemeClr val="bg1">
              <a:lumMod val="95000"/>
            </a:schemeClr>
          </a:solidFill>
          <a:extLst/>
        </p:spPr>
        <p:txBody>
          <a:bodyPr wrap="square"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none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CO" dirty="0"/>
              <a:t>Rasgos distintivos del Programa</a:t>
            </a:r>
            <a:endParaRPr lang="es-CO" b="0" i="1" dirty="0"/>
          </a:p>
        </p:txBody>
      </p:sp>
      <p:sp>
        <p:nvSpPr>
          <p:cNvPr id="35" name="40 CuadroTexto"/>
          <p:cNvSpPr txBox="1"/>
          <p:nvPr/>
        </p:nvSpPr>
        <p:spPr>
          <a:xfrm>
            <a:off x="766762" y="1087141"/>
            <a:ext cx="1728788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2. Justificación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2730640" y="2132856"/>
            <a:ext cx="74751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7" name="36 Rectángulo"/>
          <p:cNvSpPr/>
          <p:nvPr/>
        </p:nvSpPr>
        <p:spPr>
          <a:xfrm>
            <a:off x="2727249" y="2132856"/>
            <a:ext cx="74751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8" name="37 Rectángulo"/>
          <p:cNvSpPr/>
          <p:nvPr/>
        </p:nvSpPr>
        <p:spPr>
          <a:xfrm>
            <a:off x="3590925" y="1682357"/>
            <a:ext cx="1944687" cy="4429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400" b="1" dirty="0" smtClean="0">
                <a:solidFill>
                  <a:schemeClr val="tx1"/>
                </a:solidFill>
              </a:rPr>
              <a:t>Metodología Virtual</a:t>
            </a:r>
            <a:endParaRPr lang="es-CO" sz="1400" b="1" dirty="0">
              <a:solidFill>
                <a:schemeClr val="tx1"/>
              </a:solidFill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4892675" y="3206998"/>
            <a:ext cx="2592388" cy="6540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/>
              <a:t>PROGRAMA </a:t>
            </a:r>
          </a:p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 smtClean="0"/>
              <a:t>CONTADURÍA PÚBLICA</a:t>
            </a:r>
            <a:endParaRPr lang="es-ES" sz="1600" b="1" dirty="0"/>
          </a:p>
        </p:txBody>
      </p:sp>
      <p:sp>
        <p:nvSpPr>
          <p:cNvPr id="40" name="39 Rectángulo"/>
          <p:cNvSpPr/>
          <p:nvPr/>
        </p:nvSpPr>
        <p:spPr>
          <a:xfrm>
            <a:off x="6688127" y="1771477"/>
            <a:ext cx="1900237" cy="433387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400" b="1" dirty="0" smtClean="0"/>
              <a:t>Diseño en torno a Problemas</a:t>
            </a:r>
            <a:endParaRPr lang="es-CO" sz="1400" b="1" dirty="0"/>
          </a:p>
        </p:txBody>
      </p:sp>
      <p:cxnSp>
        <p:nvCxnSpPr>
          <p:cNvPr id="41" name="40 Conector angular"/>
          <p:cNvCxnSpPr>
            <a:stCxn id="39" idx="0"/>
            <a:endCxn id="38" idx="2"/>
          </p:cNvCxnSpPr>
          <p:nvPr/>
        </p:nvCxnSpPr>
        <p:spPr>
          <a:xfrm rot="16200000" flipV="1">
            <a:off x="4835205" y="1853334"/>
            <a:ext cx="1081729" cy="16256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41 Conector recto de flecha"/>
          <p:cNvCxnSpPr>
            <a:stCxn id="39" idx="3"/>
            <a:endCxn id="49" idx="1"/>
          </p:cNvCxnSpPr>
          <p:nvPr/>
        </p:nvCxnSpPr>
        <p:spPr>
          <a:xfrm flipV="1">
            <a:off x="7485063" y="3528120"/>
            <a:ext cx="1710762" cy="59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42 Rectángulo"/>
          <p:cNvSpPr/>
          <p:nvPr/>
        </p:nvSpPr>
        <p:spPr>
          <a:xfrm>
            <a:off x="972319" y="4221088"/>
            <a:ext cx="1930400" cy="442913"/>
          </a:xfrm>
          <a:prstGeom prst="rect">
            <a:avLst/>
          </a:prstGeom>
          <a:ln w="8572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400" b="1" dirty="0" smtClean="0"/>
              <a:t>Enfoque Internacional</a:t>
            </a:r>
            <a:endParaRPr lang="es-CO" sz="1400" b="1" dirty="0"/>
          </a:p>
        </p:txBody>
      </p:sp>
      <p:cxnSp>
        <p:nvCxnSpPr>
          <p:cNvPr id="44" name="31 Conector angular"/>
          <p:cNvCxnSpPr>
            <a:stCxn id="39" idx="2"/>
            <a:endCxn id="43" idx="3"/>
          </p:cNvCxnSpPr>
          <p:nvPr/>
        </p:nvCxnSpPr>
        <p:spPr>
          <a:xfrm rot="5400000">
            <a:off x="4255046" y="2508721"/>
            <a:ext cx="581497" cy="328615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31 Conector angular"/>
          <p:cNvCxnSpPr>
            <a:stCxn id="39" idx="2"/>
            <a:endCxn id="52" idx="3"/>
          </p:cNvCxnSpPr>
          <p:nvPr/>
        </p:nvCxnSpPr>
        <p:spPr>
          <a:xfrm rot="5400000">
            <a:off x="4215603" y="3386698"/>
            <a:ext cx="1498917" cy="244761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45 Rectángulo"/>
          <p:cNvSpPr/>
          <p:nvPr/>
        </p:nvSpPr>
        <p:spPr>
          <a:xfrm>
            <a:off x="9362872" y="4221088"/>
            <a:ext cx="1944687" cy="4429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400" b="1" dirty="0" smtClean="0">
                <a:solidFill>
                  <a:schemeClr val="tx1"/>
                </a:solidFill>
              </a:rPr>
              <a:t>Diferentes Rutas de Formación</a:t>
            </a:r>
            <a:endParaRPr lang="es-CO" sz="1400" b="1" dirty="0">
              <a:solidFill>
                <a:schemeClr val="tx1"/>
              </a:solidFill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334193" y="3249302"/>
            <a:ext cx="2924745" cy="5575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tx1"/>
                </a:solidFill>
              </a:rPr>
              <a:t>Flexibilidad, Interdisciplinariedad e integralidad del currículo</a:t>
            </a:r>
          </a:p>
        </p:txBody>
      </p:sp>
      <p:sp>
        <p:nvSpPr>
          <p:cNvPr id="48" name="47 Rectángulo"/>
          <p:cNvSpPr/>
          <p:nvPr/>
        </p:nvSpPr>
        <p:spPr>
          <a:xfrm>
            <a:off x="4839428" y="6047937"/>
            <a:ext cx="2689474" cy="336826"/>
          </a:xfrm>
          <a:prstGeom prst="rect">
            <a:avLst/>
          </a:prstGeom>
          <a:ln w="8572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 smtClean="0">
                <a:solidFill>
                  <a:schemeClr val="tx1"/>
                </a:solidFill>
              </a:rPr>
              <a:t>Líneas de Profundización</a:t>
            </a:r>
            <a:endParaRPr lang="es-CO" sz="1400" b="1" dirty="0">
              <a:solidFill>
                <a:schemeClr val="tx1"/>
              </a:solidFill>
            </a:endParaRPr>
          </a:p>
        </p:txBody>
      </p:sp>
      <p:sp>
        <p:nvSpPr>
          <p:cNvPr id="49" name="48 Rectángulo"/>
          <p:cNvSpPr/>
          <p:nvPr/>
        </p:nvSpPr>
        <p:spPr>
          <a:xfrm>
            <a:off x="9195825" y="3267200"/>
            <a:ext cx="1930400" cy="52184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400" b="1" dirty="0" smtClean="0"/>
              <a:t>Opciones  de Grado</a:t>
            </a:r>
            <a:endParaRPr lang="es-CO" sz="1400" b="1" dirty="0"/>
          </a:p>
        </p:txBody>
      </p:sp>
      <p:sp>
        <p:nvSpPr>
          <p:cNvPr id="50" name="49 Rectángulo"/>
          <p:cNvSpPr/>
          <p:nvPr/>
        </p:nvSpPr>
        <p:spPr>
          <a:xfrm>
            <a:off x="9037215" y="5041464"/>
            <a:ext cx="2897293" cy="619784"/>
          </a:xfrm>
          <a:prstGeom prst="rect">
            <a:avLst/>
          </a:prstGeom>
          <a:ln w="8572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400" b="1" dirty="0" smtClean="0"/>
              <a:t>Evolución y nueva mirada del Componente Practico</a:t>
            </a:r>
            <a:endParaRPr lang="es-CO" sz="1400" b="1" dirty="0"/>
          </a:p>
        </p:txBody>
      </p:sp>
      <p:sp>
        <p:nvSpPr>
          <p:cNvPr id="51" name="50 Rectángulo"/>
          <p:cNvSpPr/>
          <p:nvPr/>
        </p:nvSpPr>
        <p:spPr>
          <a:xfrm>
            <a:off x="9230085" y="2407669"/>
            <a:ext cx="1944687" cy="517275"/>
          </a:xfrm>
          <a:prstGeom prst="rect">
            <a:avLst/>
          </a:prstGeom>
          <a:ln w="8572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400" b="1" dirty="0" smtClean="0">
                <a:solidFill>
                  <a:schemeClr val="tx1"/>
                </a:solidFill>
              </a:rPr>
              <a:t>Valor Social Agregado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400" b="1" dirty="0" smtClean="0">
                <a:solidFill>
                  <a:schemeClr val="tx1"/>
                </a:solidFill>
              </a:rPr>
              <a:t>Consultorio Contable</a:t>
            </a:r>
            <a:endParaRPr lang="es-CO" sz="1400" b="1" dirty="0">
              <a:solidFill>
                <a:schemeClr val="tx1"/>
              </a:solidFill>
            </a:endParaRPr>
          </a:p>
        </p:txBody>
      </p:sp>
      <p:sp>
        <p:nvSpPr>
          <p:cNvPr id="52" name="51 Rectángulo"/>
          <p:cNvSpPr/>
          <p:nvPr/>
        </p:nvSpPr>
        <p:spPr>
          <a:xfrm>
            <a:off x="1796565" y="5138509"/>
            <a:ext cx="1944687" cy="442912"/>
          </a:xfrm>
          <a:prstGeom prst="rect">
            <a:avLst/>
          </a:prstGeom>
          <a:ln w="8572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400" b="1" dirty="0" smtClean="0">
                <a:solidFill>
                  <a:schemeClr val="tx1"/>
                </a:solidFill>
              </a:rPr>
              <a:t>Aporte a la investigación</a:t>
            </a:r>
            <a:endParaRPr lang="es-CO" sz="1400" b="1" dirty="0">
              <a:solidFill>
                <a:schemeClr val="tx1"/>
              </a:solidFill>
            </a:endParaRPr>
          </a:p>
        </p:txBody>
      </p:sp>
      <p:cxnSp>
        <p:nvCxnSpPr>
          <p:cNvPr id="53" name="52 Conector recto de flecha"/>
          <p:cNvCxnSpPr>
            <a:stCxn id="39" idx="1"/>
            <a:endCxn id="47" idx="3"/>
          </p:cNvCxnSpPr>
          <p:nvPr/>
        </p:nvCxnSpPr>
        <p:spPr>
          <a:xfrm flipH="1" flipV="1">
            <a:off x="3258938" y="3528063"/>
            <a:ext cx="1633737" cy="59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53 Conector angular"/>
          <p:cNvCxnSpPr>
            <a:stCxn id="39" idx="0"/>
          </p:cNvCxnSpPr>
          <p:nvPr/>
        </p:nvCxnSpPr>
        <p:spPr>
          <a:xfrm rot="16200000" flipV="1">
            <a:off x="4694716" y="1712844"/>
            <a:ext cx="540691" cy="244761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54 Conector angular"/>
          <p:cNvCxnSpPr>
            <a:stCxn id="39" idx="2"/>
            <a:endCxn id="46" idx="1"/>
          </p:cNvCxnSpPr>
          <p:nvPr/>
        </p:nvCxnSpPr>
        <p:spPr>
          <a:xfrm rot="16200000" flipH="1">
            <a:off x="7485122" y="2564794"/>
            <a:ext cx="581496" cy="317400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55 Conector angular"/>
          <p:cNvCxnSpPr>
            <a:stCxn id="39" idx="2"/>
            <a:endCxn id="50" idx="1"/>
          </p:cNvCxnSpPr>
          <p:nvPr/>
        </p:nvCxnSpPr>
        <p:spPr>
          <a:xfrm rot="16200000" flipH="1">
            <a:off x="6867888" y="3182029"/>
            <a:ext cx="1490308" cy="284834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56 Conector angular"/>
          <p:cNvCxnSpPr>
            <a:stCxn id="39" idx="0"/>
            <a:endCxn id="51" idx="1"/>
          </p:cNvCxnSpPr>
          <p:nvPr/>
        </p:nvCxnSpPr>
        <p:spPr>
          <a:xfrm rot="5400000" flipH="1" flipV="1">
            <a:off x="7439132" y="1416045"/>
            <a:ext cx="540691" cy="304121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57 Conector angular"/>
          <p:cNvCxnSpPr>
            <a:stCxn id="39" idx="0"/>
            <a:endCxn id="40" idx="2"/>
          </p:cNvCxnSpPr>
          <p:nvPr/>
        </p:nvCxnSpPr>
        <p:spPr>
          <a:xfrm rot="5400000" flipH="1" flipV="1">
            <a:off x="6412490" y="1981243"/>
            <a:ext cx="1002134" cy="1449377"/>
          </a:xfrm>
          <a:prstGeom prst="bentConnector3">
            <a:avLst>
              <a:gd name="adj1" fmla="val 54147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58 Conector angular"/>
          <p:cNvCxnSpPr>
            <a:stCxn id="39" idx="2"/>
            <a:endCxn id="48" idx="0"/>
          </p:cNvCxnSpPr>
          <p:nvPr/>
        </p:nvCxnSpPr>
        <p:spPr>
          <a:xfrm rot="5400000">
            <a:off x="5093073" y="4952140"/>
            <a:ext cx="2186889" cy="470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59 Rectángulo"/>
          <p:cNvSpPr/>
          <p:nvPr/>
        </p:nvSpPr>
        <p:spPr>
          <a:xfrm>
            <a:off x="891764" y="2407669"/>
            <a:ext cx="2849488" cy="517275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400" b="1" dirty="0" smtClean="0"/>
              <a:t>Desarrollo de Competencias para el Aprendizaje Autónomo</a:t>
            </a:r>
            <a:endParaRPr lang="es-CO" sz="1400" i="1" dirty="0"/>
          </a:p>
        </p:txBody>
      </p:sp>
    </p:spTree>
    <p:extLst>
      <p:ext uri="{BB962C8B-B14F-4D97-AF65-F5344CB8AC3E}">
        <p14:creationId xmlns:p14="http://schemas.microsoft.com/office/powerpoint/2010/main" val="380009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>
          <a:xfrm>
            <a:off x="-21977" y="294383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2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2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9" name="3 CuadroTexto"/>
          <p:cNvSpPr txBox="1">
            <a:spLocks noChangeArrowheads="1"/>
          </p:cNvSpPr>
          <p:nvPr/>
        </p:nvSpPr>
        <p:spPr bwMode="auto">
          <a:xfrm>
            <a:off x="4122487" y="800398"/>
            <a:ext cx="4691485" cy="461962"/>
          </a:xfrm>
          <a:prstGeom prst="rect">
            <a:avLst/>
          </a:prstGeom>
          <a:solidFill>
            <a:schemeClr val="bg1">
              <a:lumMod val="95000"/>
            </a:schemeClr>
          </a:solidFill>
          <a:extLst/>
        </p:spPr>
        <p:txBody>
          <a:bodyPr wrap="square"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none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CO" dirty="0"/>
              <a:t>Proyecto educativo del Programa</a:t>
            </a:r>
            <a:endParaRPr lang="es-CO" b="0" i="1" dirty="0"/>
          </a:p>
        </p:txBody>
      </p:sp>
      <p:sp>
        <p:nvSpPr>
          <p:cNvPr id="10" name="40 CuadroTexto"/>
          <p:cNvSpPr txBox="1"/>
          <p:nvPr/>
        </p:nvSpPr>
        <p:spPr>
          <a:xfrm>
            <a:off x="108223" y="1203227"/>
            <a:ext cx="1728788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2. Justificación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730640" y="1700808"/>
            <a:ext cx="74751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15 Rectángulo"/>
          <p:cNvSpPr/>
          <p:nvPr/>
        </p:nvSpPr>
        <p:spPr>
          <a:xfrm>
            <a:off x="2727249" y="1700808"/>
            <a:ext cx="74751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11 Hexágono"/>
          <p:cNvSpPr/>
          <p:nvPr/>
        </p:nvSpPr>
        <p:spPr>
          <a:xfrm>
            <a:off x="756295" y="2241897"/>
            <a:ext cx="5035290" cy="3635375"/>
          </a:xfrm>
          <a:prstGeom prst="hexagon">
            <a:avLst>
              <a:gd name="adj" fmla="val 2218"/>
              <a:gd name="vf" fmla="val 115470"/>
            </a:avLst>
          </a:prstGeom>
          <a:noFill/>
          <a:ln w="9525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s-CO" sz="1400" dirty="0"/>
              <a:t>Formar profesionales integrales, socialmente responsables, con </a:t>
            </a:r>
            <a:r>
              <a:rPr lang="es-CO" sz="1400" b="1" dirty="0"/>
              <a:t>elevados valores éticos y sólidos conocimientos propios de la disciplina contable</a:t>
            </a:r>
            <a:r>
              <a:rPr lang="es-CO" sz="1400" dirty="0"/>
              <a:t>, que </a:t>
            </a:r>
            <a:r>
              <a:rPr lang="es-CO" sz="1400" b="1" dirty="0"/>
              <a:t>aportan significativamente al desarrollo económico</a:t>
            </a:r>
            <a:r>
              <a:rPr lang="es-CO" sz="1400" dirty="0"/>
              <a:t>, social y medio ambiental de las organizaciones y de su entorno, desde una </a:t>
            </a:r>
            <a:r>
              <a:rPr lang="es-CO" sz="1400" b="1" dirty="0"/>
              <a:t>perspectiva de pertinencia regional con proyección global, </a:t>
            </a:r>
            <a:r>
              <a:rPr lang="es-CO" sz="1400" dirty="0"/>
              <a:t>mediante el </a:t>
            </a:r>
            <a:r>
              <a:rPr lang="es-CO" sz="1400" b="1" dirty="0"/>
              <a:t>pensamiento crítico, la acción investigativa, las habilidades gerenciale</a:t>
            </a:r>
            <a:r>
              <a:rPr lang="es-CO" sz="1400" dirty="0"/>
              <a:t>s para la toma de decisiones y la utilización intensiva de las </a:t>
            </a:r>
            <a:r>
              <a:rPr lang="es-CO" sz="1400" b="1" dirty="0"/>
              <a:t>tecnologías de la información y las comunicaciones..</a:t>
            </a:r>
          </a:p>
        </p:txBody>
      </p:sp>
      <p:sp>
        <p:nvSpPr>
          <p:cNvPr id="18" name="12 Rectángulo redondeado"/>
          <p:cNvSpPr/>
          <p:nvPr/>
        </p:nvSpPr>
        <p:spPr>
          <a:xfrm>
            <a:off x="1753462" y="1556792"/>
            <a:ext cx="3040956" cy="533400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400" b="1" dirty="0" smtClean="0">
                <a:solidFill>
                  <a:schemeClr val="bg1"/>
                </a:solidFill>
              </a:rPr>
              <a:t>Misión Contaduría Pública</a:t>
            </a:r>
            <a:endParaRPr lang="es-CO" sz="1400" b="1" dirty="0">
              <a:solidFill>
                <a:schemeClr val="bg1"/>
              </a:solidFill>
            </a:endParaRPr>
          </a:p>
        </p:txBody>
      </p:sp>
      <p:sp>
        <p:nvSpPr>
          <p:cNvPr id="19" name="17 Hexágono"/>
          <p:cNvSpPr/>
          <p:nvPr/>
        </p:nvSpPr>
        <p:spPr>
          <a:xfrm>
            <a:off x="5940871" y="2241896"/>
            <a:ext cx="5688632" cy="3635375"/>
          </a:xfrm>
          <a:prstGeom prst="hexagon">
            <a:avLst>
              <a:gd name="adj" fmla="val 2218"/>
              <a:gd name="vf" fmla="val 115470"/>
            </a:avLst>
          </a:prstGeom>
          <a:noFill/>
          <a:ln w="9525"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400" dirty="0"/>
              <a:t>Contribuir a la </a:t>
            </a:r>
            <a:r>
              <a:rPr lang="es-CO" sz="1400" b="1" dirty="0"/>
              <a:t>educación para todos a través de la modalidad abierta y a distancia</a:t>
            </a:r>
            <a:r>
              <a:rPr lang="es-CO" sz="1400" dirty="0"/>
              <a:t>, </a:t>
            </a:r>
            <a:r>
              <a:rPr lang="es-CO" sz="1400" b="1" dirty="0"/>
              <a:t>mediante la investigación</a:t>
            </a:r>
            <a:r>
              <a:rPr lang="es-CO" sz="1400" dirty="0"/>
              <a:t>, la acción pedagógica</a:t>
            </a:r>
            <a:r>
              <a:rPr lang="es-CO" sz="1400" b="1" dirty="0"/>
              <a:t>, la proyección social </a:t>
            </a:r>
            <a:r>
              <a:rPr lang="es-CO" sz="1400" dirty="0"/>
              <a:t>y las innovaciones metodológicas y didácticas, con </a:t>
            </a:r>
            <a:r>
              <a:rPr lang="es-CO" sz="1400" b="1" dirty="0"/>
              <a:t>la utilización de las tecnologías de la información y la comunicación</a:t>
            </a:r>
            <a:r>
              <a:rPr lang="es-CO" sz="1400" dirty="0"/>
              <a:t>, para fomentar el aprendizaje autónomo, generador de cultura y espíritu emprendedor que en el marco de la sociedad global y del conocimiento propicie el </a:t>
            </a:r>
            <a:r>
              <a:rPr lang="es-CO" sz="1400" b="1" dirty="0"/>
              <a:t>desarrollo económico, social y humano sostenible </a:t>
            </a:r>
            <a:r>
              <a:rPr lang="es-CO" sz="1400" dirty="0"/>
              <a:t>de las comunidades locales, regionales y globales con calidad, eficiencia y equidad social. [UNAD, 2011a, p. 37, subrayados propios]</a:t>
            </a:r>
          </a:p>
        </p:txBody>
      </p:sp>
      <p:sp>
        <p:nvSpPr>
          <p:cNvPr id="20" name="18 Rectángulo redondeado"/>
          <p:cNvSpPr/>
          <p:nvPr/>
        </p:nvSpPr>
        <p:spPr>
          <a:xfrm>
            <a:off x="7349494" y="1556792"/>
            <a:ext cx="2852935" cy="533400"/>
          </a:xfrm>
          <a:prstGeom prst="roundRect">
            <a:avLst/>
          </a:prstGeom>
          <a:solidFill>
            <a:schemeClr val="accent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400" b="1" dirty="0">
                <a:solidFill>
                  <a:schemeClr val="bg1"/>
                </a:solidFill>
              </a:rPr>
              <a:t>Misión UNAD</a:t>
            </a:r>
          </a:p>
        </p:txBody>
      </p:sp>
    </p:spTree>
    <p:extLst>
      <p:ext uri="{BB962C8B-B14F-4D97-AF65-F5344CB8AC3E}">
        <p14:creationId xmlns:p14="http://schemas.microsoft.com/office/powerpoint/2010/main" val="331844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>
          <a:xfrm>
            <a:off x="31750" y="147440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2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2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9" name="3 CuadroTexto"/>
          <p:cNvSpPr txBox="1">
            <a:spLocks noChangeArrowheads="1"/>
          </p:cNvSpPr>
          <p:nvPr/>
        </p:nvSpPr>
        <p:spPr bwMode="auto">
          <a:xfrm>
            <a:off x="4122487" y="800398"/>
            <a:ext cx="4691485" cy="461962"/>
          </a:xfrm>
          <a:prstGeom prst="rect">
            <a:avLst/>
          </a:prstGeom>
          <a:solidFill>
            <a:schemeClr val="bg1">
              <a:lumMod val="95000"/>
            </a:schemeClr>
          </a:solidFill>
          <a:extLst/>
        </p:spPr>
        <p:txBody>
          <a:bodyPr wrap="square"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none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CO" dirty="0"/>
              <a:t>Proyecto educativo del Programa</a:t>
            </a:r>
            <a:endParaRPr lang="es-CO" b="0" i="1" dirty="0"/>
          </a:p>
        </p:txBody>
      </p:sp>
      <p:sp>
        <p:nvSpPr>
          <p:cNvPr id="10" name="40 CuadroTexto"/>
          <p:cNvSpPr txBox="1"/>
          <p:nvPr/>
        </p:nvSpPr>
        <p:spPr>
          <a:xfrm>
            <a:off x="180231" y="1066304"/>
            <a:ext cx="1728788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2. Justificación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730640" y="1700808"/>
            <a:ext cx="74751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15 Rectángulo"/>
          <p:cNvSpPr/>
          <p:nvPr/>
        </p:nvSpPr>
        <p:spPr>
          <a:xfrm>
            <a:off x="2727249" y="1700808"/>
            <a:ext cx="74751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11 Hexágono"/>
          <p:cNvSpPr/>
          <p:nvPr/>
        </p:nvSpPr>
        <p:spPr>
          <a:xfrm>
            <a:off x="756295" y="2241897"/>
            <a:ext cx="5035290" cy="3635375"/>
          </a:xfrm>
          <a:prstGeom prst="hexagon">
            <a:avLst>
              <a:gd name="adj" fmla="val 2218"/>
              <a:gd name="vf" fmla="val 115470"/>
            </a:avLst>
          </a:prstGeom>
          <a:noFill/>
          <a:ln w="9525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s-CO" sz="1400" dirty="0"/>
              <a:t>En el año 2022 el programa de Contaduría Pública de la UNAD será un referente en el ámbito nacional e internacional como escenario </a:t>
            </a:r>
            <a:r>
              <a:rPr lang="es-CO" sz="1400" b="1" dirty="0"/>
              <a:t>académico generador y movilizador de conocimientos, competencias y valores propios del profesional de la contaduría púb</a:t>
            </a:r>
            <a:r>
              <a:rPr lang="es-CO" sz="1400" dirty="0"/>
              <a:t>lica con proyección global que aporta creativamente y con </a:t>
            </a:r>
            <a:r>
              <a:rPr lang="es-CO" sz="1400" b="1" dirty="0"/>
              <a:t>efectividad en la solución de problemáticas económicas, sociales </a:t>
            </a:r>
            <a:r>
              <a:rPr lang="es-CO" sz="1400" dirty="0"/>
              <a:t>y medioambientales para las organizaciones y  la sociedad en sus diferentes contextos, </a:t>
            </a:r>
            <a:r>
              <a:rPr lang="es-CO" sz="1400" b="1" dirty="0"/>
              <a:t>mediante la acción investigativa y la calidad y pertinencia de su currículo en la modalidad de educación virtual.</a:t>
            </a:r>
          </a:p>
        </p:txBody>
      </p:sp>
      <p:sp>
        <p:nvSpPr>
          <p:cNvPr id="18" name="12 Rectángulo redondeado"/>
          <p:cNvSpPr/>
          <p:nvPr/>
        </p:nvSpPr>
        <p:spPr>
          <a:xfrm>
            <a:off x="1753462" y="1556792"/>
            <a:ext cx="3040956" cy="533400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400" b="1" dirty="0" smtClean="0">
                <a:solidFill>
                  <a:schemeClr val="bg1"/>
                </a:solidFill>
              </a:rPr>
              <a:t>Visión Contaduría Pública</a:t>
            </a:r>
            <a:endParaRPr lang="es-CO" sz="1400" b="1" dirty="0">
              <a:solidFill>
                <a:schemeClr val="bg1"/>
              </a:solidFill>
            </a:endParaRPr>
          </a:p>
        </p:txBody>
      </p:sp>
      <p:sp>
        <p:nvSpPr>
          <p:cNvPr id="19" name="17 Hexágono"/>
          <p:cNvSpPr/>
          <p:nvPr/>
        </p:nvSpPr>
        <p:spPr>
          <a:xfrm>
            <a:off x="5940871" y="2241896"/>
            <a:ext cx="5688632" cy="3635375"/>
          </a:xfrm>
          <a:prstGeom prst="hexagon">
            <a:avLst>
              <a:gd name="adj" fmla="val 2218"/>
              <a:gd name="vf" fmla="val 115470"/>
            </a:avLst>
          </a:prstGeom>
          <a:noFill/>
          <a:ln w="9525"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s-CO" sz="1400" dirty="0" smtClean="0"/>
              <a:t>La UNAD busca ser reconocida </a:t>
            </a:r>
            <a:r>
              <a:rPr lang="es-CO" sz="1400" dirty="0"/>
              <a:t>a nivel nacional e internacional por la calidad innovadora y </a:t>
            </a:r>
            <a:r>
              <a:rPr lang="es-CO" sz="1400" b="1" dirty="0"/>
              <a:t>pertinencia de sus ofe</a:t>
            </a:r>
            <a:r>
              <a:rPr lang="es-CO" sz="1400" dirty="0"/>
              <a:t>rtas y por el </a:t>
            </a:r>
            <a:r>
              <a:rPr lang="es-CO" sz="1400" b="1" dirty="0"/>
              <a:t>compromiso y aporte </a:t>
            </a:r>
            <a:r>
              <a:rPr lang="es-CO" sz="1400" dirty="0"/>
              <a:t>de su comunidad académica al </a:t>
            </a:r>
            <a:r>
              <a:rPr lang="es-CO" sz="1400" b="1" dirty="0"/>
              <a:t>desarrollo humano sostenible</a:t>
            </a:r>
            <a:r>
              <a:rPr lang="es-CO" sz="1400" dirty="0"/>
              <a:t> de las comunidades locales y globales, con calidad, eficiencia y equidad social</a:t>
            </a:r>
          </a:p>
        </p:txBody>
      </p:sp>
      <p:sp>
        <p:nvSpPr>
          <p:cNvPr id="20" name="18 Rectángulo redondeado"/>
          <p:cNvSpPr/>
          <p:nvPr/>
        </p:nvSpPr>
        <p:spPr>
          <a:xfrm>
            <a:off x="7349494" y="1556792"/>
            <a:ext cx="2852935" cy="533400"/>
          </a:xfrm>
          <a:prstGeom prst="roundRect">
            <a:avLst/>
          </a:prstGeom>
          <a:solidFill>
            <a:schemeClr val="accent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400" b="1" dirty="0" smtClean="0">
                <a:solidFill>
                  <a:schemeClr val="bg1"/>
                </a:solidFill>
              </a:rPr>
              <a:t>Visión UNAD</a:t>
            </a:r>
            <a:endParaRPr lang="es-CO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68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730640" y="1700808"/>
            <a:ext cx="74751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Rectángulo"/>
          <p:cNvSpPr/>
          <p:nvPr/>
        </p:nvSpPr>
        <p:spPr>
          <a:xfrm>
            <a:off x="2727249" y="1700808"/>
            <a:ext cx="74751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80767" y="256283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2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2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9" name="3 CuadroTexto"/>
          <p:cNvSpPr txBox="1">
            <a:spLocks noChangeArrowheads="1"/>
          </p:cNvSpPr>
          <p:nvPr/>
        </p:nvSpPr>
        <p:spPr bwMode="auto">
          <a:xfrm>
            <a:off x="4122487" y="800398"/>
            <a:ext cx="4691485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extLst/>
        </p:spPr>
        <p:txBody>
          <a:bodyPr wrap="square"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none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CO" dirty="0"/>
              <a:t>Proyecto educativo del </a:t>
            </a:r>
            <a:r>
              <a:rPr lang="es-CO" dirty="0" smtClean="0"/>
              <a:t>Programa</a:t>
            </a:r>
          </a:p>
          <a:p>
            <a:pPr>
              <a:defRPr/>
            </a:pPr>
            <a:r>
              <a:rPr lang="es-CO" b="0" i="1" dirty="0" smtClean="0"/>
              <a:t>Coherencia PAP Solidario – P.E.P </a:t>
            </a:r>
            <a:endParaRPr lang="es-CO" b="0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503" y="1772816"/>
            <a:ext cx="7236272" cy="4774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40 CuadroTexto"/>
          <p:cNvSpPr txBox="1"/>
          <p:nvPr/>
        </p:nvSpPr>
        <p:spPr>
          <a:xfrm>
            <a:off x="252239" y="1215896"/>
            <a:ext cx="1728788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2. Justificación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82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730640" y="1700808"/>
            <a:ext cx="74751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Rectángulo"/>
          <p:cNvSpPr/>
          <p:nvPr/>
        </p:nvSpPr>
        <p:spPr>
          <a:xfrm>
            <a:off x="2727249" y="1700808"/>
            <a:ext cx="74751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4 CuadroTexto"/>
          <p:cNvSpPr txBox="1"/>
          <p:nvPr/>
        </p:nvSpPr>
        <p:spPr>
          <a:xfrm>
            <a:off x="2782888" y="2784475"/>
            <a:ext cx="6842125" cy="1076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EAEAEA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200" b="1" u="sng" dirty="0">
              <a:solidFill>
                <a:schemeClr val="accent6">
                  <a:lumMod val="75000"/>
                </a:schemeClr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2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>
                <a:solidFill>
                  <a:schemeClr val="accent6">
                    <a:lumMod val="75000"/>
                  </a:schemeClr>
                </a:solidFill>
              </a:rPr>
              <a:t>Contenidos curriculares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5 Rectángulo"/>
          <p:cNvSpPr/>
          <p:nvPr/>
        </p:nvSpPr>
        <p:spPr>
          <a:xfrm>
            <a:off x="2782888" y="2193925"/>
            <a:ext cx="2089150" cy="503238"/>
          </a:xfrm>
          <a:prstGeom prst="rect">
            <a:avLst/>
          </a:prstGeom>
          <a:solidFill>
            <a:schemeClr val="accent6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chemeClr val="bg1"/>
                </a:solidFill>
              </a:rPr>
              <a:t>CONDICIÓN  3</a:t>
            </a:r>
            <a:endParaRPr lang="es-CO" sz="2000" b="1" dirty="0">
              <a:solidFill>
                <a:schemeClr val="bg1"/>
              </a:solidFill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622255" y="188020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</p:spTree>
    <p:extLst>
      <p:ext uri="{BB962C8B-B14F-4D97-AF65-F5344CB8AC3E}">
        <p14:creationId xmlns:p14="http://schemas.microsoft.com/office/powerpoint/2010/main" val="234077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730640" y="1700808"/>
            <a:ext cx="74751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Rectángulo"/>
          <p:cNvSpPr/>
          <p:nvPr/>
        </p:nvSpPr>
        <p:spPr>
          <a:xfrm>
            <a:off x="2727249" y="1700808"/>
            <a:ext cx="74751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5" name="3 CuadroTexto"/>
          <p:cNvSpPr txBox="1"/>
          <p:nvPr/>
        </p:nvSpPr>
        <p:spPr>
          <a:xfrm>
            <a:off x="3852639" y="781621"/>
            <a:ext cx="4535190" cy="8302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CO" u="none" dirty="0"/>
              <a:t>Diseño curricular del Programa </a:t>
            </a:r>
            <a:endParaRPr lang="es-CO" u="none" dirty="0" smtClean="0"/>
          </a:p>
          <a:p>
            <a:pPr>
              <a:defRPr/>
            </a:pPr>
            <a:r>
              <a:rPr lang="es-CO" b="0" i="1" u="none" dirty="0" smtClean="0"/>
              <a:t>-</a:t>
            </a:r>
            <a:r>
              <a:rPr lang="es-CO" b="0" i="1" u="none" dirty="0"/>
              <a:t>Aspectos generales-</a:t>
            </a:r>
          </a:p>
        </p:txBody>
      </p:sp>
      <p:pic>
        <p:nvPicPr>
          <p:cNvPr id="1026" name="Imagen 3" descr="emp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120" y="2035378"/>
            <a:ext cx="6530355" cy="4185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117907" y="6342191"/>
            <a:ext cx="19750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i="1" dirty="0"/>
              <a:t>Fuente: UNAD-Rectoría 2013</a:t>
            </a:r>
            <a:endParaRPr lang="es-CO" sz="1200" dirty="0"/>
          </a:p>
        </p:txBody>
      </p:sp>
      <p:sp>
        <p:nvSpPr>
          <p:cNvPr id="6" name="5 CuadroTexto"/>
          <p:cNvSpPr txBox="1"/>
          <p:nvPr/>
        </p:nvSpPr>
        <p:spPr>
          <a:xfrm>
            <a:off x="6669002" y="3748390"/>
            <a:ext cx="517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ym typeface="Wingdings" panose="05000000000000000000" pitchFamily="2" charset="2"/>
                <a:hlinkClick r:id="rId5" action="ppaction://hlinksldjump"/>
              </a:rPr>
              <a:t></a:t>
            </a:r>
            <a:endParaRPr lang="es-CO" b="1" dirty="0"/>
          </a:p>
        </p:txBody>
      </p:sp>
      <p:sp>
        <p:nvSpPr>
          <p:cNvPr id="10" name="12 Rectángulo redondeado"/>
          <p:cNvSpPr/>
          <p:nvPr/>
        </p:nvSpPr>
        <p:spPr>
          <a:xfrm>
            <a:off x="2772519" y="1700808"/>
            <a:ext cx="6408712" cy="334570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 smtClean="0">
                <a:solidFill>
                  <a:schemeClr val="bg1"/>
                </a:solidFill>
              </a:rPr>
              <a:t>Modelo Pedagógico </a:t>
            </a:r>
            <a:r>
              <a:rPr lang="es-CO" sz="1400" b="1" dirty="0">
                <a:solidFill>
                  <a:schemeClr val="bg1"/>
                </a:solidFill>
              </a:rPr>
              <a:t>Unadista Apoyado en e-</a:t>
            </a:r>
            <a:r>
              <a:rPr lang="es-CO" sz="1400" b="1" dirty="0" err="1">
                <a:solidFill>
                  <a:schemeClr val="bg1"/>
                </a:solidFill>
              </a:rPr>
              <a:t>learning</a:t>
            </a:r>
            <a:endParaRPr lang="es-CO" sz="1400" b="1" dirty="0">
              <a:solidFill>
                <a:schemeClr val="bg1"/>
              </a:solidFill>
            </a:endParaRPr>
          </a:p>
        </p:txBody>
      </p:sp>
      <p:sp>
        <p:nvSpPr>
          <p:cNvPr id="13" name="18 CuadroTexto"/>
          <p:cNvSpPr txBox="1"/>
          <p:nvPr/>
        </p:nvSpPr>
        <p:spPr>
          <a:xfrm>
            <a:off x="131822" y="999009"/>
            <a:ext cx="583247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</a:rPr>
              <a:t>3. Contenidos curriculares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298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730640" y="1700808"/>
            <a:ext cx="74751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3" name="4 CuadroTexto"/>
          <p:cNvSpPr txBox="1"/>
          <p:nvPr/>
        </p:nvSpPr>
        <p:spPr>
          <a:xfrm>
            <a:off x="2782888" y="2784475"/>
            <a:ext cx="6842125" cy="1076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EAEAEA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200" b="1" u="sng" dirty="0">
              <a:solidFill>
                <a:schemeClr val="accent6">
                  <a:lumMod val="75000"/>
                </a:schemeClr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2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>
                <a:solidFill>
                  <a:schemeClr val="accent6">
                    <a:lumMod val="75000"/>
                  </a:schemeClr>
                </a:solidFill>
              </a:rPr>
              <a:t>Denominación del Programa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" name="5 Rectángulo"/>
          <p:cNvSpPr/>
          <p:nvPr/>
        </p:nvSpPr>
        <p:spPr>
          <a:xfrm>
            <a:off x="2782888" y="2193925"/>
            <a:ext cx="2089150" cy="5032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chemeClr val="bg1"/>
                </a:solidFill>
              </a:rPr>
              <a:t>CONDICIÓN  1</a:t>
            </a:r>
            <a:endParaRPr lang="es-CO" sz="2000" b="1" dirty="0">
              <a:solidFill>
                <a:schemeClr val="bg1"/>
              </a:solidFill>
            </a:endParaRPr>
          </a:p>
        </p:txBody>
      </p:sp>
      <p:sp>
        <p:nvSpPr>
          <p:cNvPr id="35" name="1 Título"/>
          <p:cNvSpPr txBox="1">
            <a:spLocks/>
          </p:cNvSpPr>
          <p:nvPr/>
        </p:nvSpPr>
        <p:spPr>
          <a:xfrm>
            <a:off x="622255" y="188020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</p:spTree>
    <p:extLst>
      <p:ext uri="{BB962C8B-B14F-4D97-AF65-F5344CB8AC3E}">
        <p14:creationId xmlns:p14="http://schemas.microsoft.com/office/powerpoint/2010/main" val="93369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730640" y="1700808"/>
            <a:ext cx="74751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Rectángulo"/>
          <p:cNvSpPr/>
          <p:nvPr/>
        </p:nvSpPr>
        <p:spPr>
          <a:xfrm>
            <a:off x="2727249" y="1700808"/>
            <a:ext cx="74751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128193" y="0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5" name="3 CuadroTexto"/>
          <p:cNvSpPr txBox="1"/>
          <p:nvPr/>
        </p:nvSpPr>
        <p:spPr>
          <a:xfrm>
            <a:off x="3852639" y="781621"/>
            <a:ext cx="4535190" cy="8302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CO" u="none" dirty="0"/>
              <a:t>Diseño curricular del Programa </a:t>
            </a:r>
            <a:endParaRPr lang="es-CO" u="none" dirty="0" smtClean="0"/>
          </a:p>
          <a:p>
            <a:pPr>
              <a:defRPr/>
            </a:pPr>
            <a:r>
              <a:rPr lang="es-CO" b="0" i="1" u="none" dirty="0" smtClean="0"/>
              <a:t>-</a:t>
            </a:r>
            <a:r>
              <a:rPr lang="es-CO" b="0" i="1" u="none" dirty="0"/>
              <a:t>Aspectos generales-</a:t>
            </a:r>
          </a:p>
        </p:txBody>
      </p:sp>
      <p:pic>
        <p:nvPicPr>
          <p:cNvPr id="2049" name="Imagen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69" t="25604" r="21378" b="19083"/>
          <a:stretch>
            <a:fillRect/>
          </a:stretch>
        </p:blipFill>
        <p:spPr bwMode="auto">
          <a:xfrm>
            <a:off x="2988543" y="2181704"/>
            <a:ext cx="5832648" cy="380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-180021" y="6237312"/>
            <a:ext cx="121697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O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Fuente: UNAD-VIACI (2011)</a:t>
            </a:r>
            <a:endParaRPr kumimoji="0" lang="es-ES" altLang="es-C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2880531" y="1700808"/>
            <a:ext cx="6408712" cy="334570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Interacción del aprendizaje en el Modelo Pedagógico Unadista</a:t>
            </a:r>
          </a:p>
        </p:txBody>
      </p:sp>
      <p:sp>
        <p:nvSpPr>
          <p:cNvPr id="9" name="8 Flecha derecha">
            <a:hlinkClick r:id="rId5" action="ppaction://hlinksldjump"/>
          </p:cNvPr>
          <p:cNvSpPr/>
          <p:nvPr/>
        </p:nvSpPr>
        <p:spPr>
          <a:xfrm>
            <a:off x="10333359" y="5661248"/>
            <a:ext cx="79208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18 CuadroTexto"/>
          <p:cNvSpPr txBox="1"/>
          <p:nvPr/>
        </p:nvSpPr>
        <p:spPr>
          <a:xfrm>
            <a:off x="131822" y="999009"/>
            <a:ext cx="583247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</a:rPr>
              <a:t>3. Contenidos curriculares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73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730640" y="1700808"/>
            <a:ext cx="74751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Rectángulo"/>
          <p:cNvSpPr/>
          <p:nvPr/>
        </p:nvSpPr>
        <p:spPr>
          <a:xfrm>
            <a:off x="2727249" y="1700808"/>
            <a:ext cx="74751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5" name="3 CuadroTexto"/>
          <p:cNvSpPr txBox="1"/>
          <p:nvPr/>
        </p:nvSpPr>
        <p:spPr>
          <a:xfrm>
            <a:off x="3852639" y="781621"/>
            <a:ext cx="4535190" cy="8302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CO" u="none" dirty="0"/>
              <a:t>Diseño curricular del Programa </a:t>
            </a:r>
            <a:endParaRPr lang="es-CO" u="none" dirty="0" smtClean="0"/>
          </a:p>
          <a:p>
            <a:pPr>
              <a:defRPr/>
            </a:pPr>
            <a:r>
              <a:rPr lang="es-CO" b="0" i="1" u="none" dirty="0" smtClean="0"/>
              <a:t>-</a:t>
            </a:r>
            <a:r>
              <a:rPr lang="es-CO" b="0" i="1" u="none" dirty="0"/>
              <a:t>Aspectos generales-</a:t>
            </a:r>
          </a:p>
        </p:txBody>
      </p:sp>
      <p:sp>
        <p:nvSpPr>
          <p:cNvPr id="10" name="12 Rectángulo redondeado"/>
          <p:cNvSpPr/>
          <p:nvPr/>
        </p:nvSpPr>
        <p:spPr>
          <a:xfrm>
            <a:off x="2915878" y="2059786"/>
            <a:ext cx="6408712" cy="334570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</a:rPr>
              <a:t>Elementos de la articulación en torno a </a:t>
            </a:r>
            <a:r>
              <a:rPr lang="es-CO" sz="1400" b="1" dirty="0" err="1">
                <a:solidFill>
                  <a:schemeClr val="bg1"/>
                </a:solidFill>
              </a:rPr>
              <a:t>proble</a:t>
            </a:r>
            <a:endParaRPr lang="es-CO" sz="1400" b="1" dirty="0">
              <a:solidFill>
                <a:schemeClr val="bg1"/>
              </a:solidFill>
            </a:endParaRPr>
          </a:p>
        </p:txBody>
      </p:sp>
      <p:sp>
        <p:nvSpPr>
          <p:cNvPr id="13" name="18 CuadroTexto"/>
          <p:cNvSpPr txBox="1"/>
          <p:nvPr/>
        </p:nvSpPr>
        <p:spPr>
          <a:xfrm>
            <a:off x="131822" y="999009"/>
            <a:ext cx="583247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</a:rPr>
              <a:t>3. Contenidos curriculares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399" y="2556996"/>
            <a:ext cx="4679779" cy="2950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4860751" y="5768379"/>
            <a:ext cx="19628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200" dirty="0"/>
              <a:t>Fuente: Elaboración ECACEN</a:t>
            </a: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31986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730640" y="1700808"/>
            <a:ext cx="74751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Rectángulo"/>
          <p:cNvSpPr/>
          <p:nvPr/>
        </p:nvSpPr>
        <p:spPr>
          <a:xfrm>
            <a:off x="2727249" y="1700808"/>
            <a:ext cx="74751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5" name="3 CuadroTexto"/>
          <p:cNvSpPr txBox="1"/>
          <p:nvPr/>
        </p:nvSpPr>
        <p:spPr>
          <a:xfrm>
            <a:off x="3852639" y="781621"/>
            <a:ext cx="453519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CO" u="none" dirty="0" smtClean="0"/>
              <a:t>Fundamentación Teórica – Evolución </a:t>
            </a:r>
            <a:endParaRPr lang="es-CO" b="0" i="1" u="none" dirty="0"/>
          </a:p>
        </p:txBody>
      </p:sp>
      <p:sp>
        <p:nvSpPr>
          <p:cNvPr id="13" name="18 CuadroTexto"/>
          <p:cNvSpPr txBox="1"/>
          <p:nvPr/>
        </p:nvSpPr>
        <p:spPr>
          <a:xfrm>
            <a:off x="131822" y="999009"/>
            <a:ext cx="583247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</a:rPr>
              <a:t>3. Contenidos curriculares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4075783167"/>
              </p:ext>
            </p:extLst>
          </p:nvPr>
        </p:nvGraphicFramePr>
        <p:xfrm>
          <a:off x="1193438" y="1700808"/>
          <a:ext cx="10220041" cy="4777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52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730640" y="1700808"/>
            <a:ext cx="74751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Rectángulo"/>
          <p:cNvSpPr/>
          <p:nvPr/>
        </p:nvSpPr>
        <p:spPr>
          <a:xfrm>
            <a:off x="2727249" y="1700808"/>
            <a:ext cx="74751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5" name="3 CuadroTexto"/>
          <p:cNvSpPr txBox="1"/>
          <p:nvPr/>
        </p:nvSpPr>
        <p:spPr>
          <a:xfrm>
            <a:off x="3852639" y="781621"/>
            <a:ext cx="453519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CO" u="none" dirty="0" smtClean="0"/>
              <a:t>Fundamentación Teórica - Enfoques </a:t>
            </a:r>
            <a:endParaRPr lang="es-CO" b="0" i="1" u="none" dirty="0"/>
          </a:p>
        </p:txBody>
      </p:sp>
      <p:sp>
        <p:nvSpPr>
          <p:cNvPr id="13" name="18 CuadroTexto"/>
          <p:cNvSpPr txBox="1"/>
          <p:nvPr/>
        </p:nvSpPr>
        <p:spPr>
          <a:xfrm>
            <a:off x="131822" y="999009"/>
            <a:ext cx="583247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</a:rPr>
              <a:t>3. Contenidos curriculares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399029377"/>
              </p:ext>
            </p:extLst>
          </p:nvPr>
        </p:nvGraphicFramePr>
        <p:xfrm>
          <a:off x="1907705" y="1916832"/>
          <a:ext cx="8113183" cy="4432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7 Rectángulo"/>
          <p:cNvSpPr/>
          <p:nvPr/>
        </p:nvSpPr>
        <p:spPr>
          <a:xfrm>
            <a:off x="4572719" y="5879642"/>
            <a:ext cx="2444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aseline="30000" dirty="0" smtClean="0"/>
              <a:t>Fuente: Montesinos </a:t>
            </a:r>
            <a:r>
              <a:rPr lang="es-ES" baseline="30000" dirty="0" err="1"/>
              <a:t>Julve</a:t>
            </a:r>
            <a:r>
              <a:rPr lang="es-ES" baseline="30000" dirty="0"/>
              <a:t>, V. (1978):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4983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082315" y="1916832"/>
            <a:ext cx="74751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Rectángulo"/>
          <p:cNvSpPr/>
          <p:nvPr/>
        </p:nvSpPr>
        <p:spPr>
          <a:xfrm>
            <a:off x="4078924" y="1916832"/>
            <a:ext cx="74751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5" name="3 CuadroTexto"/>
          <p:cNvSpPr txBox="1"/>
          <p:nvPr/>
        </p:nvSpPr>
        <p:spPr>
          <a:xfrm>
            <a:off x="3852639" y="781621"/>
            <a:ext cx="453519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CO" u="none" dirty="0" smtClean="0"/>
              <a:t>Fundamentación Teórica </a:t>
            </a:r>
            <a:endParaRPr lang="es-CO" b="0" i="1" u="none" dirty="0"/>
          </a:p>
        </p:txBody>
      </p:sp>
      <p:sp>
        <p:nvSpPr>
          <p:cNvPr id="13" name="18 CuadroTexto"/>
          <p:cNvSpPr txBox="1"/>
          <p:nvPr/>
        </p:nvSpPr>
        <p:spPr>
          <a:xfrm>
            <a:off x="131822" y="999009"/>
            <a:ext cx="583247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</a:rPr>
              <a:t>3. Contenidos curriculares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1 Flecha curvada hacia arriba"/>
          <p:cNvSpPr/>
          <p:nvPr/>
        </p:nvSpPr>
        <p:spPr>
          <a:xfrm rot="3729076">
            <a:off x="7380923" y="4146939"/>
            <a:ext cx="1372683" cy="664133"/>
          </a:xfrm>
          <a:prstGeom prst="curvedUpArrow">
            <a:avLst>
              <a:gd name="adj1" fmla="val 25000"/>
              <a:gd name="adj2" fmla="val 50000"/>
              <a:gd name="adj3" fmla="val 16576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O" sz="1400" dirty="0">
              <a:solidFill>
                <a:schemeClr val="tx1"/>
              </a:solidFill>
              <a:cs typeface="Times" panose="02020603050405020304" pitchFamily="18" charset="0"/>
            </a:endParaRPr>
          </a:p>
        </p:txBody>
      </p:sp>
      <p:sp>
        <p:nvSpPr>
          <p:cNvPr id="10" name="20 Rectángulo"/>
          <p:cNvSpPr/>
          <p:nvPr/>
        </p:nvSpPr>
        <p:spPr>
          <a:xfrm>
            <a:off x="2283742" y="4350618"/>
            <a:ext cx="1712913" cy="590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CO" sz="1400" b="1" dirty="0" smtClean="0">
                <a:cs typeface="Times" panose="02020603050405020304" pitchFamily="18" charset="0"/>
              </a:rPr>
              <a:t>Enfoque Social</a:t>
            </a:r>
            <a:endParaRPr lang="es-CO" sz="1400" b="1" dirty="0">
              <a:cs typeface="Times" panose="02020603050405020304" pitchFamily="18" charset="0"/>
            </a:endParaRPr>
          </a:p>
        </p:txBody>
      </p:sp>
      <p:sp>
        <p:nvSpPr>
          <p:cNvPr id="11" name="25 Rectángulo"/>
          <p:cNvSpPr/>
          <p:nvPr/>
        </p:nvSpPr>
        <p:spPr>
          <a:xfrm>
            <a:off x="2484487" y="1844824"/>
            <a:ext cx="1422400" cy="590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CO" sz="1400" b="1" dirty="0" smtClean="0">
                <a:cs typeface="Times" panose="02020603050405020304" pitchFamily="18" charset="0"/>
              </a:rPr>
              <a:t>Enfoque Legal</a:t>
            </a:r>
            <a:endParaRPr lang="es-CO" sz="1400" b="1" dirty="0">
              <a:cs typeface="Times" panose="02020603050405020304" pitchFamily="18" charset="0"/>
            </a:endParaRPr>
          </a:p>
        </p:txBody>
      </p:sp>
      <p:sp>
        <p:nvSpPr>
          <p:cNvPr id="16" name="18 Rectángulo"/>
          <p:cNvSpPr/>
          <p:nvPr/>
        </p:nvSpPr>
        <p:spPr>
          <a:xfrm>
            <a:off x="2472712" y="3094492"/>
            <a:ext cx="1423988" cy="590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CO" sz="1400" b="1" dirty="0" smtClean="0">
                <a:cs typeface="Times" panose="02020603050405020304" pitchFamily="18" charset="0"/>
              </a:rPr>
              <a:t>Enfoque Económico</a:t>
            </a:r>
            <a:endParaRPr lang="es-CO" sz="1400" b="1" dirty="0">
              <a:cs typeface="Times" panose="02020603050405020304" pitchFamily="18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4929900" y="5567487"/>
            <a:ext cx="1955800" cy="3032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9017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s-CO" sz="12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Fuente: elaboración propia</a:t>
            </a:r>
            <a:endParaRPr lang="es-CO" sz="1600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18 Rectángulo"/>
          <p:cNvSpPr/>
          <p:nvPr/>
        </p:nvSpPr>
        <p:spPr>
          <a:xfrm>
            <a:off x="4929900" y="2969113"/>
            <a:ext cx="1423988" cy="590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CO" sz="1400" b="1" dirty="0" smtClean="0">
                <a:cs typeface="Times" panose="02020603050405020304" pitchFamily="18" charset="0"/>
              </a:rPr>
              <a:t>Marco Conceptual  (NIIF)</a:t>
            </a:r>
            <a:endParaRPr lang="es-CO" sz="1400" b="1" dirty="0">
              <a:cs typeface="Times" panose="02020603050405020304" pitchFamily="18" charset="0"/>
            </a:endParaRPr>
          </a:p>
        </p:txBody>
      </p:sp>
      <p:sp>
        <p:nvSpPr>
          <p:cNvPr id="23" name="18 Rectángulo"/>
          <p:cNvSpPr/>
          <p:nvPr/>
        </p:nvSpPr>
        <p:spPr>
          <a:xfrm>
            <a:off x="8677175" y="3708058"/>
            <a:ext cx="1423988" cy="10359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bg1">
                <a:lumMod val="65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CO" sz="1400" b="1" dirty="0" smtClean="0">
                <a:cs typeface="Times" panose="02020603050405020304" pitchFamily="18" charset="0"/>
              </a:rPr>
              <a:t>Paradigma Utilidad de la información</a:t>
            </a:r>
            <a:endParaRPr lang="es-CO" sz="1400" b="1" dirty="0">
              <a:cs typeface="Times" panose="02020603050405020304" pitchFamily="18" charset="0"/>
            </a:endParaRPr>
          </a:p>
        </p:txBody>
      </p:sp>
      <p:sp>
        <p:nvSpPr>
          <p:cNvPr id="19" name="22 Rectángulo"/>
          <p:cNvSpPr/>
          <p:nvPr/>
        </p:nvSpPr>
        <p:spPr>
          <a:xfrm>
            <a:off x="7471907" y="2700462"/>
            <a:ext cx="1795463" cy="1123950"/>
          </a:xfrm>
          <a:prstGeom prst="rect">
            <a:avLst/>
          </a:prstGeom>
          <a:solidFill>
            <a:schemeClr val="accent6"/>
          </a:solidFill>
          <a:ln w="12700">
            <a:solidFill>
              <a:schemeClr val="accent3"/>
            </a:solidFill>
          </a:ln>
          <a:effectLst>
            <a:innerShdw blurRad="63500" dist="50800" dir="2700000">
              <a:schemeClr val="accent6">
                <a:lumMod val="40000"/>
                <a:lumOff val="60000"/>
                <a:alpha val="50000"/>
              </a:scheme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6241" tIns="48120" rIns="96241" bIns="48120" anchor="ctr"/>
          <a:lstStyle/>
          <a:p>
            <a:pPr algn="ctr" eaLnBrk="1" hangingPunct="1">
              <a:defRPr/>
            </a:pPr>
            <a:r>
              <a:rPr lang="es-CO" sz="1400" b="1" dirty="0">
                <a:solidFill>
                  <a:schemeClr val="bg1"/>
                </a:solidFill>
                <a:cs typeface="Times" panose="02020603050405020304" pitchFamily="18" charset="0"/>
              </a:rPr>
              <a:t>Programa </a:t>
            </a:r>
          </a:p>
          <a:p>
            <a:pPr algn="ctr" eaLnBrk="1" hangingPunct="1">
              <a:defRPr/>
            </a:pPr>
            <a:r>
              <a:rPr lang="es-CO" sz="1400" b="1" dirty="0">
                <a:solidFill>
                  <a:schemeClr val="bg1"/>
                </a:solidFill>
                <a:cs typeface="Times" panose="02020603050405020304" pitchFamily="18" charset="0"/>
              </a:rPr>
              <a:t>de </a:t>
            </a:r>
            <a:r>
              <a:rPr lang="es-CO" sz="1400" b="1" dirty="0" smtClean="0">
                <a:solidFill>
                  <a:schemeClr val="bg1"/>
                </a:solidFill>
                <a:cs typeface="Times" panose="02020603050405020304" pitchFamily="18" charset="0"/>
              </a:rPr>
              <a:t>Contaduría Pública</a:t>
            </a:r>
            <a:endParaRPr lang="es-CO" sz="1400" b="1" dirty="0">
              <a:solidFill>
                <a:schemeClr val="bg1"/>
              </a:solidFill>
              <a:cs typeface="Times" panose="02020603050405020304" pitchFamily="18" charset="0"/>
            </a:endParaRPr>
          </a:p>
          <a:p>
            <a:pPr algn="ctr" eaLnBrk="1" hangingPunct="1">
              <a:defRPr/>
            </a:pPr>
            <a:r>
              <a:rPr lang="es-CO" sz="1400" i="1" dirty="0">
                <a:solidFill>
                  <a:schemeClr val="bg1"/>
                </a:solidFill>
                <a:cs typeface="Times" panose="02020603050405020304" pitchFamily="18" charset="0"/>
              </a:rPr>
              <a:t>(Fundamentación)</a:t>
            </a:r>
          </a:p>
        </p:txBody>
      </p:sp>
      <p:sp>
        <p:nvSpPr>
          <p:cNvPr id="4" name="3 Flecha izquierda y derecha"/>
          <p:cNvSpPr/>
          <p:nvPr/>
        </p:nvSpPr>
        <p:spPr>
          <a:xfrm rot="5400000" flipV="1">
            <a:off x="2889680" y="2603265"/>
            <a:ext cx="579060" cy="379323"/>
          </a:xfrm>
          <a:prstGeom prst="left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23 Flecha izquierda y derecha"/>
          <p:cNvSpPr/>
          <p:nvPr/>
        </p:nvSpPr>
        <p:spPr>
          <a:xfrm rot="5400000" flipV="1">
            <a:off x="2888675" y="3816901"/>
            <a:ext cx="579060" cy="379323"/>
          </a:xfrm>
          <a:prstGeom prst="left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25 Llaves"/>
          <p:cNvSpPr/>
          <p:nvPr/>
        </p:nvSpPr>
        <p:spPr>
          <a:xfrm>
            <a:off x="1692399" y="1420423"/>
            <a:ext cx="3024335" cy="3938687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26 Flecha derecha"/>
          <p:cNvSpPr/>
          <p:nvPr/>
        </p:nvSpPr>
        <p:spPr>
          <a:xfrm>
            <a:off x="6441663" y="3082457"/>
            <a:ext cx="1008112" cy="295275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0291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730640" y="1700808"/>
            <a:ext cx="74751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Rectángulo"/>
          <p:cNvSpPr/>
          <p:nvPr/>
        </p:nvSpPr>
        <p:spPr>
          <a:xfrm>
            <a:off x="2727249" y="1700808"/>
            <a:ext cx="74751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5" name="3 CuadroTexto"/>
          <p:cNvSpPr txBox="1"/>
          <p:nvPr/>
        </p:nvSpPr>
        <p:spPr>
          <a:xfrm>
            <a:off x="3863408" y="1168872"/>
            <a:ext cx="453519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CO" u="none" dirty="0" smtClean="0"/>
              <a:t>Principios y Propósitos Orientadores</a:t>
            </a:r>
            <a:endParaRPr lang="es-CO" b="0" i="1" u="none" dirty="0"/>
          </a:p>
        </p:txBody>
      </p:sp>
      <p:sp>
        <p:nvSpPr>
          <p:cNvPr id="13" name="18 CuadroTexto"/>
          <p:cNvSpPr txBox="1"/>
          <p:nvPr/>
        </p:nvSpPr>
        <p:spPr>
          <a:xfrm>
            <a:off x="131822" y="999009"/>
            <a:ext cx="583247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</a:rPr>
              <a:t>3. Contenidos curriculares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694412831"/>
              </p:ext>
            </p:extLst>
          </p:nvPr>
        </p:nvGraphicFramePr>
        <p:xfrm>
          <a:off x="145148" y="2059430"/>
          <a:ext cx="11857721" cy="3459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5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552" y="3743817"/>
            <a:ext cx="1331014" cy="1197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012" y="3774593"/>
            <a:ext cx="1743285" cy="1082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409" y="3789040"/>
            <a:ext cx="1298968" cy="1157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7" name="Picture 1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762" y="3760127"/>
            <a:ext cx="1574721" cy="118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http://www.finanzzas.com/wp-content/uploads/%C2%BFQu%C3%A9-es-la-competencia.jp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717" y="3717032"/>
            <a:ext cx="1603818" cy="120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30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730640" y="1700808"/>
            <a:ext cx="74751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Rectángulo"/>
          <p:cNvSpPr/>
          <p:nvPr/>
        </p:nvSpPr>
        <p:spPr>
          <a:xfrm>
            <a:off x="2727249" y="1700808"/>
            <a:ext cx="74751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5" name="3 CuadroTexto"/>
          <p:cNvSpPr txBox="1"/>
          <p:nvPr/>
        </p:nvSpPr>
        <p:spPr>
          <a:xfrm>
            <a:off x="3862737" y="573514"/>
            <a:ext cx="4535190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CO" sz="1600" u="none" dirty="0" smtClean="0"/>
              <a:t>Principios y Propósitos Orientadores</a:t>
            </a:r>
            <a:endParaRPr lang="es-CO" sz="1600" b="0" i="1" u="none" dirty="0"/>
          </a:p>
        </p:txBody>
      </p:sp>
      <p:sp>
        <p:nvSpPr>
          <p:cNvPr id="13" name="18 CuadroTexto"/>
          <p:cNvSpPr txBox="1"/>
          <p:nvPr/>
        </p:nvSpPr>
        <p:spPr>
          <a:xfrm>
            <a:off x="131822" y="999009"/>
            <a:ext cx="583247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</a:rPr>
              <a:t>3. Contenidos curriculares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1" name="4 Rectángulo"/>
          <p:cNvSpPr>
            <a:spLocks noChangeArrowheads="1"/>
          </p:cNvSpPr>
          <p:nvPr/>
        </p:nvSpPr>
        <p:spPr bwMode="auto">
          <a:xfrm>
            <a:off x="514083" y="1700808"/>
            <a:ext cx="4176464" cy="2322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0"/>
              </a:spcBef>
              <a:buFont typeface="Symbol" pitchFamily="18" charset="2"/>
              <a:buChar char=""/>
            </a:pPr>
            <a:r>
              <a:rPr lang="es-ES" altLang="es-CO" sz="1800" i="1" dirty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Integridad Moral</a:t>
            </a:r>
            <a:endParaRPr lang="es-CO" altLang="es-CO" sz="1800" dirty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Font typeface="Symbol" pitchFamily="18" charset="2"/>
              <a:buChar char=""/>
            </a:pPr>
            <a:r>
              <a:rPr lang="es-ES" altLang="es-CO" sz="1800" i="1" dirty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Objetividad e Imparcialidad.</a:t>
            </a:r>
            <a:endParaRPr lang="es-CO" altLang="es-CO" sz="1800" dirty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Font typeface="Symbol" pitchFamily="18" charset="2"/>
              <a:buChar char=""/>
            </a:pPr>
            <a:r>
              <a:rPr lang="es-ES" altLang="es-CO" sz="1800" i="1" dirty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Independencia Mental y de Criterio </a:t>
            </a:r>
            <a:endParaRPr lang="es-CO" altLang="es-CO" sz="1800" dirty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Font typeface="Symbol" pitchFamily="18" charset="2"/>
              <a:buChar char=""/>
            </a:pPr>
            <a:r>
              <a:rPr lang="es-ES" altLang="es-CO" sz="1800" i="1" dirty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Responsabilidad </a:t>
            </a:r>
            <a:endParaRPr lang="es-CO" altLang="es-CO" sz="1800" dirty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Font typeface="Symbol" pitchFamily="18" charset="2"/>
              <a:buChar char=""/>
            </a:pPr>
            <a:r>
              <a:rPr lang="es-ES" altLang="es-CO" sz="1800" i="1" dirty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Confidencialidad.</a:t>
            </a:r>
            <a:endParaRPr lang="es-CO" altLang="es-CO" sz="1800" dirty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Font typeface="Symbol" pitchFamily="18" charset="2"/>
              <a:buChar char=""/>
            </a:pPr>
            <a:r>
              <a:rPr lang="es-ES" altLang="es-CO" sz="1800" i="1" dirty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Observación a las disposiciones Normativas.</a:t>
            </a:r>
            <a:endParaRPr lang="es-CO" altLang="es-CO" sz="1800" dirty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215" y="1844824"/>
            <a:ext cx="2121363" cy="1805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4 Rectángulo"/>
          <p:cNvSpPr>
            <a:spLocks noChangeArrowheads="1"/>
          </p:cNvSpPr>
          <p:nvPr/>
        </p:nvSpPr>
        <p:spPr bwMode="auto">
          <a:xfrm>
            <a:off x="6228903" y="4192105"/>
            <a:ext cx="5238750" cy="198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0"/>
              </a:spcBef>
              <a:buFont typeface="Symbol" pitchFamily="18" charset="2"/>
              <a:buChar char=""/>
            </a:pPr>
            <a:r>
              <a:rPr lang="es-CO" altLang="es-CO" sz="1800" i="1" dirty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Competencia y actualización Profesional. 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Font typeface="Symbol" pitchFamily="18" charset="2"/>
              <a:buChar char=""/>
            </a:pPr>
            <a:r>
              <a:rPr lang="es-CO" altLang="es-CO" sz="1800" i="1" dirty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Difusión y Colaboración.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Font typeface="Symbol" pitchFamily="18" charset="2"/>
              <a:buChar char=""/>
            </a:pPr>
            <a:r>
              <a:rPr lang="es-CO" altLang="es-CO" sz="1800" i="1" dirty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Respeto entre contadores.	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Font typeface="Symbol" pitchFamily="18" charset="2"/>
              <a:buChar char=""/>
            </a:pPr>
            <a:r>
              <a:rPr lang="es-CO" altLang="es-CO" sz="1800" i="1" dirty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Conducta Ética.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Font typeface="Symbol" pitchFamily="18" charset="2"/>
              <a:buChar char=""/>
            </a:pPr>
            <a:r>
              <a:rPr lang="es-CO" altLang="es-CO" sz="1800" i="1" dirty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Ser solidario.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Font typeface="Symbol" pitchFamily="18" charset="2"/>
              <a:buChar char=""/>
            </a:pPr>
            <a:r>
              <a:rPr lang="es-CO" altLang="es-CO" sz="1800" i="1" dirty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Responsabilidad Social y con el medio ambiente. </a:t>
            </a:r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77" y="4281597"/>
            <a:ext cx="2121363" cy="1805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8 CuadroTexto"/>
          <p:cNvSpPr txBox="1"/>
          <p:nvPr/>
        </p:nvSpPr>
        <p:spPr>
          <a:xfrm>
            <a:off x="5364807" y="1168871"/>
            <a:ext cx="17416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400" b="1" dirty="0" smtClean="0">
                <a:solidFill>
                  <a:schemeClr val="accent6">
                    <a:lumMod val="75000"/>
                  </a:schemeClr>
                </a:solidFill>
              </a:rPr>
              <a:t>Principios</a:t>
            </a:r>
            <a:endParaRPr lang="es-CO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2 Triángulo isósceles">
            <a:hlinkClick r:id="rId5" action="ppaction://hlinksldjump"/>
          </p:cNvPr>
          <p:cNvSpPr/>
          <p:nvPr/>
        </p:nvSpPr>
        <p:spPr>
          <a:xfrm rot="5400000">
            <a:off x="10192128" y="6195635"/>
            <a:ext cx="504056" cy="47667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01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730640" y="1700808"/>
            <a:ext cx="74751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Rectángulo"/>
          <p:cNvSpPr/>
          <p:nvPr/>
        </p:nvSpPr>
        <p:spPr>
          <a:xfrm>
            <a:off x="2727249" y="1700808"/>
            <a:ext cx="74751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5" name="3 CuadroTexto"/>
          <p:cNvSpPr txBox="1"/>
          <p:nvPr/>
        </p:nvSpPr>
        <p:spPr>
          <a:xfrm>
            <a:off x="3696702" y="337874"/>
            <a:ext cx="4535190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CO" sz="1600" u="none" dirty="0" smtClean="0"/>
              <a:t>Principios y Propósitos Orientadores</a:t>
            </a:r>
            <a:endParaRPr lang="es-CO" sz="1600" b="0" i="1" u="none" dirty="0"/>
          </a:p>
        </p:txBody>
      </p:sp>
      <p:sp>
        <p:nvSpPr>
          <p:cNvPr id="13" name="18 CuadroTexto"/>
          <p:cNvSpPr txBox="1"/>
          <p:nvPr/>
        </p:nvSpPr>
        <p:spPr>
          <a:xfrm>
            <a:off x="131822" y="999009"/>
            <a:ext cx="583247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</a:rPr>
              <a:t>3. Contenidos curriculares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793071110"/>
              </p:ext>
            </p:extLst>
          </p:nvPr>
        </p:nvGraphicFramePr>
        <p:xfrm>
          <a:off x="1500397" y="1971416"/>
          <a:ext cx="4967833" cy="4217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111" y="2492896"/>
            <a:ext cx="2519362" cy="310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Triángulo isósceles">
            <a:hlinkClick r:id="rId10" action="ppaction://hlinksldjump"/>
          </p:cNvPr>
          <p:cNvSpPr/>
          <p:nvPr/>
        </p:nvSpPr>
        <p:spPr>
          <a:xfrm rot="5400000">
            <a:off x="10192128" y="6195635"/>
            <a:ext cx="504056" cy="47667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7556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730640" y="1700808"/>
            <a:ext cx="74751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Rectángulo"/>
          <p:cNvSpPr/>
          <p:nvPr/>
        </p:nvSpPr>
        <p:spPr>
          <a:xfrm>
            <a:off x="2727249" y="1700808"/>
            <a:ext cx="74751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5" name="3 CuadroTexto"/>
          <p:cNvSpPr txBox="1"/>
          <p:nvPr/>
        </p:nvSpPr>
        <p:spPr>
          <a:xfrm>
            <a:off x="3895207" y="337874"/>
            <a:ext cx="4535190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CO" sz="1600" u="none" dirty="0" smtClean="0"/>
              <a:t>Principios y Propósitos Orientadores </a:t>
            </a:r>
            <a:endParaRPr lang="es-CO" sz="1600" b="0" i="1" u="none" dirty="0"/>
          </a:p>
        </p:txBody>
      </p:sp>
      <p:sp>
        <p:nvSpPr>
          <p:cNvPr id="13" name="18 CuadroTexto"/>
          <p:cNvSpPr txBox="1"/>
          <p:nvPr/>
        </p:nvSpPr>
        <p:spPr>
          <a:xfrm>
            <a:off x="131822" y="999009"/>
            <a:ext cx="583247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</a:rPr>
              <a:t>3. Contenidos curriculares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4 Rectángulo"/>
          <p:cNvSpPr>
            <a:spLocks noChangeArrowheads="1"/>
          </p:cNvSpPr>
          <p:nvPr/>
        </p:nvSpPr>
        <p:spPr bwMode="auto">
          <a:xfrm>
            <a:off x="622847" y="2107542"/>
            <a:ext cx="8351837" cy="177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0"/>
              </a:spcBef>
              <a:buFont typeface="Symbol" pitchFamily="18" charset="2"/>
              <a:buChar char=""/>
            </a:pPr>
            <a:r>
              <a:rPr lang="es-CO" altLang="es-CO" sz="1200" i="1" dirty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Formar contadores públicos </a:t>
            </a:r>
            <a:r>
              <a:rPr lang="es-CO" altLang="es-CO" sz="1200" b="1" i="1" dirty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competitivos</a:t>
            </a:r>
            <a:r>
              <a:rPr lang="es-CO" altLang="es-CO" sz="1200" i="1" dirty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 con idoneidad profesional, capaces de reconocer su entorno y facultados para ejercer de forma </a:t>
            </a:r>
            <a:r>
              <a:rPr lang="es-CO" altLang="es-CO" sz="1200" b="1" i="1" dirty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propositiva, emprendedora, productiva </a:t>
            </a:r>
            <a:r>
              <a:rPr lang="es-CO" altLang="es-CO" sz="1200" i="1" dirty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y </a:t>
            </a:r>
            <a:r>
              <a:rPr lang="es-CO" altLang="es-CO" sz="1200" b="1" i="1" dirty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pertinente</a:t>
            </a:r>
            <a:r>
              <a:rPr lang="es-CO" altLang="es-CO" sz="1200" i="1" dirty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 en el marco local y global.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Font typeface="Symbol" pitchFamily="18" charset="2"/>
              <a:buChar char=""/>
            </a:pPr>
            <a:endParaRPr lang="es-CO" altLang="es-CO" sz="1200" i="1" dirty="0">
              <a:solidFill>
                <a:srgbClr val="002060"/>
              </a:solidFill>
              <a:ea typeface="Times New Roman" pitchFamily="18" charset="0"/>
              <a:cs typeface="Calibri" pitchFamily="34" charset="0"/>
            </a:endParaRP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Font typeface="Symbol" pitchFamily="18" charset="2"/>
              <a:buChar char=""/>
            </a:pPr>
            <a:r>
              <a:rPr lang="es-CO" altLang="es-CO" sz="1200" i="1" dirty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Desarrollar en el Contador Público </a:t>
            </a:r>
            <a:r>
              <a:rPr lang="es-CO" altLang="es-CO" sz="1200" b="1" i="1" dirty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habilidades  de orden gerencial</a:t>
            </a:r>
            <a:r>
              <a:rPr lang="es-CO" altLang="es-CO" sz="1200" i="1" dirty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 para contribuir al proceso de toma de decisión en la gestión organizacional y la creación de empresas. 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Font typeface="Symbol" pitchFamily="18" charset="2"/>
              <a:buChar char=""/>
            </a:pPr>
            <a:endParaRPr lang="es-CO" altLang="es-CO" sz="1200" i="1" dirty="0">
              <a:solidFill>
                <a:srgbClr val="002060"/>
              </a:solidFill>
              <a:ea typeface="Times New Roman" pitchFamily="18" charset="0"/>
              <a:cs typeface="Calibri" pitchFamily="34" charset="0"/>
            </a:endParaRP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Font typeface="Symbol" pitchFamily="18" charset="2"/>
              <a:buChar char=""/>
            </a:pPr>
            <a:r>
              <a:rPr lang="es-CO" altLang="es-CO" sz="1200" b="1" i="1" dirty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Dignificar el quehacer profesional del Contador Publico </a:t>
            </a:r>
            <a:r>
              <a:rPr lang="es-CO" altLang="es-CO" sz="1200" i="1" dirty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desde su responsabilidad social al dar fe publica de la situación financiera de los entes económicos.</a:t>
            </a: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7255" y="2996952"/>
            <a:ext cx="2555234" cy="1586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4 Rectángulo"/>
          <p:cNvSpPr>
            <a:spLocks noChangeArrowheads="1"/>
          </p:cNvSpPr>
          <p:nvPr/>
        </p:nvSpPr>
        <p:spPr bwMode="auto">
          <a:xfrm>
            <a:off x="612279" y="4077072"/>
            <a:ext cx="8351837" cy="1978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0"/>
              </a:spcBef>
              <a:buFont typeface="Symbol" pitchFamily="18" charset="2"/>
              <a:buChar char=""/>
            </a:pPr>
            <a:r>
              <a:rPr lang="es-CO" altLang="es-CO" sz="1200" i="1" dirty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Generar respuestas creativas e innovadoras que aporten a la construcción del conocimiento contable y financiero para el </a:t>
            </a:r>
            <a:r>
              <a:rPr lang="es-CO" altLang="es-CO" sz="1200" b="1" i="1" dirty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desarrollo social de las comunidades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Font typeface="Symbol" pitchFamily="18" charset="2"/>
              <a:buChar char=""/>
            </a:pPr>
            <a:endParaRPr lang="es-CO" altLang="es-CO" sz="1200" i="1" dirty="0">
              <a:solidFill>
                <a:srgbClr val="002060"/>
              </a:solidFill>
              <a:ea typeface="Times New Roman" pitchFamily="18" charset="0"/>
              <a:cs typeface="Calibri" pitchFamily="34" charset="0"/>
            </a:endParaRP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Font typeface="Symbol" pitchFamily="18" charset="2"/>
              <a:buChar char=""/>
            </a:pPr>
            <a:r>
              <a:rPr lang="es-CO" altLang="es-CO" sz="1200" b="1" i="1" dirty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Valorar el impacto ambiental </a:t>
            </a:r>
            <a:r>
              <a:rPr lang="es-CO" altLang="es-CO" sz="1200" i="1" dirty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generado por las actividades económicas del ser humano y las organizaciones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Font typeface="Symbol" pitchFamily="18" charset="2"/>
              <a:buChar char=""/>
            </a:pPr>
            <a:endParaRPr lang="es-CO" altLang="es-CO" sz="1200" i="1" dirty="0">
              <a:solidFill>
                <a:srgbClr val="002060"/>
              </a:solidFill>
              <a:ea typeface="Times New Roman" pitchFamily="18" charset="0"/>
              <a:cs typeface="Calibri" pitchFamily="34" charset="0"/>
            </a:endParaRP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Font typeface="Symbol" pitchFamily="18" charset="2"/>
              <a:buChar char=""/>
            </a:pPr>
            <a:r>
              <a:rPr lang="es-CO" altLang="es-CO" sz="1200" i="1" dirty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Formar </a:t>
            </a:r>
            <a:r>
              <a:rPr lang="es-CO" altLang="es-CO" sz="1200" b="1" i="1" dirty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investigadores disciplinares contables </a:t>
            </a:r>
            <a:r>
              <a:rPr lang="es-CO" altLang="es-CO" sz="1200" i="1" dirty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con clara visión del aspecto social y su importancia en el desarrollo de la sociedad.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Font typeface="Symbol" pitchFamily="18" charset="2"/>
              <a:buChar char=""/>
            </a:pPr>
            <a:endParaRPr lang="es-CO" altLang="es-CO" sz="2400" i="1" dirty="0">
              <a:solidFill>
                <a:srgbClr val="002060"/>
              </a:solidFill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11" name="18 CuadroTexto"/>
          <p:cNvSpPr txBox="1"/>
          <p:nvPr/>
        </p:nvSpPr>
        <p:spPr>
          <a:xfrm>
            <a:off x="4818337" y="1168872"/>
            <a:ext cx="23762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400" b="1" dirty="0" smtClean="0">
                <a:solidFill>
                  <a:schemeClr val="accent6">
                    <a:lumMod val="75000"/>
                  </a:schemeClr>
                </a:solidFill>
              </a:rPr>
              <a:t>Objetivos</a:t>
            </a:r>
            <a:endParaRPr lang="es-CO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14 Triángulo isósceles">
            <a:hlinkClick r:id="rId5" action="ppaction://hlinksldjump"/>
          </p:cNvPr>
          <p:cNvSpPr/>
          <p:nvPr/>
        </p:nvSpPr>
        <p:spPr>
          <a:xfrm rot="5400000">
            <a:off x="10192128" y="6195635"/>
            <a:ext cx="504056" cy="47667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707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730640" y="1700808"/>
            <a:ext cx="74751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Rectángulo"/>
          <p:cNvSpPr/>
          <p:nvPr/>
        </p:nvSpPr>
        <p:spPr>
          <a:xfrm>
            <a:off x="2727249" y="1700808"/>
            <a:ext cx="74751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5" name="3 CuadroTexto"/>
          <p:cNvSpPr txBox="1"/>
          <p:nvPr/>
        </p:nvSpPr>
        <p:spPr>
          <a:xfrm>
            <a:off x="3960564" y="256510"/>
            <a:ext cx="4535190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CO" sz="1600" u="none" dirty="0" smtClean="0"/>
              <a:t>Principios y Propósitos Orientadores</a:t>
            </a:r>
            <a:endParaRPr lang="es-CO" sz="1600" b="0" i="1" u="none" dirty="0"/>
          </a:p>
        </p:txBody>
      </p:sp>
      <p:sp>
        <p:nvSpPr>
          <p:cNvPr id="13" name="18 CuadroTexto"/>
          <p:cNvSpPr txBox="1"/>
          <p:nvPr/>
        </p:nvSpPr>
        <p:spPr>
          <a:xfrm>
            <a:off x="131822" y="999009"/>
            <a:ext cx="583247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</a:rPr>
              <a:t>3. Contenidos curriculares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23" y="3068960"/>
            <a:ext cx="2597936" cy="2314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4 Rectángulo"/>
          <p:cNvSpPr>
            <a:spLocks noChangeArrowheads="1"/>
          </p:cNvSpPr>
          <p:nvPr/>
        </p:nvSpPr>
        <p:spPr bwMode="auto">
          <a:xfrm>
            <a:off x="3492599" y="2655167"/>
            <a:ext cx="8353425" cy="235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s-CO" altLang="es-CO" sz="1800" i="1" dirty="0" smtClean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El </a:t>
            </a:r>
            <a:r>
              <a:rPr lang="es-CO" altLang="es-CO" sz="1800" i="1" dirty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Contador Público Unadista es un </a:t>
            </a:r>
            <a:r>
              <a:rPr lang="es-CO" altLang="es-CO" sz="1800" b="1" i="1" dirty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líder  profesional integral, ético, crítico y responsable socialmente</a:t>
            </a:r>
            <a:r>
              <a:rPr lang="es-CO" altLang="es-CO" sz="1800" i="1" dirty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, </a:t>
            </a:r>
            <a:r>
              <a:rPr lang="es-CO" altLang="es-CO" sz="1800" b="1" i="1" dirty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idóneo y co</a:t>
            </a:r>
            <a:r>
              <a:rPr lang="es-CO" altLang="es-CO" sz="1800" i="1" dirty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mpetente para diseñar, administrar, evaluar, dictaminar y tomar decisiones con respecto a la información financiera.  Apto para trabajar en las diferentes entidades privadas y publicas, regionales y globales, en lo pertinente a las áreas de contabilidad, finanzas, auditoria y fiscal. </a:t>
            </a:r>
            <a:r>
              <a:rPr lang="es-CO" altLang="es-CO" sz="1800" b="1" i="1" dirty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Un profesional analítico</a:t>
            </a:r>
            <a:r>
              <a:rPr lang="es-CO" altLang="es-CO" sz="1800" i="1" dirty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 capaz de reconocer su entorno identificando sus problemáticas y con facultad para presentar </a:t>
            </a:r>
            <a:r>
              <a:rPr lang="es-CO" altLang="es-CO" sz="1800" b="1" i="1" dirty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soluciones solidarias  con el desarrollo social y la protección ambiental</a:t>
            </a:r>
            <a:r>
              <a:rPr lang="es-CO" altLang="es-CO" sz="2000" i="1" dirty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.</a:t>
            </a:r>
          </a:p>
        </p:txBody>
      </p:sp>
      <p:sp>
        <p:nvSpPr>
          <p:cNvPr id="10" name="18 CuadroTexto"/>
          <p:cNvSpPr txBox="1"/>
          <p:nvPr/>
        </p:nvSpPr>
        <p:spPr>
          <a:xfrm>
            <a:off x="3214094" y="1340425"/>
            <a:ext cx="583247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400" b="1" dirty="0" smtClean="0">
                <a:solidFill>
                  <a:schemeClr val="accent6">
                    <a:lumMod val="75000"/>
                  </a:schemeClr>
                </a:solidFill>
              </a:rPr>
              <a:t>Perfil Profesional</a:t>
            </a:r>
            <a:endParaRPr lang="es-CO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13 Triángulo isósceles">
            <a:hlinkClick r:id="rId5" action="ppaction://hlinksldjump"/>
          </p:cNvPr>
          <p:cNvSpPr/>
          <p:nvPr/>
        </p:nvSpPr>
        <p:spPr>
          <a:xfrm rot="5400000">
            <a:off x="10192128" y="6195635"/>
            <a:ext cx="504056" cy="47667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825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730640" y="1700808"/>
            <a:ext cx="74751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2 CuadroTexto"/>
          <p:cNvSpPr txBox="1"/>
          <p:nvPr/>
        </p:nvSpPr>
        <p:spPr>
          <a:xfrm>
            <a:off x="1101435" y="1340768"/>
            <a:ext cx="1005026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accent6">
                    <a:lumMod val="75000"/>
                  </a:schemeClr>
                </a:solidFill>
              </a:rPr>
              <a:t>Condición </a:t>
            </a:r>
            <a:r>
              <a:rPr lang="es-CO" sz="2400" b="1" dirty="0" smtClean="0">
                <a:solidFill>
                  <a:schemeClr val="accent6">
                    <a:lumMod val="75000"/>
                  </a:schemeClr>
                </a:solidFill>
              </a:rPr>
              <a:t>1. Denominación </a:t>
            </a: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</a:rPr>
              <a:t>del </a:t>
            </a:r>
            <a:r>
              <a:rPr lang="es-CO" sz="2400" b="1" dirty="0" smtClean="0">
                <a:solidFill>
                  <a:schemeClr val="accent6">
                    <a:lumMod val="75000"/>
                  </a:schemeClr>
                </a:solidFill>
              </a:rPr>
              <a:t>Programa</a:t>
            </a:r>
          </a:p>
          <a:p>
            <a:pPr algn="ctr"/>
            <a:endParaRPr lang="es-CO" sz="2600" b="1" dirty="0" smtClean="0"/>
          </a:p>
          <a:p>
            <a:pPr algn="ctr"/>
            <a:endParaRPr lang="es-CO" sz="3400" b="1" dirty="0" smtClean="0"/>
          </a:p>
          <a:p>
            <a:pPr algn="ctr"/>
            <a:endParaRPr lang="es-CO" sz="3400" b="1" dirty="0"/>
          </a:p>
          <a:p>
            <a:pPr algn="ctr"/>
            <a:endParaRPr lang="es-CO" sz="3400" b="1" dirty="0"/>
          </a:p>
          <a:p>
            <a:pPr algn="ctr"/>
            <a:r>
              <a:rPr lang="es-CO" sz="2600" b="1" dirty="0"/>
              <a:t>Nombre del Programa</a:t>
            </a:r>
            <a:r>
              <a:rPr lang="es-CO" sz="2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s-CO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Contaduría Pública</a:t>
            </a:r>
          </a:p>
          <a:p>
            <a:pPr algn="ctr"/>
            <a:endParaRPr lang="es-CO" sz="26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s-CO" sz="2400" b="1" dirty="0"/>
              <a:t>Área de Conocimiento: Economía, Administración, Contaduría y afines</a:t>
            </a:r>
          </a:p>
          <a:p>
            <a:pPr algn="ctr"/>
            <a:endParaRPr lang="es-CO" sz="2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r>
              <a:rPr lang="es-CO" b="1" dirty="0" smtClean="0"/>
              <a:t>Resolución </a:t>
            </a:r>
            <a:r>
              <a:rPr lang="es-CO" b="1" dirty="0"/>
              <a:t>3459 </a:t>
            </a:r>
            <a:r>
              <a:rPr lang="es-CO" b="1" dirty="0" smtClean="0"/>
              <a:t>MEN: “La </a:t>
            </a:r>
            <a:r>
              <a:rPr lang="es-CO" b="1" dirty="0"/>
              <a:t>denominación académica del programa debe ser claramente diferenciable como programa profesional de pregrado. La denominación </a:t>
            </a:r>
            <a:r>
              <a:rPr lang="es-CO" b="1" dirty="0" smtClean="0"/>
              <a:t>no </a:t>
            </a:r>
            <a:r>
              <a:rPr lang="es-CO" b="1" dirty="0"/>
              <a:t>podrá ser particularizada en ninguno de los campos de desempeño profesional”</a:t>
            </a:r>
            <a:endParaRPr lang="es-CO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974" y="2276872"/>
            <a:ext cx="8306669" cy="1368152"/>
          </a:xfrm>
          <a:prstGeom prst="rect">
            <a:avLst/>
          </a:prstGeom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622255" y="188020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</p:spTree>
    <p:extLst>
      <p:ext uri="{BB962C8B-B14F-4D97-AF65-F5344CB8AC3E}">
        <p14:creationId xmlns:p14="http://schemas.microsoft.com/office/powerpoint/2010/main" val="101038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727249" y="1700808"/>
            <a:ext cx="74751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5" name="3 CuadroTexto"/>
          <p:cNvSpPr txBox="1"/>
          <p:nvPr/>
        </p:nvSpPr>
        <p:spPr>
          <a:xfrm>
            <a:off x="3863408" y="507737"/>
            <a:ext cx="4535190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CO" sz="1600" u="none" dirty="0" smtClean="0"/>
              <a:t>Principios y Propósitos Orientadores</a:t>
            </a:r>
            <a:endParaRPr lang="es-CO" sz="1600" b="0" i="1" u="none" dirty="0"/>
          </a:p>
        </p:txBody>
      </p:sp>
      <p:sp>
        <p:nvSpPr>
          <p:cNvPr id="13" name="18 CuadroTexto"/>
          <p:cNvSpPr txBox="1"/>
          <p:nvPr/>
        </p:nvSpPr>
        <p:spPr>
          <a:xfrm>
            <a:off x="131822" y="999009"/>
            <a:ext cx="583247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</a:rPr>
              <a:t>3. Contenidos curriculares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18 CuadroTexto"/>
          <p:cNvSpPr txBox="1"/>
          <p:nvPr/>
        </p:nvSpPr>
        <p:spPr>
          <a:xfrm>
            <a:off x="4644727" y="1225874"/>
            <a:ext cx="29162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400" b="1" dirty="0" smtClean="0">
                <a:solidFill>
                  <a:schemeClr val="accent6">
                    <a:lumMod val="75000"/>
                  </a:schemeClr>
                </a:solidFill>
              </a:rPr>
              <a:t>Perfil Ocupacional</a:t>
            </a:r>
            <a:endParaRPr lang="es-CO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308443705"/>
              </p:ext>
            </p:extLst>
          </p:nvPr>
        </p:nvGraphicFramePr>
        <p:xfrm>
          <a:off x="338913" y="1988840"/>
          <a:ext cx="5763932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val="2989578978"/>
              </p:ext>
            </p:extLst>
          </p:nvPr>
        </p:nvGraphicFramePr>
        <p:xfrm>
          <a:off x="6420479" y="1988840"/>
          <a:ext cx="5763932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0" name="9 Triángulo isósceles">
            <a:hlinkClick r:id="rId14" action="ppaction://hlinksldjump"/>
          </p:cNvPr>
          <p:cNvSpPr/>
          <p:nvPr/>
        </p:nvSpPr>
        <p:spPr>
          <a:xfrm rot="5400000">
            <a:off x="10192128" y="6195635"/>
            <a:ext cx="504056" cy="47667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453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730640" y="1700808"/>
            <a:ext cx="74751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Rectángulo"/>
          <p:cNvSpPr/>
          <p:nvPr/>
        </p:nvSpPr>
        <p:spPr>
          <a:xfrm>
            <a:off x="2727249" y="1700808"/>
            <a:ext cx="74751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5" name="3 CuadroTexto"/>
          <p:cNvSpPr txBox="1"/>
          <p:nvPr/>
        </p:nvSpPr>
        <p:spPr>
          <a:xfrm>
            <a:off x="3996655" y="168012"/>
            <a:ext cx="4535190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CO" sz="1600" u="none" dirty="0" smtClean="0"/>
              <a:t>Principios y Propósitos Orientadores</a:t>
            </a:r>
            <a:endParaRPr lang="es-CO" sz="1600" b="0" i="1" u="none" dirty="0"/>
          </a:p>
        </p:txBody>
      </p:sp>
      <p:sp>
        <p:nvSpPr>
          <p:cNvPr id="13" name="18 CuadroTexto"/>
          <p:cNvSpPr txBox="1"/>
          <p:nvPr/>
        </p:nvSpPr>
        <p:spPr>
          <a:xfrm>
            <a:off x="105529" y="908645"/>
            <a:ext cx="583247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</a:rPr>
              <a:t>3. Contenidos curriculares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4 Rectángulo"/>
          <p:cNvSpPr>
            <a:spLocks noChangeArrowheads="1"/>
          </p:cNvSpPr>
          <p:nvPr/>
        </p:nvSpPr>
        <p:spPr bwMode="auto">
          <a:xfrm>
            <a:off x="503343" y="4653136"/>
            <a:ext cx="8351837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0"/>
              </a:spcBef>
              <a:buFont typeface="Symbol" pitchFamily="18" charset="2"/>
              <a:buChar char=""/>
            </a:pPr>
            <a:r>
              <a:rPr lang="es-CO" altLang="es-CO" sz="1600" b="1" i="1" dirty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Competencia para la planeación, ejecución, supervisión y control contable y financiero y </a:t>
            </a:r>
            <a:r>
              <a:rPr lang="es-CO" altLang="es-CO" sz="1600" b="1" i="1" dirty="0" smtClean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tributario</a:t>
            </a:r>
            <a:r>
              <a:rPr lang="es-CO" altLang="es-CO" sz="1600" i="1" dirty="0" smtClean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, </a:t>
            </a:r>
            <a:r>
              <a:rPr lang="es-CO" altLang="es-CO" sz="1600" b="1" i="1" dirty="0" err="1" smtClean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enofcada</a:t>
            </a:r>
            <a:r>
              <a:rPr lang="es-CO" altLang="es-CO" sz="1600" i="1" dirty="0" smtClean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 </a:t>
            </a:r>
            <a:r>
              <a:rPr lang="es-CO" altLang="es-CO" sz="1600" b="1" i="1" dirty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hacia el análisis y determinación de procesos, </a:t>
            </a:r>
            <a:r>
              <a:rPr lang="es-CO" altLang="es-CO" sz="1600" i="1" dirty="0" smtClean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(</a:t>
            </a:r>
            <a:r>
              <a:rPr lang="es-CO" altLang="es-CO" sz="1600" i="1" dirty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Habilidad Intelectual</a:t>
            </a:r>
            <a:r>
              <a:rPr lang="es-CO" altLang="es-CO" sz="1600" i="1" dirty="0" smtClean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)</a:t>
            </a:r>
          </a:p>
          <a:p>
            <a:pPr marL="0" indent="0" algn="just" eaLnBrk="1" hangingPunct="1">
              <a:lnSpc>
                <a:spcPct val="115000"/>
              </a:lnSpc>
              <a:spcBef>
                <a:spcPct val="0"/>
              </a:spcBef>
              <a:buNone/>
            </a:pPr>
            <a:endParaRPr lang="es-CO" altLang="es-CO" sz="1600" i="1" dirty="0">
              <a:solidFill>
                <a:srgbClr val="002060"/>
              </a:solidFill>
              <a:ea typeface="Times New Roman" pitchFamily="18" charset="0"/>
              <a:cs typeface="Calibri" pitchFamily="34" charset="0"/>
            </a:endParaRP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Font typeface="Symbol" pitchFamily="18" charset="2"/>
              <a:buChar char=""/>
            </a:pPr>
            <a:r>
              <a:rPr lang="es-CO" altLang="es-CO" sz="1600" b="1" i="1" dirty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Competencia en el diseño de sistemas contables con facultades idóneas para la aplicación </a:t>
            </a:r>
            <a:r>
              <a:rPr lang="es-CO" altLang="es-CO" sz="1600" i="1" dirty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de </a:t>
            </a:r>
            <a:r>
              <a:rPr lang="es-CO" altLang="es-CO" sz="1600" b="1" i="1" dirty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normas internacionales que proporcionen </a:t>
            </a:r>
            <a:r>
              <a:rPr lang="es-CO" altLang="es-CO" sz="1600" b="1" i="1" dirty="0" smtClean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seguridad</a:t>
            </a:r>
            <a:r>
              <a:rPr lang="es-CO" altLang="es-CO" sz="1600" i="1" dirty="0" smtClean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. </a:t>
            </a:r>
            <a:r>
              <a:rPr lang="es-CO" altLang="es-CO" sz="1600" i="1" dirty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(Habilidad Técnica y Funcional). </a:t>
            </a:r>
          </a:p>
        </p:txBody>
      </p:sp>
      <p:sp>
        <p:nvSpPr>
          <p:cNvPr id="9" name="18 CuadroTexto"/>
          <p:cNvSpPr txBox="1"/>
          <p:nvPr/>
        </p:nvSpPr>
        <p:spPr>
          <a:xfrm>
            <a:off x="4313614" y="908645"/>
            <a:ext cx="36334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400" b="1" dirty="0" smtClean="0">
                <a:solidFill>
                  <a:schemeClr val="accent6">
                    <a:lumMod val="75000"/>
                  </a:schemeClr>
                </a:solidFill>
              </a:rPr>
              <a:t>Competencias</a:t>
            </a:r>
            <a:endParaRPr lang="es-CO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4 Rectángulo"/>
          <p:cNvSpPr>
            <a:spLocks noChangeArrowheads="1"/>
          </p:cNvSpPr>
          <p:nvPr/>
        </p:nvSpPr>
        <p:spPr bwMode="auto">
          <a:xfrm>
            <a:off x="503343" y="3091320"/>
            <a:ext cx="8351837" cy="1224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0"/>
              </a:spcBef>
              <a:buFont typeface="Symbol" pitchFamily="18" charset="2"/>
              <a:buChar char=""/>
            </a:pPr>
            <a:r>
              <a:rPr lang="es-CO" altLang="es-CO" sz="1600" b="1" i="1" dirty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Competencias en el manejo de </a:t>
            </a:r>
            <a:r>
              <a:rPr lang="es-CO" altLang="es-CO" sz="1600" b="1" i="1" dirty="0" smtClean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personal, integridad </a:t>
            </a:r>
            <a:r>
              <a:rPr lang="es-CO" altLang="es-CO" sz="1600" b="1" i="1" dirty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y comportamiento ético, dinamismo y capacidad de resistencia</a:t>
            </a:r>
            <a:r>
              <a:rPr lang="es-CO" altLang="es-CO" sz="1600" i="1" dirty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, </a:t>
            </a:r>
            <a:r>
              <a:rPr lang="es-CO" altLang="es-CO" sz="1600" i="1" dirty="0" smtClean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(</a:t>
            </a:r>
            <a:r>
              <a:rPr lang="es-CO" altLang="es-CO" sz="1600" i="1" dirty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habilidad Personal)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Font typeface="Symbol" pitchFamily="18" charset="2"/>
              <a:buChar char=""/>
            </a:pPr>
            <a:endParaRPr lang="es-CO" altLang="es-CO" sz="1600" i="1" dirty="0">
              <a:solidFill>
                <a:srgbClr val="002060"/>
              </a:solidFill>
              <a:ea typeface="Times New Roman" pitchFamily="18" charset="0"/>
              <a:cs typeface="Calibri" pitchFamily="34" charset="0"/>
            </a:endParaRP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Font typeface="Symbol" pitchFamily="18" charset="2"/>
              <a:buChar char=""/>
            </a:pPr>
            <a:r>
              <a:rPr lang="es-CO" altLang="es-CO" sz="1600" b="1" i="1" dirty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Competencias para el trabajo en equipo </a:t>
            </a:r>
            <a:r>
              <a:rPr lang="es-CO" altLang="es-CO" sz="1600" i="1" dirty="0" smtClean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(</a:t>
            </a:r>
            <a:r>
              <a:rPr lang="es-CO" altLang="es-CO" sz="1600" i="1" dirty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habilidad tipo Interpersonal y de </a:t>
            </a:r>
            <a:r>
              <a:rPr lang="es-CO" altLang="es-CO" sz="1600" i="1" dirty="0" smtClean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Comunicación)</a:t>
            </a:r>
            <a:endParaRPr lang="es-CO" altLang="es-CO" sz="1600" i="1" dirty="0">
              <a:solidFill>
                <a:srgbClr val="002060"/>
              </a:solidFill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11" name="4 Rectángulo"/>
          <p:cNvSpPr>
            <a:spLocks noChangeArrowheads="1"/>
          </p:cNvSpPr>
          <p:nvPr/>
        </p:nvSpPr>
        <p:spPr bwMode="auto">
          <a:xfrm>
            <a:off x="488712" y="1382318"/>
            <a:ext cx="8351837" cy="1491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0"/>
              </a:spcBef>
              <a:buFont typeface="Symbol" pitchFamily="18" charset="2"/>
              <a:buChar char=""/>
            </a:pPr>
            <a:r>
              <a:rPr lang="es-CO" altLang="es-CO" sz="1600" b="1" i="1" dirty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Competencias para la acción estratégica financiera</a:t>
            </a:r>
            <a:r>
              <a:rPr lang="es-CO" altLang="es-CO" sz="1600" i="1" dirty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, </a:t>
            </a:r>
            <a:r>
              <a:rPr lang="es-CO" altLang="es-CO" sz="1600" b="1" i="1" dirty="0" smtClean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comprender </a:t>
            </a:r>
            <a:r>
              <a:rPr lang="es-CO" altLang="es-CO" sz="1600" b="1" i="1" dirty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la organización y adoptar medidas estratégicas</a:t>
            </a:r>
            <a:r>
              <a:rPr lang="es-CO" altLang="es-CO" sz="1600" i="1" dirty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. (habilidades Gerenciales y de Organización)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Font typeface="Symbol" pitchFamily="18" charset="2"/>
              <a:buChar char=""/>
            </a:pPr>
            <a:endParaRPr lang="es-CO" altLang="es-CO" sz="1600" i="1" dirty="0">
              <a:solidFill>
                <a:srgbClr val="002060"/>
              </a:solidFill>
              <a:ea typeface="Times New Roman" pitchFamily="18" charset="0"/>
              <a:cs typeface="Calibri" pitchFamily="34" charset="0"/>
            </a:endParaRP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Font typeface="Symbol" pitchFamily="18" charset="2"/>
              <a:buChar char=""/>
            </a:pPr>
            <a:r>
              <a:rPr lang="es-CO" altLang="es-CO" sz="1600" i="1" dirty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Capacidad de </a:t>
            </a:r>
            <a:r>
              <a:rPr lang="es-CO" altLang="es-CO" sz="1600" b="1" i="1" dirty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identificar problemáticas y actividades de </a:t>
            </a:r>
            <a:r>
              <a:rPr lang="es-CO" altLang="es-CO" sz="1600" b="1" i="1" dirty="0" smtClean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investigación</a:t>
            </a:r>
            <a:r>
              <a:rPr lang="es-CO" altLang="es-CO" sz="1600" i="1" dirty="0" smtClean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. </a:t>
            </a:r>
            <a:r>
              <a:rPr lang="es-CO" altLang="es-CO" sz="1600" i="1" dirty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(habilidades de investigación)</a:t>
            </a:r>
          </a:p>
        </p:txBody>
      </p:sp>
      <p:pic>
        <p:nvPicPr>
          <p:cNvPr id="4098" name="Picture 2" descr="http://www.finanzzas.com/wp-content/uploads/%C2%BFQu%C3%A9-es-la-competenc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936" y="2469826"/>
            <a:ext cx="3097913" cy="232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Triángulo isósceles">
            <a:hlinkClick r:id="rId5" action="ppaction://hlinksldjump"/>
          </p:cNvPr>
          <p:cNvSpPr/>
          <p:nvPr/>
        </p:nvSpPr>
        <p:spPr>
          <a:xfrm rot="5400000">
            <a:off x="10192128" y="6195635"/>
            <a:ext cx="504056" cy="47667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2522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730640" y="1700808"/>
            <a:ext cx="74751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Rectángulo"/>
          <p:cNvSpPr/>
          <p:nvPr/>
        </p:nvSpPr>
        <p:spPr>
          <a:xfrm>
            <a:off x="2727249" y="1700808"/>
            <a:ext cx="74751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5" name="3 CuadroTexto"/>
          <p:cNvSpPr txBox="1"/>
          <p:nvPr/>
        </p:nvSpPr>
        <p:spPr>
          <a:xfrm>
            <a:off x="3996655" y="168012"/>
            <a:ext cx="4535190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CO" sz="1600" u="none" dirty="0" smtClean="0"/>
              <a:t>Principios y Propósitos Orientadores</a:t>
            </a:r>
            <a:endParaRPr lang="es-CO" sz="1600" b="0" i="1" u="none" dirty="0"/>
          </a:p>
        </p:txBody>
      </p:sp>
      <p:sp>
        <p:nvSpPr>
          <p:cNvPr id="13" name="18 CuadroTexto"/>
          <p:cNvSpPr txBox="1"/>
          <p:nvPr/>
        </p:nvSpPr>
        <p:spPr>
          <a:xfrm>
            <a:off x="131822" y="999009"/>
            <a:ext cx="583247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</a:rPr>
              <a:t>3. Contenidos curriculares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4 Rectángulo"/>
          <p:cNvSpPr>
            <a:spLocks noChangeArrowheads="1"/>
          </p:cNvSpPr>
          <p:nvPr/>
        </p:nvSpPr>
        <p:spPr bwMode="auto">
          <a:xfrm>
            <a:off x="503343" y="4870140"/>
            <a:ext cx="8351837" cy="161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0"/>
              </a:spcBef>
              <a:buFont typeface="Symbol" pitchFamily="18" charset="2"/>
              <a:buChar char=""/>
            </a:pPr>
            <a:r>
              <a:rPr lang="es-CO" altLang="es-CO" sz="1200" i="1" dirty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Competencia para la </a:t>
            </a:r>
            <a:r>
              <a:rPr lang="es-CO" altLang="es-CO" sz="1200" b="1" i="1" dirty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planeación, ejecución, supervisión y control contable y financiero y tributario</a:t>
            </a:r>
            <a:r>
              <a:rPr lang="es-CO" altLang="es-CO" sz="1200" i="1" dirty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, de cualquier tipo de entidad nacional o internacionalmente, enfocadas </a:t>
            </a:r>
            <a:r>
              <a:rPr lang="es-CO" altLang="es-CO" sz="1200" b="1" i="1" dirty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hacia el análisis y determinación de procesos, asignación y supervisión de recursos necesarios para la ejecución</a:t>
            </a:r>
            <a:r>
              <a:rPr lang="es-CO" altLang="es-CO" sz="1200" i="1" dirty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, comprendiendo aspectos de recopilación, emisión y análisis de información. (Habilidad Intelectual)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Font typeface="Symbol" pitchFamily="18" charset="2"/>
              <a:buChar char=""/>
            </a:pPr>
            <a:endParaRPr lang="es-CO" altLang="es-CO" sz="200" i="1" dirty="0">
              <a:solidFill>
                <a:srgbClr val="002060"/>
              </a:solidFill>
              <a:ea typeface="Times New Roman" pitchFamily="18" charset="0"/>
              <a:cs typeface="Calibri" pitchFamily="34" charset="0"/>
            </a:endParaRP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Font typeface="Symbol" pitchFamily="18" charset="2"/>
              <a:buChar char=""/>
            </a:pPr>
            <a:r>
              <a:rPr lang="es-CO" altLang="es-CO" sz="1200" b="1" i="1" dirty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Competencia en el diseño de sistemas contables con facultades </a:t>
            </a:r>
            <a:r>
              <a:rPr lang="es-CO" altLang="es-CO" sz="1200" i="1" dirty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idóneas para la aplicación de </a:t>
            </a:r>
            <a:r>
              <a:rPr lang="es-CO" altLang="es-CO" sz="1200" b="1" i="1" dirty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normas internacionales que proporcionen seguridad</a:t>
            </a:r>
            <a:r>
              <a:rPr lang="es-CO" altLang="es-CO" sz="1200" i="1" dirty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 y fiabilidad de los resultados permitiendo asegurar los procesos de emisión de estados financieros y otorgando </a:t>
            </a:r>
            <a:r>
              <a:rPr lang="es-CO" altLang="es-CO" sz="1200" b="1" i="1" dirty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herramientas para el control fiscal, presupuestal y administrativo</a:t>
            </a:r>
            <a:r>
              <a:rPr lang="es-CO" altLang="es-CO" sz="1200" i="1" dirty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. (Habilidad Técnica y Funcional). </a:t>
            </a:r>
          </a:p>
        </p:txBody>
      </p:sp>
      <p:sp>
        <p:nvSpPr>
          <p:cNvPr id="9" name="18 CuadroTexto"/>
          <p:cNvSpPr txBox="1"/>
          <p:nvPr/>
        </p:nvSpPr>
        <p:spPr>
          <a:xfrm>
            <a:off x="4516613" y="753372"/>
            <a:ext cx="29364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400" b="1" dirty="0" smtClean="0">
                <a:solidFill>
                  <a:schemeClr val="accent6">
                    <a:lumMod val="75000"/>
                  </a:schemeClr>
                </a:solidFill>
              </a:rPr>
              <a:t>Competencias</a:t>
            </a:r>
            <a:endParaRPr lang="es-CO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4 Rectángulo"/>
          <p:cNvSpPr>
            <a:spLocks noChangeArrowheads="1"/>
          </p:cNvSpPr>
          <p:nvPr/>
        </p:nvSpPr>
        <p:spPr bwMode="auto">
          <a:xfrm>
            <a:off x="503343" y="3091320"/>
            <a:ext cx="8351837" cy="177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0"/>
              </a:spcBef>
              <a:buFont typeface="Symbol" pitchFamily="18" charset="2"/>
              <a:buChar char=""/>
            </a:pPr>
            <a:r>
              <a:rPr lang="es-CO" altLang="es-CO" sz="1200" b="1" i="1" dirty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Competencias en el manejo de personal </a:t>
            </a:r>
            <a:r>
              <a:rPr lang="es-CO" altLang="es-CO" sz="1200" i="1" dirty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enfocadas a la responsabilidad dentro y fuera de la organización, comprenden aspectos como </a:t>
            </a:r>
            <a:r>
              <a:rPr lang="es-CO" altLang="es-CO" sz="1200" b="1" i="1" dirty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integridad y comportamiento ético, dinamismo y capacidad de resistencia</a:t>
            </a:r>
            <a:r>
              <a:rPr lang="es-CO" altLang="es-CO" sz="1200" i="1" dirty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, equilibrio entre las exigencias del trabajo y la vida, conocerse así mismo y desarrollarse. (habilidad Personal)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Font typeface="Symbol" pitchFamily="18" charset="2"/>
              <a:buChar char=""/>
            </a:pPr>
            <a:endParaRPr lang="es-CO" altLang="es-CO" sz="1200" i="1" dirty="0">
              <a:solidFill>
                <a:srgbClr val="002060"/>
              </a:solidFill>
              <a:ea typeface="Times New Roman" pitchFamily="18" charset="0"/>
              <a:cs typeface="Calibri" pitchFamily="34" charset="0"/>
            </a:endParaRP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Font typeface="Symbol" pitchFamily="18" charset="2"/>
              <a:buChar char=""/>
            </a:pPr>
            <a:r>
              <a:rPr lang="es-CO" altLang="es-CO" sz="1200" i="1" dirty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Competencias para el </a:t>
            </a:r>
            <a:r>
              <a:rPr lang="es-CO" altLang="es-CO" sz="1200" b="1" i="1" dirty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trabajo en equipo </a:t>
            </a:r>
            <a:r>
              <a:rPr lang="es-CO" altLang="es-CO" sz="1200" i="1" dirty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enfocadas hacia tareas realizadas por  pequeños grupos con responsabilidades conjuntas cuya labor es interdependiente, por lo anterior comprenden aspectos como planear los equipos adecuadamente, crear un entorno de equipo y manejar las dinámicas del equipo en forma adecuada. (habilidad tipo Interpersonal y de </a:t>
            </a:r>
            <a:r>
              <a:rPr lang="es-CO" altLang="es-CO" sz="1200" i="1" dirty="0" smtClean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Comunicación)</a:t>
            </a:r>
            <a:endParaRPr lang="es-CO" altLang="es-CO" sz="1200" i="1" dirty="0">
              <a:solidFill>
                <a:srgbClr val="002060"/>
              </a:solidFill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11" name="4 Rectángulo"/>
          <p:cNvSpPr>
            <a:spLocks noChangeArrowheads="1"/>
          </p:cNvSpPr>
          <p:nvPr/>
        </p:nvSpPr>
        <p:spPr bwMode="auto">
          <a:xfrm>
            <a:off x="488712" y="1382318"/>
            <a:ext cx="8351837" cy="1699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0"/>
              </a:spcBef>
              <a:buFont typeface="Symbol" pitchFamily="18" charset="2"/>
              <a:buChar char=""/>
            </a:pPr>
            <a:r>
              <a:rPr lang="es-CO" altLang="es-CO" sz="1200" i="1" dirty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Competencias para la </a:t>
            </a:r>
            <a:r>
              <a:rPr lang="es-CO" altLang="es-CO" sz="1200" b="1" i="1" dirty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acción estratégica financiera</a:t>
            </a:r>
            <a:r>
              <a:rPr lang="es-CO" altLang="es-CO" sz="1200" i="1" dirty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, enfocadas hacia tareas tendientes al entendimiento de la </a:t>
            </a:r>
            <a:r>
              <a:rPr lang="es-CO" altLang="es-CO" sz="1200" b="1" i="1" dirty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misión</a:t>
            </a:r>
            <a:r>
              <a:rPr lang="es-CO" altLang="es-CO" sz="1200" i="1" dirty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 y los valores generales de la organización y asegurarse  que las acciones propias y las realizadas por quienes son dirigidos estén “sintonizadas” en ese sentido, por lo anterior comprenden aspectos como entender  y </a:t>
            </a:r>
            <a:r>
              <a:rPr lang="es-CO" altLang="es-CO" sz="1200" b="1" i="1" dirty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comprender la organización y adoptar medidas estratégicas</a:t>
            </a:r>
            <a:r>
              <a:rPr lang="es-CO" altLang="es-CO" sz="1200" i="1" dirty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. (habilidades Gerenciales y de Organización)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Font typeface="Symbol" pitchFamily="18" charset="2"/>
              <a:buChar char=""/>
            </a:pPr>
            <a:endParaRPr lang="es-CO" altLang="es-CO" sz="1200" i="1" dirty="0">
              <a:solidFill>
                <a:srgbClr val="002060"/>
              </a:solidFill>
              <a:ea typeface="Times New Roman" pitchFamily="18" charset="0"/>
              <a:cs typeface="Calibri" pitchFamily="34" charset="0"/>
            </a:endParaRP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Font typeface="Symbol" pitchFamily="18" charset="2"/>
              <a:buChar char=""/>
            </a:pPr>
            <a:r>
              <a:rPr lang="es-CO" altLang="es-CO" sz="1200" i="1" dirty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Capacidad de </a:t>
            </a:r>
            <a:r>
              <a:rPr lang="es-CO" altLang="es-CO" sz="1200" b="1" i="1" dirty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identificar problemáticas y actividades de investigación </a:t>
            </a:r>
            <a:r>
              <a:rPr lang="es-CO" altLang="es-CO" sz="1200" i="1" dirty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inherentes a la profesión contable y a la interdisciplinariedad de las ciencias sociales y humanas presentando alternativas de solución. (habilidades de investigación</a:t>
            </a:r>
            <a:r>
              <a:rPr lang="es-CO" altLang="es-CO" sz="2000" i="1" dirty="0">
                <a:solidFill>
                  <a:srgbClr val="002060"/>
                </a:solidFill>
                <a:ea typeface="Times New Roman" pitchFamily="18" charset="0"/>
                <a:cs typeface="Calibri" pitchFamily="34" charset="0"/>
              </a:rPr>
              <a:t>)</a:t>
            </a:r>
          </a:p>
        </p:txBody>
      </p:sp>
      <p:pic>
        <p:nvPicPr>
          <p:cNvPr id="4098" name="Picture 2" descr="http://www.finanzzas.com/wp-content/uploads/%C2%BFQu%C3%A9-es-la-competenc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936" y="2469826"/>
            <a:ext cx="3097913" cy="232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Triángulo isósceles">
            <a:hlinkClick r:id="rId5" action="ppaction://hlinksldjump"/>
          </p:cNvPr>
          <p:cNvSpPr/>
          <p:nvPr/>
        </p:nvSpPr>
        <p:spPr>
          <a:xfrm rot="5400000">
            <a:off x="10192128" y="6195635"/>
            <a:ext cx="504056" cy="47667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32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36 Flecha curvada hacia la derecha"/>
          <p:cNvSpPr/>
          <p:nvPr/>
        </p:nvSpPr>
        <p:spPr>
          <a:xfrm rot="7030529">
            <a:off x="2723347" y="3416728"/>
            <a:ext cx="649425" cy="1911306"/>
          </a:xfrm>
          <a:prstGeom prst="curved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36" name="35 Flecha curvada hacia la derecha"/>
          <p:cNvSpPr/>
          <p:nvPr/>
        </p:nvSpPr>
        <p:spPr>
          <a:xfrm rot="5028804" flipH="1">
            <a:off x="2487660" y="5397765"/>
            <a:ext cx="518553" cy="1911306"/>
          </a:xfrm>
          <a:prstGeom prst="curved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38" name="37 Flecha curvada hacia la derecha"/>
          <p:cNvSpPr/>
          <p:nvPr/>
        </p:nvSpPr>
        <p:spPr>
          <a:xfrm rot="17614177">
            <a:off x="8689639" y="5479725"/>
            <a:ext cx="649425" cy="1911306"/>
          </a:xfrm>
          <a:prstGeom prst="curved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39" name="38 Flecha curvada hacia la derecha"/>
          <p:cNvSpPr/>
          <p:nvPr/>
        </p:nvSpPr>
        <p:spPr>
          <a:xfrm rot="14362559" flipH="1">
            <a:off x="8734190" y="3282619"/>
            <a:ext cx="560326" cy="1911306"/>
          </a:xfrm>
          <a:prstGeom prst="curved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2" name="1 Flecha curvada hacia la derecha"/>
          <p:cNvSpPr/>
          <p:nvPr/>
        </p:nvSpPr>
        <p:spPr>
          <a:xfrm rot="15864831">
            <a:off x="7731716" y="1662999"/>
            <a:ext cx="649425" cy="1911306"/>
          </a:xfrm>
          <a:prstGeom prst="curved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40" name="39 Flecha curvada hacia la derecha"/>
          <p:cNvSpPr/>
          <p:nvPr/>
        </p:nvSpPr>
        <p:spPr>
          <a:xfrm rot="5586404" flipH="1">
            <a:off x="4182140" y="1707363"/>
            <a:ext cx="712021" cy="1911306"/>
          </a:xfrm>
          <a:prstGeom prst="curved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graphicFrame>
        <p:nvGraphicFramePr>
          <p:cNvPr id="15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5915722"/>
              </p:ext>
            </p:extLst>
          </p:nvPr>
        </p:nvGraphicFramePr>
        <p:xfrm>
          <a:off x="2152512" y="1295490"/>
          <a:ext cx="8229600" cy="4830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3 CuadroTexto"/>
          <p:cNvSpPr txBox="1"/>
          <p:nvPr/>
        </p:nvSpPr>
        <p:spPr>
          <a:xfrm>
            <a:off x="3718064" y="200353"/>
            <a:ext cx="4824536" cy="8302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ES" u="none" dirty="0"/>
              <a:t>Mapa curricular </a:t>
            </a:r>
          </a:p>
          <a:p>
            <a:pPr>
              <a:defRPr/>
            </a:pPr>
            <a:r>
              <a:rPr lang="es-ES" b="0" i="1" u="none" dirty="0"/>
              <a:t>(Aspectos fundamentales)</a:t>
            </a:r>
            <a:endParaRPr lang="es-CO" b="0" i="1" u="none" dirty="0"/>
          </a:p>
        </p:txBody>
      </p:sp>
      <p:sp>
        <p:nvSpPr>
          <p:cNvPr id="7" name="6 Rectángulo"/>
          <p:cNvSpPr/>
          <p:nvPr/>
        </p:nvSpPr>
        <p:spPr>
          <a:xfrm>
            <a:off x="2727249" y="1700808"/>
            <a:ext cx="74751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13" name="18 CuadroTexto"/>
          <p:cNvSpPr txBox="1"/>
          <p:nvPr/>
        </p:nvSpPr>
        <p:spPr>
          <a:xfrm>
            <a:off x="131822" y="999009"/>
            <a:ext cx="583247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</a:rPr>
              <a:t>3. Contenidos curriculares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16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923067"/>
              </p:ext>
            </p:extLst>
          </p:nvPr>
        </p:nvGraphicFramePr>
        <p:xfrm>
          <a:off x="10227752" y="5004776"/>
          <a:ext cx="154360" cy="1121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7" name="16 Elipse"/>
          <p:cNvSpPr/>
          <p:nvPr/>
        </p:nvSpPr>
        <p:spPr>
          <a:xfrm>
            <a:off x="4945244" y="3058365"/>
            <a:ext cx="2775309" cy="2008436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200" b="1" dirty="0"/>
              <a:t>NIP - Realidad financiera para el desarrollo Económico y social en un contexto globalizado </a:t>
            </a:r>
            <a:r>
              <a:rPr lang="es-CO" sz="1600" b="1" dirty="0"/>
              <a:t>                                             .                                 .                                                   .</a:t>
            </a:r>
          </a:p>
          <a:p>
            <a:pPr algn="ctr">
              <a:defRPr/>
            </a:pPr>
            <a:endParaRPr lang="es-CO" dirty="0"/>
          </a:p>
        </p:txBody>
      </p:sp>
      <p:grpSp>
        <p:nvGrpSpPr>
          <p:cNvPr id="18" name="17 Grupo"/>
          <p:cNvGrpSpPr/>
          <p:nvPr/>
        </p:nvGrpSpPr>
        <p:grpSpPr>
          <a:xfrm>
            <a:off x="248931" y="3948284"/>
            <a:ext cx="1944216" cy="976471"/>
            <a:chOff x="3633460" y="-143862"/>
            <a:chExt cx="1872715" cy="1872715"/>
          </a:xfrm>
          <a:solidFill>
            <a:schemeClr val="accent6">
              <a:lumMod val="75000"/>
              <a:alpha val="78000"/>
            </a:schemeClr>
          </a:solidFill>
        </p:grpSpPr>
        <p:sp>
          <p:nvSpPr>
            <p:cNvPr id="19" name="18 Elipse"/>
            <p:cNvSpPr/>
            <p:nvPr/>
          </p:nvSpPr>
          <p:spPr>
            <a:xfrm>
              <a:off x="3633460" y="-143862"/>
              <a:ext cx="1872715" cy="1872715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</p:sp>
        <p:sp>
          <p:nvSpPr>
            <p:cNvPr id="20" name="Elipse 4"/>
            <p:cNvSpPr/>
            <p:nvPr/>
          </p:nvSpPr>
          <p:spPr>
            <a:xfrm>
              <a:off x="3907713" y="130391"/>
              <a:ext cx="1324209" cy="132420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12700" tIns="12700" rIns="12700" bIns="12700" spcCol="1270" anchor="ctr"/>
            <a:lstStyle/>
            <a:p>
              <a:pPr algn="ctr" defTabSz="444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CO" sz="1200" dirty="0">
                  <a:solidFill>
                    <a:schemeClr val="bg1"/>
                  </a:solidFill>
                </a:rPr>
                <a:t>Red 1- Gestión y Aseguramiento de la Información</a:t>
              </a:r>
            </a:p>
            <a:p>
              <a:pPr algn="ctr" defTabSz="444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CO" sz="1100" dirty="0">
                <a:solidFill>
                  <a:sysClr val="window" lastClr="FFFFFF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21" name="11 Grupo"/>
          <p:cNvGrpSpPr>
            <a:grpSpLocks/>
          </p:cNvGrpSpPr>
          <p:nvPr/>
        </p:nvGrpSpPr>
        <p:grpSpPr bwMode="auto">
          <a:xfrm>
            <a:off x="2654128" y="1121133"/>
            <a:ext cx="1982890" cy="1134603"/>
            <a:chOff x="6567846" y="2088232"/>
            <a:chExt cx="1677812" cy="1686074"/>
          </a:xfrm>
        </p:grpSpPr>
        <p:sp>
          <p:nvSpPr>
            <p:cNvPr id="22" name="21 Elipse"/>
            <p:cNvSpPr/>
            <p:nvPr/>
          </p:nvSpPr>
          <p:spPr>
            <a:xfrm>
              <a:off x="6567846" y="2088232"/>
              <a:ext cx="1677812" cy="168607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</p:sp>
        <p:sp>
          <p:nvSpPr>
            <p:cNvPr id="23" name="Elipse 4"/>
            <p:cNvSpPr>
              <a:spLocks noChangeArrowheads="1"/>
            </p:cNvSpPr>
            <p:nvPr/>
          </p:nvSpPr>
          <p:spPr bwMode="auto">
            <a:xfrm>
              <a:off x="6690701" y="2375125"/>
              <a:ext cx="1432102" cy="1192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CO" altLang="es-CO" sz="1400" dirty="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es-CO" altLang="es-CO" sz="1200" dirty="0">
                  <a:solidFill>
                    <a:schemeClr val="bg1"/>
                  </a:solidFill>
                  <a:latin typeface="Arial" charset="0"/>
                </a:rPr>
                <a:t>Red 3-Fundamentación </a:t>
              </a:r>
              <a:r>
                <a:rPr lang="es-CO" altLang="es-CO" sz="1200" dirty="0" smtClean="0">
                  <a:solidFill>
                    <a:schemeClr val="bg1"/>
                  </a:solidFill>
                  <a:latin typeface="Arial" charset="0"/>
                </a:rPr>
                <a:t>Administrativa</a:t>
              </a:r>
              <a:r>
                <a:rPr lang="es-CO" altLang="es-CO" sz="1200" dirty="0" smtClean="0">
                  <a:solidFill>
                    <a:schemeClr val="bg1"/>
                  </a:solidFill>
                  <a:latin typeface="Arial" charset="0"/>
                  <a:sym typeface="Wingdings" panose="05000000000000000000" pitchFamily="2" charset="2"/>
                </a:rPr>
                <a:t> </a:t>
              </a:r>
              <a:endParaRPr lang="es-CO" altLang="es-CO" sz="1200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24" name="23 Grupo"/>
          <p:cNvGrpSpPr/>
          <p:nvPr/>
        </p:nvGrpSpPr>
        <p:grpSpPr>
          <a:xfrm>
            <a:off x="7782141" y="1041200"/>
            <a:ext cx="2103084" cy="1161256"/>
            <a:chOff x="3535438" y="4207568"/>
            <a:chExt cx="1629563" cy="1428821"/>
          </a:xfrm>
          <a:solidFill>
            <a:schemeClr val="accent5"/>
          </a:solidFill>
        </p:grpSpPr>
        <p:sp>
          <p:nvSpPr>
            <p:cNvPr id="25" name="24 Elipse"/>
            <p:cNvSpPr/>
            <p:nvPr/>
          </p:nvSpPr>
          <p:spPr>
            <a:xfrm>
              <a:off x="3535438" y="4207568"/>
              <a:ext cx="1629563" cy="1428821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</p:sp>
        <p:sp>
          <p:nvSpPr>
            <p:cNvPr id="26" name="Elipse 4"/>
            <p:cNvSpPr/>
            <p:nvPr/>
          </p:nvSpPr>
          <p:spPr>
            <a:xfrm>
              <a:off x="3774082" y="4416814"/>
              <a:ext cx="1372722" cy="101032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12700" tIns="12700" rIns="12700" bIns="12700" spcCol="1270" anchor="ctr"/>
            <a:lstStyle/>
            <a:p>
              <a:pPr algn="ctr">
                <a:defRPr/>
              </a:pPr>
              <a:r>
                <a:rPr lang="es-CO" sz="1200" dirty="0">
                  <a:solidFill>
                    <a:schemeClr val="bg1"/>
                  </a:solidFill>
                </a:rPr>
                <a:t>Red 4 Fundamentación Gerencial</a:t>
              </a:r>
            </a:p>
          </p:txBody>
        </p:sp>
      </p:grpSp>
      <p:grpSp>
        <p:nvGrpSpPr>
          <p:cNvPr id="27" name="17 Grupo"/>
          <p:cNvGrpSpPr>
            <a:grpSpLocks/>
          </p:cNvGrpSpPr>
          <p:nvPr/>
        </p:nvGrpSpPr>
        <p:grpSpPr bwMode="auto">
          <a:xfrm>
            <a:off x="9685287" y="3800061"/>
            <a:ext cx="2212913" cy="1128886"/>
            <a:chOff x="678455" y="1650800"/>
            <a:chExt cx="1877588" cy="1877588"/>
          </a:xfrm>
        </p:grpSpPr>
        <p:sp>
          <p:nvSpPr>
            <p:cNvPr id="28" name="27 Elipse"/>
            <p:cNvSpPr/>
            <p:nvPr/>
          </p:nvSpPr>
          <p:spPr>
            <a:xfrm>
              <a:off x="678455" y="1650800"/>
              <a:ext cx="1877588" cy="1877588"/>
            </a:xfrm>
            <a:prstGeom prst="ellipse">
              <a:avLst/>
            </a:prstGeom>
            <a:solidFill>
              <a:srgbClr val="05D92D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</p:sp>
        <p:sp>
          <p:nvSpPr>
            <p:cNvPr id="29" name="Elipse 4"/>
            <p:cNvSpPr>
              <a:spLocks noChangeArrowheads="1"/>
            </p:cNvSpPr>
            <p:nvPr/>
          </p:nvSpPr>
          <p:spPr bwMode="auto">
            <a:xfrm>
              <a:off x="953421" y="1925766"/>
              <a:ext cx="1327656" cy="1327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CO" altLang="es-CO" sz="1200" dirty="0">
                  <a:solidFill>
                    <a:schemeClr val="bg1"/>
                  </a:solidFill>
                  <a:latin typeface="Arial" charset="0"/>
                </a:rPr>
                <a:t>Red 5 - </a:t>
              </a:r>
              <a:r>
                <a:rPr lang="es-CO" altLang="es-CO" sz="1200" dirty="0" smtClean="0">
                  <a:solidFill>
                    <a:schemeClr val="bg1"/>
                  </a:solidFill>
                  <a:latin typeface="Arial" charset="0"/>
                </a:rPr>
                <a:t>El </a:t>
              </a:r>
              <a:r>
                <a:rPr lang="es-CO" altLang="es-CO" sz="1200" dirty="0">
                  <a:solidFill>
                    <a:schemeClr val="bg1"/>
                  </a:solidFill>
                  <a:latin typeface="Arial" charset="0"/>
                </a:rPr>
                <a:t>contador en la sociedad</a:t>
              </a:r>
            </a:p>
          </p:txBody>
        </p:sp>
      </p:grpSp>
      <p:sp>
        <p:nvSpPr>
          <p:cNvPr id="30" name="29 Estrella de 6 puntas"/>
          <p:cNvSpPr/>
          <p:nvPr/>
        </p:nvSpPr>
        <p:spPr>
          <a:xfrm>
            <a:off x="5817218" y="4062583"/>
            <a:ext cx="1154533" cy="747871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dirty="0"/>
              <a:t>C.P.U</a:t>
            </a:r>
          </a:p>
        </p:txBody>
      </p:sp>
      <p:sp>
        <p:nvSpPr>
          <p:cNvPr id="31" name="30 Elipse"/>
          <p:cNvSpPr/>
          <p:nvPr/>
        </p:nvSpPr>
        <p:spPr>
          <a:xfrm>
            <a:off x="164010" y="5361833"/>
            <a:ext cx="2114058" cy="855324"/>
          </a:xfrm>
          <a:prstGeom prst="ellipse">
            <a:avLst/>
          </a:prstGeom>
          <a:solidFill>
            <a:schemeClr val="accent6">
              <a:lumMod val="75000"/>
              <a:alpha val="78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</p:sp>
      <p:sp>
        <p:nvSpPr>
          <p:cNvPr id="32" name="Elipse 4"/>
          <p:cNvSpPr>
            <a:spLocks noChangeArrowheads="1"/>
          </p:cNvSpPr>
          <p:nvPr/>
        </p:nvSpPr>
        <p:spPr bwMode="auto">
          <a:xfrm>
            <a:off x="723358" y="5361833"/>
            <a:ext cx="995362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O" altLang="es-CO" sz="1200" dirty="0">
                <a:solidFill>
                  <a:schemeClr val="bg1"/>
                </a:solidFill>
                <a:latin typeface="Arial" charset="0"/>
              </a:rPr>
              <a:t>Red 2 Globalización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None/>
            </a:pPr>
            <a:endParaRPr lang="es-CO" altLang="es-CO" sz="1100" dirty="0">
              <a:solidFill>
                <a:srgbClr val="FFFFFF"/>
              </a:solidFill>
            </a:endParaRPr>
          </a:p>
        </p:txBody>
      </p:sp>
      <p:grpSp>
        <p:nvGrpSpPr>
          <p:cNvPr id="33" name="23 Grupo"/>
          <p:cNvGrpSpPr>
            <a:grpSpLocks/>
          </p:cNvGrpSpPr>
          <p:nvPr/>
        </p:nvGrpSpPr>
        <p:grpSpPr bwMode="auto">
          <a:xfrm>
            <a:off x="9567144" y="5451636"/>
            <a:ext cx="2427090" cy="1152525"/>
            <a:chOff x="678455" y="1650800"/>
            <a:chExt cx="1877588" cy="1877588"/>
          </a:xfrm>
        </p:grpSpPr>
        <p:sp>
          <p:nvSpPr>
            <p:cNvPr id="34" name="33 Elipse"/>
            <p:cNvSpPr/>
            <p:nvPr/>
          </p:nvSpPr>
          <p:spPr>
            <a:xfrm>
              <a:off x="678455" y="1650800"/>
              <a:ext cx="1877588" cy="1877588"/>
            </a:xfrm>
            <a:prstGeom prst="ellipse">
              <a:avLst/>
            </a:prstGeom>
            <a:solidFill>
              <a:srgbClr val="05D92D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</p:sp>
        <p:sp>
          <p:nvSpPr>
            <p:cNvPr id="35" name="Elipse 4"/>
            <p:cNvSpPr>
              <a:spLocks noChangeArrowheads="1"/>
            </p:cNvSpPr>
            <p:nvPr/>
          </p:nvSpPr>
          <p:spPr bwMode="auto">
            <a:xfrm>
              <a:off x="953421" y="1925766"/>
              <a:ext cx="1327656" cy="1327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CO" altLang="es-CO" sz="1200" dirty="0">
                  <a:solidFill>
                    <a:schemeClr val="bg1"/>
                  </a:solidFill>
                  <a:latin typeface="Arial" charset="0"/>
                </a:rPr>
                <a:t>Red 6 - Investigación y Gestión del Conocimiento</a:t>
              </a:r>
            </a:p>
          </p:txBody>
        </p:sp>
      </p:grpSp>
      <p:sp>
        <p:nvSpPr>
          <p:cNvPr id="6" name="5 Flecha derecha">
            <a:hlinkClick r:id="rId14" action="ppaction://hlinksldjump"/>
          </p:cNvPr>
          <p:cNvSpPr/>
          <p:nvPr/>
        </p:nvSpPr>
        <p:spPr>
          <a:xfrm>
            <a:off x="1077023" y="4603461"/>
            <a:ext cx="288032" cy="206993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1" name="40 Flecha derecha">
            <a:hlinkClick r:id="rId15" action="ppaction://hlinksldjump"/>
          </p:cNvPr>
          <p:cNvSpPr/>
          <p:nvPr/>
        </p:nvSpPr>
        <p:spPr>
          <a:xfrm>
            <a:off x="1085407" y="5924401"/>
            <a:ext cx="288032" cy="206993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2" name="41 Flecha derecha">
            <a:hlinkClick r:id="rId16" action="ppaction://hlinksldjump"/>
          </p:cNvPr>
          <p:cNvSpPr/>
          <p:nvPr/>
        </p:nvSpPr>
        <p:spPr>
          <a:xfrm>
            <a:off x="10791743" y="4603461"/>
            <a:ext cx="288032" cy="206993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3" name="42 Flecha derecha">
            <a:hlinkClick r:id="rId17" action="ppaction://hlinksldjump"/>
          </p:cNvPr>
          <p:cNvSpPr/>
          <p:nvPr/>
        </p:nvSpPr>
        <p:spPr>
          <a:xfrm>
            <a:off x="8833683" y="1897835"/>
            <a:ext cx="288032" cy="206993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4" name="43 Flecha derecha">
            <a:hlinkClick r:id="rId18" action="ppaction://hlinksldjump"/>
          </p:cNvPr>
          <p:cNvSpPr/>
          <p:nvPr/>
        </p:nvSpPr>
        <p:spPr>
          <a:xfrm>
            <a:off x="3501557" y="1984535"/>
            <a:ext cx="288032" cy="206993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5" name="44 Flecha derecha">
            <a:hlinkClick r:id="rId19" action="ppaction://hlinksldjump"/>
          </p:cNvPr>
          <p:cNvSpPr/>
          <p:nvPr/>
        </p:nvSpPr>
        <p:spPr>
          <a:xfrm>
            <a:off x="10780689" y="6363310"/>
            <a:ext cx="288032" cy="206993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951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730640" y="1700808"/>
            <a:ext cx="74751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Rectángulo"/>
          <p:cNvSpPr/>
          <p:nvPr/>
        </p:nvSpPr>
        <p:spPr>
          <a:xfrm>
            <a:off x="2727249" y="1700808"/>
            <a:ext cx="74751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5" name="3 CuadroTexto"/>
          <p:cNvSpPr txBox="1"/>
          <p:nvPr/>
        </p:nvSpPr>
        <p:spPr>
          <a:xfrm>
            <a:off x="3080634" y="790303"/>
            <a:ext cx="7200800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CO" u="none" dirty="0" smtClean="0"/>
              <a:t>Redes Académicas</a:t>
            </a:r>
          </a:p>
          <a:p>
            <a:pPr>
              <a:defRPr/>
            </a:pPr>
            <a:r>
              <a:rPr lang="es-CO" sz="1600" b="0" i="1" u="none" dirty="0" smtClean="0"/>
              <a:t>N.P. </a:t>
            </a:r>
            <a:r>
              <a:rPr lang="es-CO" sz="1600" b="0" i="1" u="none" dirty="0"/>
              <a:t>1 - Conocimiento contable Internacional para un mundo </a:t>
            </a:r>
            <a:r>
              <a:rPr lang="es-CO" sz="1600" b="0" i="1" u="none" dirty="0" smtClean="0"/>
              <a:t>globalizado</a:t>
            </a:r>
            <a:endParaRPr lang="es-CO" sz="1600" b="0" i="1" u="none" dirty="0"/>
          </a:p>
        </p:txBody>
      </p:sp>
      <p:sp>
        <p:nvSpPr>
          <p:cNvPr id="13" name="18 CuadroTexto"/>
          <p:cNvSpPr txBox="1"/>
          <p:nvPr/>
        </p:nvSpPr>
        <p:spPr>
          <a:xfrm>
            <a:off x="131822" y="999009"/>
            <a:ext cx="583247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</a:rPr>
              <a:t>3. Contenidos curriculares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1" name="10 Flecha derecha">
            <a:hlinkClick r:id="rId4" action="ppaction://hlinksldjump"/>
          </p:cNvPr>
          <p:cNvSpPr/>
          <p:nvPr/>
        </p:nvSpPr>
        <p:spPr>
          <a:xfrm>
            <a:off x="9845780" y="6226808"/>
            <a:ext cx="720080" cy="476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36" y="1515523"/>
            <a:ext cx="5946775" cy="4547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704232" y="3465873"/>
            <a:ext cx="4247690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CO" dirty="0" smtClean="0"/>
              <a:t>Formar </a:t>
            </a:r>
            <a:r>
              <a:rPr lang="es-CO" dirty="0"/>
              <a:t>contadores públicos competitivos con </a:t>
            </a:r>
            <a:r>
              <a:rPr lang="es-CO" b="1" dirty="0"/>
              <a:t>idoneidad </a:t>
            </a:r>
            <a:r>
              <a:rPr lang="es-CO" b="1" dirty="0" smtClean="0"/>
              <a:t>profesional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23101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730640" y="1700808"/>
            <a:ext cx="74751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Rectángulo"/>
          <p:cNvSpPr/>
          <p:nvPr/>
        </p:nvSpPr>
        <p:spPr>
          <a:xfrm>
            <a:off x="2727249" y="1700808"/>
            <a:ext cx="74751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13" name="18 CuadroTexto"/>
          <p:cNvSpPr txBox="1"/>
          <p:nvPr/>
        </p:nvSpPr>
        <p:spPr>
          <a:xfrm>
            <a:off x="131822" y="999009"/>
            <a:ext cx="583247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</a:rPr>
              <a:t>3. Contenidos curriculares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1" name="10 Flecha derecha">
            <a:hlinkClick r:id="rId4" action="ppaction://hlinksldjump"/>
          </p:cNvPr>
          <p:cNvSpPr/>
          <p:nvPr/>
        </p:nvSpPr>
        <p:spPr>
          <a:xfrm>
            <a:off x="9845780" y="6226808"/>
            <a:ext cx="720080" cy="476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31" y="1971329"/>
            <a:ext cx="6152099" cy="363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3 CuadroTexto"/>
          <p:cNvSpPr txBox="1"/>
          <p:nvPr/>
        </p:nvSpPr>
        <p:spPr>
          <a:xfrm>
            <a:off x="3080634" y="790303"/>
            <a:ext cx="7200800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CO" u="none" dirty="0" smtClean="0"/>
              <a:t>Redes Académicas</a:t>
            </a:r>
          </a:p>
          <a:p>
            <a:pPr>
              <a:defRPr/>
            </a:pPr>
            <a:r>
              <a:rPr lang="es-CO" sz="1600" b="0" i="1" u="none" dirty="0" smtClean="0"/>
              <a:t>N.P. </a:t>
            </a:r>
            <a:r>
              <a:rPr lang="es-CO" sz="1600" b="0" i="1" u="none" dirty="0"/>
              <a:t>1 - Conocimiento contable Internacional para un mundo </a:t>
            </a:r>
            <a:r>
              <a:rPr lang="es-CO" sz="1600" b="0" i="1" u="none" dirty="0" smtClean="0"/>
              <a:t>globalizado</a:t>
            </a:r>
            <a:endParaRPr lang="es-CO" sz="1600" b="0" i="1" u="none" dirty="0"/>
          </a:p>
        </p:txBody>
      </p:sp>
      <p:sp>
        <p:nvSpPr>
          <p:cNvPr id="14" name="13 CuadroTexto"/>
          <p:cNvSpPr txBox="1"/>
          <p:nvPr/>
        </p:nvSpPr>
        <p:spPr>
          <a:xfrm>
            <a:off x="6876975" y="3188875"/>
            <a:ext cx="4247690" cy="120032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CO" dirty="0" smtClean="0"/>
              <a:t>Capacidad de </a:t>
            </a:r>
            <a:r>
              <a:rPr lang="es-CO" b="1" dirty="0"/>
              <a:t>reconocer su entorno </a:t>
            </a:r>
            <a:r>
              <a:rPr lang="es-CO" dirty="0"/>
              <a:t>y facultados para ejercer de forma propositiva, emprendedora, productiva y </a:t>
            </a:r>
            <a:r>
              <a:rPr lang="es-CO" b="1" dirty="0"/>
              <a:t>pertinente en el marco local y global.</a:t>
            </a:r>
          </a:p>
        </p:txBody>
      </p:sp>
    </p:spTree>
    <p:extLst>
      <p:ext uri="{BB962C8B-B14F-4D97-AF65-F5344CB8AC3E}">
        <p14:creationId xmlns:p14="http://schemas.microsoft.com/office/powerpoint/2010/main" val="185301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730640" y="1700808"/>
            <a:ext cx="74751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Rectángulo"/>
          <p:cNvSpPr/>
          <p:nvPr/>
        </p:nvSpPr>
        <p:spPr>
          <a:xfrm>
            <a:off x="2727249" y="1700808"/>
            <a:ext cx="74751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13" name="18 CuadroTexto"/>
          <p:cNvSpPr txBox="1"/>
          <p:nvPr/>
        </p:nvSpPr>
        <p:spPr>
          <a:xfrm>
            <a:off x="131822" y="999009"/>
            <a:ext cx="583247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</a:rPr>
              <a:t>3. Contenidos curriculares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1" name="10 Flecha derecha">
            <a:hlinkClick r:id="rId4" action="ppaction://hlinksldjump"/>
          </p:cNvPr>
          <p:cNvSpPr/>
          <p:nvPr/>
        </p:nvSpPr>
        <p:spPr>
          <a:xfrm>
            <a:off x="9845780" y="6226808"/>
            <a:ext cx="720080" cy="476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3 CuadroTexto"/>
          <p:cNvSpPr txBox="1"/>
          <p:nvPr/>
        </p:nvSpPr>
        <p:spPr>
          <a:xfrm>
            <a:off x="3080634" y="790303"/>
            <a:ext cx="7200800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CO" u="none" dirty="0" smtClean="0"/>
              <a:t>Redes Académicas</a:t>
            </a:r>
          </a:p>
          <a:p>
            <a:pPr>
              <a:defRPr/>
            </a:pPr>
            <a:r>
              <a:rPr lang="es-CO" sz="1600" b="0" i="1" u="none" dirty="0" smtClean="0"/>
              <a:t>N.P. 2 </a:t>
            </a:r>
            <a:r>
              <a:rPr lang="es-CO" sz="1600" b="0" i="1" u="none" dirty="0"/>
              <a:t>- Habilidades gerenciales para un desarrollo sostenible y </a:t>
            </a:r>
            <a:r>
              <a:rPr lang="es-CO" sz="1600" b="0" i="1" u="none" dirty="0" smtClean="0"/>
              <a:t>sustentable</a:t>
            </a:r>
            <a:endParaRPr lang="es-CO" sz="1600" b="0" i="1" u="none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78" y="2155502"/>
            <a:ext cx="5589588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6876975" y="3188875"/>
            <a:ext cx="4247690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CO" dirty="0" smtClean="0"/>
              <a:t>Proporcionar de </a:t>
            </a:r>
            <a:r>
              <a:rPr lang="es-CO" b="1" dirty="0" smtClean="0"/>
              <a:t>herramientas básicas administrativas </a:t>
            </a:r>
            <a:r>
              <a:rPr lang="es-CO" dirty="0" smtClean="0"/>
              <a:t> para formar un </a:t>
            </a:r>
            <a:r>
              <a:rPr lang="es-CO" b="1" dirty="0" smtClean="0"/>
              <a:t>perfil dinámico</a:t>
            </a:r>
            <a:r>
              <a:rPr lang="es-CO" dirty="0" smtClean="0"/>
              <a:t> en su entorno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6459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730640" y="1700808"/>
            <a:ext cx="74751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Rectángulo"/>
          <p:cNvSpPr/>
          <p:nvPr/>
        </p:nvSpPr>
        <p:spPr>
          <a:xfrm>
            <a:off x="2727249" y="1700808"/>
            <a:ext cx="74751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13" name="18 CuadroTexto"/>
          <p:cNvSpPr txBox="1"/>
          <p:nvPr/>
        </p:nvSpPr>
        <p:spPr>
          <a:xfrm>
            <a:off x="131822" y="999009"/>
            <a:ext cx="583247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</a:rPr>
              <a:t>3. Contenidos curriculares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1" name="10 Flecha derecha">
            <a:hlinkClick r:id="rId4" action="ppaction://hlinksldjump"/>
          </p:cNvPr>
          <p:cNvSpPr/>
          <p:nvPr/>
        </p:nvSpPr>
        <p:spPr>
          <a:xfrm>
            <a:off x="9845780" y="6226808"/>
            <a:ext cx="720080" cy="476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3 CuadroTexto"/>
          <p:cNvSpPr txBox="1"/>
          <p:nvPr/>
        </p:nvSpPr>
        <p:spPr>
          <a:xfrm>
            <a:off x="3080634" y="790303"/>
            <a:ext cx="7200800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CO" u="none" dirty="0" smtClean="0"/>
              <a:t>Redes Académicas</a:t>
            </a:r>
          </a:p>
          <a:p>
            <a:pPr>
              <a:defRPr/>
            </a:pPr>
            <a:r>
              <a:rPr lang="es-CO" sz="1600" b="0" i="1" u="none" dirty="0" smtClean="0"/>
              <a:t>N.P. 2 </a:t>
            </a:r>
            <a:r>
              <a:rPr lang="es-CO" sz="1600" b="0" i="1" u="none" dirty="0"/>
              <a:t>- Habilidades gerenciales para un desarrollo sostenible y </a:t>
            </a:r>
            <a:r>
              <a:rPr lang="es-CO" sz="1600" b="0" i="1" u="none" dirty="0" smtClean="0"/>
              <a:t>sustentable</a:t>
            </a:r>
            <a:endParaRPr lang="es-CO" sz="1600" b="0" i="1" u="none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57" y="2146771"/>
            <a:ext cx="5899950" cy="344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6876975" y="3287886"/>
            <a:ext cx="4247690" cy="107721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CO" sz="1600" dirty="0" smtClean="0"/>
              <a:t>Desarrollo </a:t>
            </a:r>
            <a:r>
              <a:rPr lang="es-CO" sz="1600" dirty="0"/>
              <a:t>en el Contador Público </a:t>
            </a:r>
            <a:r>
              <a:rPr lang="es-CO" sz="1600" b="1" dirty="0"/>
              <a:t>habilidades  de orden gerencia</a:t>
            </a:r>
            <a:r>
              <a:rPr lang="es-CO" sz="1600" dirty="0"/>
              <a:t>l para contribuir al proceso de toma de decisión en la </a:t>
            </a:r>
            <a:r>
              <a:rPr lang="es-CO" sz="1600" b="1" dirty="0"/>
              <a:t>gestión organizacional </a:t>
            </a:r>
            <a:r>
              <a:rPr lang="es-CO" sz="1600" dirty="0"/>
              <a:t>y la creación de empresas. </a:t>
            </a:r>
          </a:p>
        </p:txBody>
      </p:sp>
    </p:spTree>
    <p:extLst>
      <p:ext uri="{BB962C8B-B14F-4D97-AF65-F5344CB8AC3E}">
        <p14:creationId xmlns:p14="http://schemas.microsoft.com/office/powerpoint/2010/main" val="402419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730640" y="1700808"/>
            <a:ext cx="74751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Rectángulo"/>
          <p:cNvSpPr/>
          <p:nvPr/>
        </p:nvSpPr>
        <p:spPr>
          <a:xfrm>
            <a:off x="2727249" y="1700808"/>
            <a:ext cx="74751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13" name="18 CuadroTexto"/>
          <p:cNvSpPr txBox="1"/>
          <p:nvPr/>
        </p:nvSpPr>
        <p:spPr>
          <a:xfrm>
            <a:off x="131822" y="999009"/>
            <a:ext cx="583247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</a:rPr>
              <a:t>3. Contenidos curriculares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1" name="10 Flecha derecha">
            <a:hlinkClick r:id="rId4" action="ppaction://hlinksldjump"/>
          </p:cNvPr>
          <p:cNvSpPr/>
          <p:nvPr/>
        </p:nvSpPr>
        <p:spPr>
          <a:xfrm>
            <a:off x="9845780" y="6226808"/>
            <a:ext cx="720080" cy="476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3 CuadroTexto"/>
          <p:cNvSpPr txBox="1"/>
          <p:nvPr/>
        </p:nvSpPr>
        <p:spPr>
          <a:xfrm>
            <a:off x="3080634" y="790303"/>
            <a:ext cx="7200800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CO" u="none" dirty="0" smtClean="0"/>
              <a:t>Redes Académicas</a:t>
            </a:r>
          </a:p>
          <a:p>
            <a:pPr>
              <a:defRPr/>
            </a:pPr>
            <a:r>
              <a:rPr lang="es-CO" sz="1600" b="0" i="1" u="none" dirty="0" smtClean="0"/>
              <a:t>N.P. 3 </a:t>
            </a:r>
            <a:r>
              <a:rPr lang="es-CO" sz="1600" b="0" i="1" u="none" dirty="0"/>
              <a:t>- El rol del Contador Público en su entorno social y </a:t>
            </a:r>
            <a:r>
              <a:rPr lang="es-CO" sz="1600" b="0" i="1" u="none" dirty="0" smtClean="0"/>
              <a:t>ambiental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6681034" y="3518317"/>
            <a:ext cx="4247690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CO" dirty="0"/>
              <a:t>Permite la integración curricular de la </a:t>
            </a:r>
            <a:r>
              <a:rPr lang="es-CO" b="1" dirty="0"/>
              <a:t>Responsabilidad </a:t>
            </a:r>
            <a:r>
              <a:rPr lang="es-CO" b="1" dirty="0" smtClean="0"/>
              <a:t>Social</a:t>
            </a:r>
            <a:endParaRPr lang="es-CO" b="1" dirty="0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9" y="1989174"/>
            <a:ext cx="6375687" cy="3704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836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730640" y="1700808"/>
            <a:ext cx="74751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Rectángulo"/>
          <p:cNvSpPr/>
          <p:nvPr/>
        </p:nvSpPr>
        <p:spPr>
          <a:xfrm>
            <a:off x="2727249" y="1700808"/>
            <a:ext cx="74751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13" name="18 CuadroTexto"/>
          <p:cNvSpPr txBox="1"/>
          <p:nvPr/>
        </p:nvSpPr>
        <p:spPr>
          <a:xfrm>
            <a:off x="131822" y="999009"/>
            <a:ext cx="583247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</a:rPr>
              <a:t>3. Contenidos curriculares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1" name="10 Flecha derecha">
            <a:hlinkClick r:id="rId4" action="ppaction://hlinksldjump"/>
          </p:cNvPr>
          <p:cNvSpPr/>
          <p:nvPr/>
        </p:nvSpPr>
        <p:spPr>
          <a:xfrm>
            <a:off x="9845780" y="6226808"/>
            <a:ext cx="720080" cy="476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3 CuadroTexto"/>
          <p:cNvSpPr txBox="1"/>
          <p:nvPr/>
        </p:nvSpPr>
        <p:spPr>
          <a:xfrm>
            <a:off x="3080634" y="790303"/>
            <a:ext cx="7200800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CO" u="none" dirty="0" smtClean="0"/>
              <a:t>Redes Académicas</a:t>
            </a:r>
          </a:p>
          <a:p>
            <a:pPr>
              <a:defRPr/>
            </a:pPr>
            <a:r>
              <a:rPr lang="es-CO" sz="1600" b="0" i="1" u="none" dirty="0" smtClean="0"/>
              <a:t>N.P. 3 </a:t>
            </a:r>
            <a:r>
              <a:rPr lang="es-CO" sz="1600" b="0" i="1" u="none" dirty="0"/>
              <a:t>- El rol del Contador Público en su entorno social y </a:t>
            </a:r>
            <a:r>
              <a:rPr lang="es-CO" sz="1600" b="0" i="1" u="none" dirty="0" smtClean="0"/>
              <a:t>ambiental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30" y="2007864"/>
            <a:ext cx="6202344" cy="3725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6876975" y="3188875"/>
            <a:ext cx="4247690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CO" dirty="0"/>
              <a:t>Orienta </a:t>
            </a:r>
            <a:r>
              <a:rPr lang="es-CO" dirty="0" smtClean="0"/>
              <a:t>hacia el </a:t>
            </a:r>
            <a:r>
              <a:rPr lang="es-CO" b="1" dirty="0" smtClean="0"/>
              <a:t>pensamiento crítico </a:t>
            </a:r>
            <a:r>
              <a:rPr lang="es-CO" dirty="0" smtClean="0"/>
              <a:t>y hacia una política </a:t>
            </a:r>
            <a:r>
              <a:rPr lang="es-CO" dirty="0"/>
              <a:t>de </a:t>
            </a:r>
            <a:r>
              <a:rPr lang="es-CO" b="1" dirty="0"/>
              <a:t>contribución</a:t>
            </a:r>
            <a:r>
              <a:rPr lang="es-CO" dirty="0"/>
              <a:t> </a:t>
            </a:r>
            <a:r>
              <a:rPr lang="es-CO" dirty="0" smtClean="0"/>
              <a:t>a la </a:t>
            </a:r>
            <a:r>
              <a:rPr lang="es-CO" b="1" dirty="0" smtClean="0"/>
              <a:t>sociedad</a:t>
            </a:r>
            <a:r>
              <a:rPr lang="es-CO" dirty="0" smtClean="0"/>
              <a:t> y su </a:t>
            </a:r>
            <a:r>
              <a:rPr lang="es-CO" b="1" dirty="0" smtClean="0"/>
              <a:t>comunidad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138131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730640" y="1700808"/>
            <a:ext cx="74751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2 CuadroTexto"/>
          <p:cNvSpPr txBox="1"/>
          <p:nvPr/>
        </p:nvSpPr>
        <p:spPr>
          <a:xfrm>
            <a:off x="559413" y="1196752"/>
            <a:ext cx="100502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accent6">
                    <a:lumMod val="75000"/>
                  </a:schemeClr>
                </a:solidFill>
              </a:rPr>
              <a:t>Condición </a:t>
            </a:r>
            <a:r>
              <a:rPr lang="es-CO" sz="2400" b="1" dirty="0" smtClean="0">
                <a:solidFill>
                  <a:schemeClr val="accent6">
                    <a:lumMod val="75000"/>
                  </a:schemeClr>
                </a:solidFill>
              </a:rPr>
              <a:t>1. Denominación </a:t>
            </a: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</a:rPr>
              <a:t>del </a:t>
            </a:r>
            <a:r>
              <a:rPr lang="es-CO" sz="2400" b="1" dirty="0" smtClean="0">
                <a:solidFill>
                  <a:schemeClr val="accent6">
                    <a:lumMod val="75000"/>
                  </a:schemeClr>
                </a:solidFill>
              </a:rPr>
              <a:t>Programa</a:t>
            </a:r>
          </a:p>
          <a:p>
            <a:pPr algn="ctr"/>
            <a:endParaRPr lang="es-CO" sz="3400" b="1" dirty="0" smtClean="0"/>
          </a:p>
          <a:p>
            <a:pPr algn="ctr"/>
            <a:endParaRPr lang="es-CO" sz="3400" b="1" dirty="0"/>
          </a:p>
          <a:p>
            <a:pPr algn="ctr"/>
            <a:endParaRPr lang="es-CO" sz="3400" b="1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774655" y="340420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2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2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471" y="1565177"/>
            <a:ext cx="7200800" cy="5179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04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730640" y="1700808"/>
            <a:ext cx="74751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Rectángulo"/>
          <p:cNvSpPr/>
          <p:nvPr/>
        </p:nvSpPr>
        <p:spPr>
          <a:xfrm>
            <a:off x="2727249" y="1700808"/>
            <a:ext cx="74751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5" name="3 CuadroTexto"/>
          <p:cNvSpPr txBox="1"/>
          <p:nvPr/>
        </p:nvSpPr>
        <p:spPr>
          <a:xfrm>
            <a:off x="3996655" y="471264"/>
            <a:ext cx="453519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CO" u="none" dirty="0" smtClean="0"/>
              <a:t>Campos de Formación UNAD -</a:t>
            </a:r>
          </a:p>
          <a:p>
            <a:pPr>
              <a:defRPr/>
            </a:pPr>
            <a:r>
              <a:rPr lang="es-CO" b="0" i="1" u="none" dirty="0" smtClean="0"/>
              <a:t>Resolución 3459 de 2013 MEN</a:t>
            </a:r>
            <a:endParaRPr lang="es-CO" b="0" i="1" u="none" dirty="0"/>
          </a:p>
        </p:txBody>
      </p:sp>
      <p:sp>
        <p:nvSpPr>
          <p:cNvPr id="13" name="18 CuadroTexto"/>
          <p:cNvSpPr txBox="1"/>
          <p:nvPr/>
        </p:nvSpPr>
        <p:spPr>
          <a:xfrm>
            <a:off x="131822" y="999009"/>
            <a:ext cx="583247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</a:rPr>
              <a:t>3. Contenidos curriculares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491301668"/>
              </p:ext>
            </p:extLst>
          </p:nvPr>
        </p:nvGraphicFramePr>
        <p:xfrm>
          <a:off x="2052438" y="1702799"/>
          <a:ext cx="9755583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5" name="14 Diagrama"/>
          <p:cNvGraphicFramePr/>
          <p:nvPr>
            <p:extLst>
              <p:ext uri="{D42A27DB-BD31-4B8C-83A1-F6EECF244321}">
                <p14:modId xmlns:p14="http://schemas.microsoft.com/office/powerpoint/2010/main" val="1381081582"/>
              </p:ext>
            </p:extLst>
          </p:nvPr>
        </p:nvGraphicFramePr>
        <p:xfrm>
          <a:off x="2052439" y="4005064"/>
          <a:ext cx="9865096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pSp>
        <p:nvGrpSpPr>
          <p:cNvPr id="17" name="16 Grupo"/>
          <p:cNvGrpSpPr/>
          <p:nvPr/>
        </p:nvGrpSpPr>
        <p:grpSpPr>
          <a:xfrm>
            <a:off x="220067" y="1916833"/>
            <a:ext cx="981349" cy="576064"/>
            <a:chOff x="3667" y="149128"/>
            <a:chExt cx="2205485" cy="849989"/>
          </a:xfrm>
        </p:grpSpPr>
        <p:sp>
          <p:nvSpPr>
            <p:cNvPr id="18" name="17 Rectángulo"/>
            <p:cNvSpPr/>
            <p:nvPr/>
          </p:nvSpPr>
          <p:spPr>
            <a:xfrm>
              <a:off x="3667" y="149128"/>
              <a:ext cx="2205485" cy="849989"/>
            </a:xfrm>
            <a:prstGeom prst="rect">
              <a:avLst/>
            </a:pr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18 Rectángulo"/>
            <p:cNvSpPr/>
            <p:nvPr/>
          </p:nvSpPr>
          <p:spPr>
            <a:xfrm>
              <a:off x="3667" y="149128"/>
              <a:ext cx="2205485" cy="8499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904" tIns="69088" rIns="120904" bIns="69088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700" kern="1200" dirty="0" smtClean="0"/>
                <a:t>UNAD</a:t>
              </a:r>
              <a:endParaRPr lang="es-CO" sz="1700" kern="1200" dirty="0"/>
            </a:p>
          </p:txBody>
        </p:sp>
      </p:grpSp>
      <p:cxnSp>
        <p:nvCxnSpPr>
          <p:cNvPr id="20" name="19 Conector recto de flecha"/>
          <p:cNvCxnSpPr/>
          <p:nvPr/>
        </p:nvCxnSpPr>
        <p:spPr>
          <a:xfrm>
            <a:off x="1476375" y="2204865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pSp>
        <p:nvGrpSpPr>
          <p:cNvPr id="22" name="21 Grupo"/>
          <p:cNvGrpSpPr/>
          <p:nvPr/>
        </p:nvGrpSpPr>
        <p:grpSpPr>
          <a:xfrm>
            <a:off x="305154" y="4211069"/>
            <a:ext cx="883189" cy="617265"/>
            <a:chOff x="6439" y="225869"/>
            <a:chExt cx="2683036" cy="617265"/>
          </a:xfrm>
        </p:grpSpPr>
        <p:sp>
          <p:nvSpPr>
            <p:cNvPr id="23" name="22 Rectángulo"/>
            <p:cNvSpPr/>
            <p:nvPr/>
          </p:nvSpPr>
          <p:spPr>
            <a:xfrm>
              <a:off x="6439" y="225869"/>
              <a:ext cx="2683036" cy="617265"/>
            </a:xfrm>
            <a:prstGeom prst="rect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23 Rectángulo"/>
            <p:cNvSpPr/>
            <p:nvPr/>
          </p:nvSpPr>
          <p:spPr>
            <a:xfrm>
              <a:off x="6439" y="225869"/>
              <a:ext cx="2683036" cy="6172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904" tIns="69088" rIns="120904" bIns="69088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700" kern="1200" dirty="0" smtClean="0"/>
                <a:t>MEN</a:t>
              </a:r>
              <a:endParaRPr lang="es-CO" sz="1700" kern="1200" dirty="0"/>
            </a:p>
          </p:txBody>
        </p:sp>
      </p:grpSp>
      <p:cxnSp>
        <p:nvCxnSpPr>
          <p:cNvPr id="25" name="24 Conector recto de flecha"/>
          <p:cNvCxnSpPr/>
          <p:nvPr/>
        </p:nvCxnSpPr>
        <p:spPr>
          <a:xfrm>
            <a:off x="1373332" y="4519701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1" name="20 Llaves"/>
          <p:cNvSpPr/>
          <p:nvPr/>
        </p:nvSpPr>
        <p:spPr>
          <a:xfrm rot="5400000">
            <a:off x="6323889" y="-1450662"/>
            <a:ext cx="1199181" cy="9793087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25 CuadroTexto"/>
          <p:cNvSpPr txBox="1"/>
          <p:nvPr/>
        </p:nvSpPr>
        <p:spPr>
          <a:xfrm>
            <a:off x="3871030" y="3261216"/>
            <a:ext cx="6104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chemeClr val="accent6">
                    <a:lumMod val="75000"/>
                  </a:schemeClr>
                </a:solidFill>
              </a:rPr>
              <a:t>CURRICULO PROGRAMA CONTADURÍA PUBLICA</a:t>
            </a:r>
            <a:endParaRPr lang="es-CO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" name="26 Flecha derecha">
            <a:hlinkClick r:id="rId14" action="ppaction://hlinksldjump"/>
          </p:cNvPr>
          <p:cNvSpPr/>
          <p:nvPr/>
        </p:nvSpPr>
        <p:spPr>
          <a:xfrm>
            <a:off x="3879885" y="2492897"/>
            <a:ext cx="432048" cy="360040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" name="28 Flecha derecha">
            <a:hlinkClick r:id="rId15" action="ppaction://hlinksldjump"/>
          </p:cNvPr>
          <p:cNvSpPr/>
          <p:nvPr/>
        </p:nvSpPr>
        <p:spPr>
          <a:xfrm>
            <a:off x="6437093" y="2496345"/>
            <a:ext cx="432048" cy="360040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" name="29 Flecha derecha">
            <a:hlinkClick r:id="rId16" action="ppaction://hlinksldjump"/>
          </p:cNvPr>
          <p:cNvSpPr/>
          <p:nvPr/>
        </p:nvSpPr>
        <p:spPr>
          <a:xfrm>
            <a:off x="8926238" y="2496345"/>
            <a:ext cx="432048" cy="360040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1" name="30 Flecha derecha">
            <a:hlinkClick r:id="rId17" action="ppaction://hlinksldjump"/>
          </p:cNvPr>
          <p:cNvSpPr/>
          <p:nvPr/>
        </p:nvSpPr>
        <p:spPr>
          <a:xfrm>
            <a:off x="11460498" y="2465277"/>
            <a:ext cx="432048" cy="360040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9534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730640" y="1700808"/>
            <a:ext cx="74751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Rectángulo"/>
          <p:cNvSpPr/>
          <p:nvPr/>
        </p:nvSpPr>
        <p:spPr>
          <a:xfrm>
            <a:off x="2727249" y="1700808"/>
            <a:ext cx="74751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13" name="18 CuadroTexto"/>
          <p:cNvSpPr txBox="1"/>
          <p:nvPr/>
        </p:nvSpPr>
        <p:spPr>
          <a:xfrm>
            <a:off x="131822" y="999009"/>
            <a:ext cx="583247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</a:rPr>
              <a:t>3. Contenidos curriculares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" name="3 CuadroTexto"/>
          <p:cNvSpPr txBox="1"/>
          <p:nvPr/>
        </p:nvSpPr>
        <p:spPr>
          <a:xfrm>
            <a:off x="3996655" y="471264"/>
            <a:ext cx="453519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CO" u="none" dirty="0" smtClean="0"/>
              <a:t>Campos de Formación UNAD -</a:t>
            </a:r>
          </a:p>
          <a:p>
            <a:pPr>
              <a:defRPr/>
            </a:pPr>
            <a:r>
              <a:rPr lang="es-CO" b="0" i="1" u="none" dirty="0" smtClean="0"/>
              <a:t>Resolución 3459 de 2013 MEN</a:t>
            </a:r>
            <a:endParaRPr lang="es-CO" b="0" i="1" u="none" dirty="0"/>
          </a:p>
        </p:txBody>
      </p:sp>
      <p:sp>
        <p:nvSpPr>
          <p:cNvPr id="3" name="2 Flecha derecha">
            <a:hlinkClick r:id="rId4" action="ppaction://hlinksldjump"/>
          </p:cNvPr>
          <p:cNvSpPr/>
          <p:nvPr/>
        </p:nvSpPr>
        <p:spPr>
          <a:xfrm>
            <a:off x="10205820" y="6093296"/>
            <a:ext cx="631595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13" y="2996952"/>
            <a:ext cx="10598238" cy="10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43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730640" y="1700808"/>
            <a:ext cx="74751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Rectángulo"/>
          <p:cNvSpPr/>
          <p:nvPr/>
        </p:nvSpPr>
        <p:spPr>
          <a:xfrm>
            <a:off x="2727249" y="1700808"/>
            <a:ext cx="74751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13" name="18 CuadroTexto"/>
          <p:cNvSpPr txBox="1"/>
          <p:nvPr/>
        </p:nvSpPr>
        <p:spPr>
          <a:xfrm>
            <a:off x="131822" y="999009"/>
            <a:ext cx="583247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</a:rPr>
              <a:t>3. Contenidos curriculares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" name="3 CuadroTexto"/>
          <p:cNvSpPr txBox="1"/>
          <p:nvPr/>
        </p:nvSpPr>
        <p:spPr>
          <a:xfrm>
            <a:off x="3996655" y="471264"/>
            <a:ext cx="453519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CO" u="none" dirty="0" smtClean="0"/>
              <a:t>Campos de Formación UNAD -</a:t>
            </a:r>
          </a:p>
          <a:p>
            <a:pPr>
              <a:defRPr/>
            </a:pPr>
            <a:r>
              <a:rPr lang="es-CO" b="0" i="1" u="none" dirty="0" smtClean="0"/>
              <a:t>Resolución 3459 de 2013 MEN</a:t>
            </a:r>
            <a:endParaRPr lang="es-CO" b="0" i="1" u="none" dirty="0"/>
          </a:p>
        </p:txBody>
      </p:sp>
      <p:sp>
        <p:nvSpPr>
          <p:cNvPr id="10" name="9 Flecha derecha">
            <a:hlinkClick r:id="rId4" action="ppaction://hlinksldjump"/>
          </p:cNvPr>
          <p:cNvSpPr/>
          <p:nvPr/>
        </p:nvSpPr>
        <p:spPr>
          <a:xfrm>
            <a:off x="10205820" y="6093296"/>
            <a:ext cx="631595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7" y="2527052"/>
            <a:ext cx="10635050" cy="2240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076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730640" y="1700808"/>
            <a:ext cx="74751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Rectángulo"/>
          <p:cNvSpPr/>
          <p:nvPr/>
        </p:nvSpPr>
        <p:spPr>
          <a:xfrm>
            <a:off x="2727249" y="1700808"/>
            <a:ext cx="74751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13" name="18 CuadroTexto"/>
          <p:cNvSpPr txBox="1"/>
          <p:nvPr/>
        </p:nvSpPr>
        <p:spPr>
          <a:xfrm>
            <a:off x="131822" y="999009"/>
            <a:ext cx="583247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</a:rPr>
              <a:t>3. Contenidos curriculares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" name="3 CuadroTexto"/>
          <p:cNvSpPr txBox="1"/>
          <p:nvPr/>
        </p:nvSpPr>
        <p:spPr>
          <a:xfrm>
            <a:off x="3996655" y="140994"/>
            <a:ext cx="453519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CO" u="none" dirty="0" smtClean="0"/>
              <a:t>Campos de Formación UNAD -</a:t>
            </a:r>
          </a:p>
          <a:p>
            <a:pPr>
              <a:defRPr/>
            </a:pPr>
            <a:r>
              <a:rPr lang="es-CO" b="0" i="1" u="none" dirty="0" smtClean="0"/>
              <a:t>Resolución 3459 de 2013 MEN</a:t>
            </a:r>
            <a:endParaRPr lang="es-CO" b="0" i="1" u="none" dirty="0"/>
          </a:p>
        </p:txBody>
      </p:sp>
      <p:sp>
        <p:nvSpPr>
          <p:cNvPr id="9" name="8 Flecha derecha">
            <a:hlinkClick r:id="rId4" action="ppaction://hlinksldjump"/>
          </p:cNvPr>
          <p:cNvSpPr/>
          <p:nvPr/>
        </p:nvSpPr>
        <p:spPr>
          <a:xfrm>
            <a:off x="10205820" y="6093296"/>
            <a:ext cx="631595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470" y="1047750"/>
            <a:ext cx="9166794" cy="5477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986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730640" y="1700808"/>
            <a:ext cx="74751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Rectángulo"/>
          <p:cNvSpPr/>
          <p:nvPr/>
        </p:nvSpPr>
        <p:spPr>
          <a:xfrm>
            <a:off x="2727249" y="1700808"/>
            <a:ext cx="74751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13" name="18 CuadroTexto"/>
          <p:cNvSpPr txBox="1"/>
          <p:nvPr/>
        </p:nvSpPr>
        <p:spPr>
          <a:xfrm>
            <a:off x="131822" y="999009"/>
            <a:ext cx="583247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</a:rPr>
              <a:t>3. Contenidos curriculares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" name="3 CuadroTexto"/>
          <p:cNvSpPr txBox="1"/>
          <p:nvPr/>
        </p:nvSpPr>
        <p:spPr>
          <a:xfrm>
            <a:off x="3996655" y="471264"/>
            <a:ext cx="453519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CO" u="none" dirty="0" smtClean="0"/>
              <a:t>Campos de Formación UNAD -</a:t>
            </a:r>
          </a:p>
          <a:p>
            <a:pPr>
              <a:defRPr/>
            </a:pPr>
            <a:r>
              <a:rPr lang="es-CO" b="0" i="1" u="none" dirty="0" smtClean="0"/>
              <a:t>Resolución 3459 de 2013 MEN</a:t>
            </a:r>
            <a:endParaRPr lang="es-CO" b="0" i="1" u="none" dirty="0"/>
          </a:p>
        </p:txBody>
      </p:sp>
      <p:sp>
        <p:nvSpPr>
          <p:cNvPr id="9" name="8 Flecha derecha">
            <a:hlinkClick r:id="rId4" action="ppaction://hlinksldjump"/>
          </p:cNvPr>
          <p:cNvSpPr/>
          <p:nvPr/>
        </p:nvSpPr>
        <p:spPr>
          <a:xfrm>
            <a:off x="10205820" y="6093296"/>
            <a:ext cx="631595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63" y="2708920"/>
            <a:ext cx="10741668" cy="138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155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730640" y="1700808"/>
            <a:ext cx="74751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Rectángulo"/>
          <p:cNvSpPr/>
          <p:nvPr/>
        </p:nvSpPr>
        <p:spPr>
          <a:xfrm>
            <a:off x="2727249" y="1700808"/>
            <a:ext cx="74751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15" name="3 CuadroTexto"/>
          <p:cNvSpPr txBox="1"/>
          <p:nvPr/>
        </p:nvSpPr>
        <p:spPr>
          <a:xfrm>
            <a:off x="3996655" y="471264"/>
            <a:ext cx="453519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CO" u="none" dirty="0" smtClean="0"/>
              <a:t>Mapa Curricular</a:t>
            </a:r>
            <a:endParaRPr lang="es-CO" b="0" i="1" u="none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63" y="906785"/>
            <a:ext cx="11377264" cy="59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843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730640" y="1700808"/>
            <a:ext cx="74751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Rectángulo"/>
          <p:cNvSpPr/>
          <p:nvPr/>
        </p:nvSpPr>
        <p:spPr>
          <a:xfrm>
            <a:off x="2727249" y="1700808"/>
            <a:ext cx="74751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15" name="3 CuadroTexto"/>
          <p:cNvSpPr txBox="1"/>
          <p:nvPr/>
        </p:nvSpPr>
        <p:spPr>
          <a:xfrm>
            <a:off x="3996655" y="471264"/>
            <a:ext cx="453519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CO" u="none" dirty="0" smtClean="0"/>
              <a:t>Mapa Curricular</a:t>
            </a:r>
            <a:endParaRPr lang="es-CO" b="0" i="1" u="none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26" y="1313467"/>
            <a:ext cx="9105403" cy="4951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482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16 Flecha curvada hacia arriba"/>
          <p:cNvSpPr/>
          <p:nvPr/>
        </p:nvSpPr>
        <p:spPr>
          <a:xfrm rot="10576497">
            <a:off x="2894158" y="2468330"/>
            <a:ext cx="2587838" cy="521401"/>
          </a:xfrm>
          <a:prstGeom prst="curvedUpArrow">
            <a:avLst>
              <a:gd name="adj1" fmla="val 25000"/>
              <a:gd name="adj2" fmla="val 50000"/>
              <a:gd name="adj3" fmla="val 16576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O" sz="1400" dirty="0">
              <a:solidFill>
                <a:schemeClr val="tx1"/>
              </a:solidFill>
              <a:cs typeface="Times" panose="02020603050405020304" pitchFamily="18" charset="0"/>
            </a:endParaRPr>
          </a:p>
        </p:txBody>
      </p:sp>
      <p:sp>
        <p:nvSpPr>
          <p:cNvPr id="25" name="16 Flecha curvada hacia arriba"/>
          <p:cNvSpPr/>
          <p:nvPr/>
        </p:nvSpPr>
        <p:spPr>
          <a:xfrm flipV="1">
            <a:off x="6820845" y="2507836"/>
            <a:ext cx="2587838" cy="610621"/>
          </a:xfrm>
          <a:prstGeom prst="curvedUpArrow">
            <a:avLst>
              <a:gd name="adj1" fmla="val 25000"/>
              <a:gd name="adj2" fmla="val 50000"/>
              <a:gd name="adj3" fmla="val 16576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O" sz="1400" dirty="0">
              <a:solidFill>
                <a:schemeClr val="tx1"/>
              </a:solidFill>
              <a:cs typeface="Times" panose="02020603050405020304" pitchFamily="18" charset="0"/>
            </a:endParaRPr>
          </a:p>
        </p:txBody>
      </p:sp>
      <p:sp>
        <p:nvSpPr>
          <p:cNvPr id="24" name="16 Flecha curvada hacia arriba"/>
          <p:cNvSpPr/>
          <p:nvPr/>
        </p:nvSpPr>
        <p:spPr>
          <a:xfrm rot="20211559" flipV="1">
            <a:off x="6433497" y="1830390"/>
            <a:ext cx="2587838" cy="610621"/>
          </a:xfrm>
          <a:prstGeom prst="curvedUpArrow">
            <a:avLst>
              <a:gd name="adj1" fmla="val 25000"/>
              <a:gd name="adj2" fmla="val 50000"/>
              <a:gd name="adj3" fmla="val 16576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O" sz="1400" dirty="0">
              <a:solidFill>
                <a:schemeClr val="tx1"/>
              </a:solidFill>
              <a:cs typeface="Times" panose="02020603050405020304" pitchFamily="18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730640" y="1700808"/>
            <a:ext cx="74751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Rectángulo"/>
          <p:cNvSpPr/>
          <p:nvPr/>
        </p:nvSpPr>
        <p:spPr>
          <a:xfrm>
            <a:off x="2727249" y="1700808"/>
            <a:ext cx="74751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15" name="3 CuadroTexto"/>
          <p:cNvSpPr txBox="1"/>
          <p:nvPr/>
        </p:nvSpPr>
        <p:spPr>
          <a:xfrm>
            <a:off x="3204567" y="557857"/>
            <a:ext cx="6048672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CO" u="none" dirty="0" smtClean="0"/>
              <a:t>Componente </a:t>
            </a:r>
            <a:r>
              <a:rPr lang="es-CO" u="none" dirty="0"/>
              <a:t>de interdisciplinariedad </a:t>
            </a:r>
            <a:endParaRPr lang="es-CO" b="0" i="1" u="none" dirty="0"/>
          </a:p>
        </p:txBody>
      </p:sp>
      <p:sp>
        <p:nvSpPr>
          <p:cNvPr id="8" name="18 CuadroTexto"/>
          <p:cNvSpPr txBox="1"/>
          <p:nvPr/>
        </p:nvSpPr>
        <p:spPr>
          <a:xfrm>
            <a:off x="131822" y="999009"/>
            <a:ext cx="583247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</a:rPr>
              <a:t>3. Contenidos curriculares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" name="20 Rectángulo"/>
          <p:cNvSpPr/>
          <p:nvPr/>
        </p:nvSpPr>
        <p:spPr>
          <a:xfrm>
            <a:off x="9037215" y="1728788"/>
            <a:ext cx="1712913" cy="59055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CO" sz="1400" b="1" dirty="0" smtClean="0">
                <a:cs typeface="Times" panose="02020603050405020304" pitchFamily="18" charset="0"/>
              </a:rPr>
              <a:t>Campos de Formación complementaria</a:t>
            </a:r>
            <a:endParaRPr lang="es-CO" sz="1400" b="1" dirty="0">
              <a:cs typeface="Times" panose="02020603050405020304" pitchFamily="18" charset="0"/>
            </a:endParaRPr>
          </a:p>
        </p:txBody>
      </p:sp>
      <p:sp>
        <p:nvSpPr>
          <p:cNvPr id="11" name="25 Rectángulo"/>
          <p:cNvSpPr/>
          <p:nvPr/>
        </p:nvSpPr>
        <p:spPr>
          <a:xfrm>
            <a:off x="2041723" y="1700808"/>
            <a:ext cx="1594892" cy="59055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CO" sz="1400" b="1" dirty="0" smtClean="0">
                <a:cs typeface="Times" panose="02020603050405020304" pitchFamily="18" charset="0"/>
              </a:rPr>
              <a:t>Campos de formación Interdisciplinares</a:t>
            </a:r>
            <a:endParaRPr lang="es-CO" sz="1400" b="1" dirty="0">
              <a:cs typeface="Times" panose="02020603050405020304" pitchFamily="18" charset="0"/>
            </a:endParaRPr>
          </a:p>
        </p:txBody>
      </p:sp>
      <p:sp>
        <p:nvSpPr>
          <p:cNvPr id="14" name="16 Flecha curvada hacia arriba"/>
          <p:cNvSpPr/>
          <p:nvPr/>
        </p:nvSpPr>
        <p:spPr>
          <a:xfrm rot="12611511">
            <a:off x="3563720" y="1893460"/>
            <a:ext cx="2587838" cy="521401"/>
          </a:xfrm>
          <a:prstGeom prst="curvedUpArrow">
            <a:avLst>
              <a:gd name="adj1" fmla="val 25000"/>
              <a:gd name="adj2" fmla="val 50000"/>
              <a:gd name="adj3" fmla="val 16576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O" sz="1400" dirty="0">
              <a:solidFill>
                <a:schemeClr val="tx1"/>
              </a:solidFill>
              <a:cs typeface="Times" panose="02020603050405020304" pitchFamily="18" charset="0"/>
            </a:endParaRPr>
          </a:p>
        </p:txBody>
      </p:sp>
      <p:sp>
        <p:nvSpPr>
          <p:cNvPr id="18" name="22 Rectángulo"/>
          <p:cNvSpPr/>
          <p:nvPr/>
        </p:nvSpPr>
        <p:spPr>
          <a:xfrm>
            <a:off x="5232600" y="2867026"/>
            <a:ext cx="1795463" cy="1123950"/>
          </a:xfrm>
          <a:prstGeom prst="rect">
            <a:avLst/>
          </a:prstGeom>
          <a:solidFill>
            <a:schemeClr val="accent6">
              <a:lumMod val="75000"/>
              <a:alpha val="92000"/>
            </a:schemeClr>
          </a:solidFill>
          <a:ln w="12700"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6241" tIns="48120" rIns="96241" bIns="48120" anchor="ctr"/>
          <a:lstStyle/>
          <a:p>
            <a:pPr algn="ctr" eaLnBrk="1" hangingPunct="1">
              <a:defRPr/>
            </a:pPr>
            <a:r>
              <a:rPr lang="es-CO" sz="1400" b="1" dirty="0">
                <a:solidFill>
                  <a:schemeClr val="bg1"/>
                </a:solidFill>
                <a:cs typeface="Times" panose="02020603050405020304" pitchFamily="18" charset="0"/>
              </a:rPr>
              <a:t>Programa </a:t>
            </a:r>
          </a:p>
          <a:p>
            <a:pPr algn="ctr" eaLnBrk="1" hangingPunct="1">
              <a:defRPr/>
            </a:pPr>
            <a:r>
              <a:rPr lang="es-CO" sz="1400" b="1" dirty="0">
                <a:solidFill>
                  <a:schemeClr val="bg1"/>
                </a:solidFill>
                <a:cs typeface="Times" panose="02020603050405020304" pitchFamily="18" charset="0"/>
              </a:rPr>
              <a:t>de </a:t>
            </a:r>
            <a:r>
              <a:rPr lang="es-CO" sz="1400" b="1" dirty="0" smtClean="0">
                <a:solidFill>
                  <a:schemeClr val="bg1"/>
                </a:solidFill>
                <a:cs typeface="Times" panose="02020603050405020304" pitchFamily="18" charset="0"/>
              </a:rPr>
              <a:t>Contaduría Pública</a:t>
            </a:r>
            <a:endParaRPr lang="es-CO" sz="1400" b="1" dirty="0">
              <a:solidFill>
                <a:schemeClr val="bg1"/>
              </a:solidFill>
              <a:cs typeface="Times" panose="02020603050405020304" pitchFamily="18" charset="0"/>
            </a:endParaRPr>
          </a:p>
        </p:txBody>
      </p:sp>
      <p:sp>
        <p:nvSpPr>
          <p:cNvPr id="19" name="Rectángulo 19"/>
          <p:cNvSpPr/>
          <p:nvPr/>
        </p:nvSpPr>
        <p:spPr>
          <a:xfrm>
            <a:off x="5152432" y="6038750"/>
            <a:ext cx="1955800" cy="3032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90170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s-CO" sz="12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Fuente: elaboración propia</a:t>
            </a:r>
            <a:endParaRPr lang="es-CO" sz="1600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25 Rectángulo"/>
          <p:cNvSpPr/>
          <p:nvPr/>
        </p:nvSpPr>
        <p:spPr>
          <a:xfrm>
            <a:off x="2185739" y="3094411"/>
            <a:ext cx="1422400" cy="59055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CO" sz="1400" b="1" dirty="0" smtClean="0">
                <a:cs typeface="Times" panose="02020603050405020304" pitchFamily="18" charset="0"/>
              </a:rPr>
              <a:t>Escenarios Internos</a:t>
            </a:r>
            <a:endParaRPr lang="es-CO" sz="1400" b="1" dirty="0">
              <a:cs typeface="Times" panose="02020603050405020304" pitchFamily="18" charset="0"/>
            </a:endParaRPr>
          </a:p>
        </p:txBody>
      </p:sp>
      <p:sp>
        <p:nvSpPr>
          <p:cNvPr id="21" name="25 Rectángulo"/>
          <p:cNvSpPr/>
          <p:nvPr/>
        </p:nvSpPr>
        <p:spPr>
          <a:xfrm>
            <a:off x="9184759" y="3133726"/>
            <a:ext cx="1422400" cy="59055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CO" sz="1400" b="1" dirty="0" smtClean="0">
                <a:cs typeface="Times" panose="02020603050405020304" pitchFamily="18" charset="0"/>
              </a:rPr>
              <a:t>Escenarios Externos</a:t>
            </a:r>
            <a:endParaRPr lang="es-CO" sz="1400" b="1" dirty="0">
              <a:cs typeface="Times" panose="02020603050405020304" pitchFamily="18" charset="0"/>
            </a:endParaRPr>
          </a:p>
        </p:txBody>
      </p:sp>
      <p:sp>
        <p:nvSpPr>
          <p:cNvPr id="22" name="25 Rectángulo"/>
          <p:cNvSpPr/>
          <p:nvPr/>
        </p:nvSpPr>
        <p:spPr>
          <a:xfrm>
            <a:off x="8789260" y="4509120"/>
            <a:ext cx="2213397" cy="83671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s-CO" sz="1400" b="1" dirty="0" smtClean="0">
                <a:cs typeface="Times" panose="02020603050405020304" pitchFamily="18" charset="0"/>
              </a:rPr>
              <a:t>Prácticas Laborales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s-CO" sz="1400" b="1" dirty="0" smtClean="0">
                <a:cs typeface="Times" panose="02020603050405020304" pitchFamily="18" charset="0"/>
              </a:rPr>
              <a:t>Visitas Empresariales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s-CO" sz="1400" b="1" dirty="0" smtClean="0">
                <a:cs typeface="Times" panose="02020603050405020304" pitchFamily="18" charset="0"/>
              </a:rPr>
              <a:t>Eventos Externos</a:t>
            </a:r>
            <a:endParaRPr lang="es-CO" sz="1400" b="1" dirty="0">
              <a:cs typeface="Times" panose="02020603050405020304" pitchFamily="18" charset="0"/>
            </a:endParaRPr>
          </a:p>
        </p:txBody>
      </p:sp>
      <p:sp>
        <p:nvSpPr>
          <p:cNvPr id="23" name="25 Rectángulo"/>
          <p:cNvSpPr/>
          <p:nvPr/>
        </p:nvSpPr>
        <p:spPr>
          <a:xfrm>
            <a:off x="1790240" y="4456732"/>
            <a:ext cx="2213397" cy="83671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s-CO" sz="1400" b="1" dirty="0" smtClean="0">
                <a:cs typeface="Times" panose="02020603050405020304" pitchFamily="18" charset="0"/>
              </a:rPr>
              <a:t>Consultorio Contable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s-CO" sz="1400" b="1" dirty="0" smtClean="0">
                <a:cs typeface="Times" panose="02020603050405020304" pitchFamily="18" charset="0"/>
              </a:rPr>
              <a:t>Opción de Grado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s-CO" sz="1400" b="1" dirty="0" smtClean="0">
                <a:cs typeface="Times" panose="02020603050405020304" pitchFamily="18" charset="0"/>
              </a:rPr>
              <a:t>Eventos Institucionales</a:t>
            </a:r>
            <a:endParaRPr lang="es-CO" sz="1400" b="1" dirty="0">
              <a:cs typeface="Times" panose="02020603050405020304" pitchFamily="18" charset="0"/>
            </a:endParaRPr>
          </a:p>
        </p:txBody>
      </p:sp>
      <p:sp>
        <p:nvSpPr>
          <p:cNvPr id="4" name="3 Cheurón"/>
          <p:cNvSpPr/>
          <p:nvPr/>
        </p:nvSpPr>
        <p:spPr>
          <a:xfrm rot="5400000">
            <a:off x="2781922" y="3776084"/>
            <a:ext cx="372532" cy="523676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27" name="26 Cheurón"/>
          <p:cNvSpPr/>
          <p:nvPr/>
        </p:nvSpPr>
        <p:spPr>
          <a:xfrm rot="5400000">
            <a:off x="9741239" y="3928484"/>
            <a:ext cx="372532" cy="523676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9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15" name="3 CuadroTexto"/>
          <p:cNvSpPr txBox="1"/>
          <p:nvPr/>
        </p:nvSpPr>
        <p:spPr>
          <a:xfrm>
            <a:off x="3204567" y="557857"/>
            <a:ext cx="6048672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CO" u="none" dirty="0" smtClean="0"/>
              <a:t>Estrategias de flexibilización</a:t>
            </a:r>
            <a:endParaRPr lang="es-CO" b="0" i="1" u="none" dirty="0"/>
          </a:p>
        </p:txBody>
      </p:sp>
      <p:sp>
        <p:nvSpPr>
          <p:cNvPr id="8" name="18 CuadroTexto"/>
          <p:cNvSpPr txBox="1"/>
          <p:nvPr/>
        </p:nvSpPr>
        <p:spPr>
          <a:xfrm>
            <a:off x="131822" y="999009"/>
            <a:ext cx="583247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</a:rPr>
              <a:t>3. Contenidos curriculares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9" name="Picture 3" descr="C:\Users\hp\Documents\Documents\ARCHIVOS DE TRABAJO\UNAD 2013\CONTADURIA\DOCUMENTO MAESTRO\PRESENTACIONES\IMAGENES\ruta credito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04" y="3284984"/>
            <a:ext cx="2589213" cy="258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18 CuadroTexto"/>
          <p:cNvSpPr txBox="1"/>
          <p:nvPr/>
        </p:nvSpPr>
        <p:spPr>
          <a:xfrm>
            <a:off x="7813079" y="1736645"/>
            <a:ext cx="3672235" cy="339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</a:rPr>
              <a:t>Líneas de Profundización electivas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2" name="18 CuadroTexto"/>
          <p:cNvSpPr txBox="1"/>
          <p:nvPr/>
        </p:nvSpPr>
        <p:spPr>
          <a:xfrm>
            <a:off x="828303" y="1737816"/>
            <a:ext cx="41764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</a:rPr>
              <a:t>Formación electiva en Campos de Formación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3" name="25 Rectángulo"/>
          <p:cNvSpPr/>
          <p:nvPr/>
        </p:nvSpPr>
        <p:spPr>
          <a:xfrm>
            <a:off x="778544" y="2492896"/>
            <a:ext cx="1594892" cy="792088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CO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" panose="02020603050405020304" pitchFamily="18" charset="0"/>
              </a:rPr>
              <a:t>Interdisciplinar Básica Común  20% del Campo</a:t>
            </a:r>
            <a:endParaRPr lang="es-CO" sz="1400" b="1" dirty="0">
              <a:solidFill>
                <a:schemeClr val="tx1">
                  <a:lumMod val="75000"/>
                  <a:lumOff val="25000"/>
                </a:schemeClr>
              </a:solidFill>
              <a:cs typeface="Times" panose="02020603050405020304" pitchFamily="18" charset="0"/>
            </a:endParaRPr>
          </a:p>
        </p:txBody>
      </p:sp>
      <p:sp>
        <p:nvSpPr>
          <p:cNvPr id="34" name="25 Rectángulo"/>
          <p:cNvSpPr/>
          <p:nvPr/>
        </p:nvSpPr>
        <p:spPr>
          <a:xfrm>
            <a:off x="2756445" y="2645296"/>
            <a:ext cx="1594892" cy="792088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CO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" panose="02020603050405020304" pitchFamily="18" charset="0"/>
              </a:rPr>
              <a:t>Disciplinar Común  20% del Componente</a:t>
            </a:r>
            <a:endParaRPr lang="es-CO" sz="1400" b="1" dirty="0">
              <a:solidFill>
                <a:schemeClr val="tx1">
                  <a:lumMod val="75000"/>
                  <a:lumOff val="25000"/>
                </a:schemeClr>
              </a:solidFill>
              <a:cs typeface="Times" panose="02020603050405020304" pitchFamily="18" charset="0"/>
            </a:endParaRPr>
          </a:p>
        </p:txBody>
      </p:sp>
      <p:sp>
        <p:nvSpPr>
          <p:cNvPr id="35" name="25 Rectángulo"/>
          <p:cNvSpPr/>
          <p:nvPr/>
        </p:nvSpPr>
        <p:spPr>
          <a:xfrm>
            <a:off x="3506464" y="3778622"/>
            <a:ext cx="1594892" cy="792088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CO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" panose="02020603050405020304" pitchFamily="18" charset="0"/>
              </a:rPr>
              <a:t>Disciplinar Especifica 20%del Componente</a:t>
            </a:r>
            <a:endParaRPr lang="es-CO" sz="1400" b="1" dirty="0">
              <a:solidFill>
                <a:schemeClr val="tx1">
                  <a:lumMod val="75000"/>
                  <a:lumOff val="25000"/>
                </a:schemeClr>
              </a:solidFill>
              <a:cs typeface="Times" panose="02020603050405020304" pitchFamily="18" charset="0"/>
            </a:endParaRPr>
          </a:p>
        </p:txBody>
      </p:sp>
      <p:sp>
        <p:nvSpPr>
          <p:cNvPr id="36" name="25 Rectángulo"/>
          <p:cNvSpPr/>
          <p:nvPr/>
        </p:nvSpPr>
        <p:spPr>
          <a:xfrm>
            <a:off x="3553891" y="4941168"/>
            <a:ext cx="1594892" cy="792088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CO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" panose="02020603050405020304" pitchFamily="18" charset="0"/>
              </a:rPr>
              <a:t>Complementaria 100%</a:t>
            </a:r>
            <a:endParaRPr lang="es-CO" sz="1400" b="1" dirty="0">
              <a:solidFill>
                <a:schemeClr val="tx1">
                  <a:lumMod val="75000"/>
                  <a:lumOff val="25000"/>
                </a:schemeClr>
              </a:solidFill>
              <a:cs typeface="Times" panose="02020603050405020304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768" y="2351106"/>
            <a:ext cx="5689403" cy="3348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86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8" name="18 CuadroTexto"/>
          <p:cNvSpPr txBox="1"/>
          <p:nvPr/>
        </p:nvSpPr>
        <p:spPr>
          <a:xfrm>
            <a:off x="131822" y="999009"/>
            <a:ext cx="583247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</a:rPr>
              <a:t>3. Contenidos curriculares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3 CuadroTexto"/>
          <p:cNvSpPr txBox="1"/>
          <p:nvPr/>
        </p:nvSpPr>
        <p:spPr>
          <a:xfrm>
            <a:off x="3142657" y="663575"/>
            <a:ext cx="5975350" cy="4603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ES" u="none" dirty="0"/>
              <a:t>Formación en lengua extranjera</a:t>
            </a:r>
            <a:endParaRPr lang="es-CO" b="0" i="1" u="none" dirty="0"/>
          </a:p>
        </p:txBody>
      </p:sp>
      <p:sp>
        <p:nvSpPr>
          <p:cNvPr id="11" name="4 Rectángulo"/>
          <p:cNvSpPr/>
          <p:nvPr/>
        </p:nvSpPr>
        <p:spPr>
          <a:xfrm>
            <a:off x="4182988" y="1477305"/>
            <a:ext cx="6121400" cy="483897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1400" dirty="0">
                <a:solidFill>
                  <a:schemeClr val="tx1"/>
                </a:solidFill>
              </a:rPr>
              <a:t>El Programa de </a:t>
            </a:r>
            <a:r>
              <a:rPr lang="es-CO" sz="1400" dirty="0" smtClean="0">
                <a:solidFill>
                  <a:schemeClr val="tx1"/>
                </a:solidFill>
              </a:rPr>
              <a:t>Contaduría Publica incluye </a:t>
            </a:r>
            <a:r>
              <a:rPr lang="es-CO" sz="1400" dirty="0">
                <a:solidFill>
                  <a:schemeClr val="tx1"/>
                </a:solidFill>
              </a:rPr>
              <a:t>dentro de su plan de estudios “el componente de formación en lengua extrajera”.  Este componente, está integrado por cuatro cursos académicos (</a:t>
            </a:r>
            <a:r>
              <a:rPr lang="es-CO" sz="1400" b="1" dirty="0">
                <a:solidFill>
                  <a:schemeClr val="tx1"/>
                </a:solidFill>
              </a:rPr>
              <a:t>12 créditos</a:t>
            </a:r>
            <a:r>
              <a:rPr lang="es-CO" sz="1400" dirty="0">
                <a:solidFill>
                  <a:schemeClr val="tx1"/>
                </a:solidFill>
              </a:rPr>
              <a:t>) obligatorios.</a:t>
            </a: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CO" sz="1400" dirty="0">
              <a:solidFill>
                <a:schemeClr val="tx1"/>
              </a:solidFill>
            </a:endParaRP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1400" dirty="0">
                <a:solidFill>
                  <a:schemeClr val="tx1"/>
                </a:solidFill>
              </a:rPr>
              <a:t>La ejecución de este componente está a cargo del Instituto Virtual de Lenguas – </a:t>
            </a:r>
            <a:r>
              <a:rPr lang="es-CO" sz="1400" b="1" dirty="0">
                <a:solidFill>
                  <a:schemeClr val="tx1"/>
                </a:solidFill>
              </a:rPr>
              <a:t>INVIL</a:t>
            </a:r>
            <a:r>
              <a:rPr lang="es-CO" sz="1400" dirty="0">
                <a:solidFill>
                  <a:schemeClr val="tx1"/>
                </a:solidFill>
              </a:rPr>
              <a:t>.  Este Instituto, de carácter misional, está adscrito a la VIREL.</a:t>
            </a: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CO" sz="1400" dirty="0">
              <a:solidFill>
                <a:schemeClr val="tx1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s-CO" sz="1400" dirty="0" smtClean="0">
                <a:solidFill>
                  <a:schemeClr val="tx1"/>
                </a:solidFill>
              </a:rPr>
              <a:t>El </a:t>
            </a:r>
            <a:r>
              <a:rPr lang="es-CO" sz="1400" dirty="0">
                <a:solidFill>
                  <a:schemeClr val="tx1"/>
                </a:solidFill>
              </a:rPr>
              <a:t>estudiante estará en capacidad y podrá optar de forma voluntaria certificarse en cualquiera de las entidades que en Colombia realizan y otorgan el certificado de inglés. Como por ejemplo: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endParaRPr lang="es-CO" sz="1400" dirty="0">
              <a:solidFill>
                <a:schemeClr val="tx1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s-CO" sz="1400" dirty="0" smtClean="0">
                <a:solidFill>
                  <a:schemeClr val="tx1"/>
                </a:solidFill>
              </a:rPr>
              <a:t>International </a:t>
            </a:r>
            <a:r>
              <a:rPr lang="es-CO" sz="1400" dirty="0">
                <a:solidFill>
                  <a:schemeClr val="tx1"/>
                </a:solidFill>
              </a:rPr>
              <a:t>Test of English </a:t>
            </a:r>
            <a:r>
              <a:rPr lang="es-CO" sz="1400" dirty="0" err="1">
                <a:solidFill>
                  <a:schemeClr val="tx1"/>
                </a:solidFill>
              </a:rPr>
              <a:t>Proficiency</a:t>
            </a:r>
            <a:r>
              <a:rPr lang="es-CO" sz="1400" dirty="0">
                <a:solidFill>
                  <a:schemeClr val="tx1"/>
                </a:solidFill>
              </a:rPr>
              <a:t> (</a:t>
            </a:r>
            <a:r>
              <a:rPr lang="es-CO" sz="1400" b="1" dirty="0">
                <a:solidFill>
                  <a:schemeClr val="tx1"/>
                </a:solidFill>
              </a:rPr>
              <a:t>ITEP</a:t>
            </a:r>
            <a:r>
              <a:rPr lang="es-CO" sz="1400" dirty="0">
                <a:solidFill>
                  <a:schemeClr val="tx1"/>
                </a:solidFill>
              </a:rPr>
              <a:t>), con la cual la UNAD sostiene un convenio para eval</a:t>
            </a:r>
            <a:r>
              <a:rPr lang="es-CO" sz="1400" b="1" dirty="0">
                <a:solidFill>
                  <a:schemeClr val="tx1"/>
                </a:solidFill>
              </a:rPr>
              <a:t>uar el nivel de inglés como segunda lengua y certificarlo</a:t>
            </a:r>
            <a:r>
              <a:rPr lang="es-CO" sz="1400" dirty="0">
                <a:solidFill>
                  <a:schemeClr val="tx1"/>
                </a:solidFill>
              </a:rPr>
              <a:t>.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endParaRPr lang="es-CO" sz="1400" dirty="0">
              <a:solidFill>
                <a:schemeClr val="tx1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s-CO" sz="1400" b="1" dirty="0" err="1" smtClean="0">
                <a:solidFill>
                  <a:schemeClr val="tx1"/>
                </a:solidFill>
              </a:rPr>
              <a:t>Ispeak</a:t>
            </a:r>
            <a:r>
              <a:rPr lang="es-CO" sz="1400" dirty="0" smtClean="0">
                <a:solidFill>
                  <a:schemeClr val="tx1"/>
                </a:solidFill>
              </a:rPr>
              <a:t> </a:t>
            </a:r>
            <a:r>
              <a:rPr lang="es-CO" sz="1400" dirty="0">
                <a:solidFill>
                  <a:schemeClr val="tx1"/>
                </a:solidFill>
              </a:rPr>
              <a:t>que es el programa creado en el año 2009 por el </a:t>
            </a:r>
            <a:r>
              <a:rPr lang="es-CO" sz="1400" b="1" dirty="0">
                <a:solidFill>
                  <a:schemeClr val="tx1"/>
                </a:solidFill>
              </a:rPr>
              <a:t>Ministerio de Comercio, Industria y Turismo</a:t>
            </a:r>
            <a:r>
              <a:rPr lang="es-CO" sz="1400" dirty="0">
                <a:solidFill>
                  <a:schemeClr val="tx1"/>
                </a:solidFill>
              </a:rPr>
              <a:t>, que desde el 2012 es coordinado por el Programa de Transformación Productiva, cuyo </a:t>
            </a:r>
            <a:r>
              <a:rPr lang="es-CO" sz="1400" b="1" dirty="0">
                <a:solidFill>
                  <a:schemeClr val="tx1"/>
                </a:solidFill>
              </a:rPr>
              <a:t>objetivo es evaluar y certificar el dominio de inglés de los residentes en Colombi</a:t>
            </a:r>
            <a:r>
              <a:rPr lang="es-CO" sz="1400" dirty="0">
                <a:solidFill>
                  <a:schemeClr val="tx1"/>
                </a:solidFill>
              </a:rPr>
              <a:t>a, con el fin de proveer esta información a las empresas interesadas en talento humano bilingüe. Este servicio es </a:t>
            </a:r>
            <a:r>
              <a:rPr lang="es-CO" sz="1400" b="1" dirty="0">
                <a:solidFill>
                  <a:schemeClr val="tx1"/>
                </a:solidFill>
              </a:rPr>
              <a:t>gratuito</a:t>
            </a:r>
            <a:r>
              <a:rPr lang="es-CO" sz="1400" dirty="0">
                <a:solidFill>
                  <a:schemeClr val="tx1"/>
                </a:solidFill>
              </a:rPr>
              <a:t> y adicional a ello </a:t>
            </a:r>
            <a:r>
              <a:rPr lang="es-CO" sz="1400" b="1" dirty="0">
                <a:solidFill>
                  <a:schemeClr val="tx1"/>
                </a:solidFill>
              </a:rPr>
              <a:t>quedan inscritos en el Registro Nacional de Personas Certificadas en Inglés (RNPCI)</a:t>
            </a: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CO" sz="1200" dirty="0">
              <a:solidFill>
                <a:schemeClr val="tx1"/>
              </a:solidFill>
            </a:endParaRPr>
          </a:p>
        </p:txBody>
      </p:sp>
      <p:sp>
        <p:nvSpPr>
          <p:cNvPr id="13" name="4 Rectángulo"/>
          <p:cNvSpPr/>
          <p:nvPr/>
        </p:nvSpPr>
        <p:spPr>
          <a:xfrm>
            <a:off x="1548383" y="1477305"/>
            <a:ext cx="2305050" cy="4687999"/>
          </a:xfrm>
          <a:prstGeom prst="rect">
            <a:avLst/>
          </a:prstGeom>
          <a:solidFill>
            <a:schemeClr val="accent6">
              <a:lumMod val="75000"/>
              <a:alpha val="71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400" b="1" dirty="0">
                <a:solidFill>
                  <a:schemeClr val="bg1"/>
                </a:solidFill>
              </a:rPr>
              <a:t>Lengua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400" b="1" dirty="0">
                <a:solidFill>
                  <a:schemeClr val="bg1"/>
                </a:solidFill>
              </a:rPr>
              <a:t>Extranjera</a:t>
            </a:r>
          </a:p>
        </p:txBody>
      </p:sp>
    </p:spTree>
    <p:extLst>
      <p:ext uri="{BB962C8B-B14F-4D97-AF65-F5344CB8AC3E}">
        <p14:creationId xmlns:p14="http://schemas.microsoft.com/office/powerpoint/2010/main" val="188944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622255" y="188020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2" name="1 Rectángulo"/>
          <p:cNvSpPr/>
          <p:nvPr/>
        </p:nvSpPr>
        <p:spPr>
          <a:xfrm>
            <a:off x="2730640" y="1700808"/>
            <a:ext cx="74751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3 CuadroTexto"/>
          <p:cNvSpPr txBox="1"/>
          <p:nvPr/>
        </p:nvSpPr>
        <p:spPr>
          <a:xfrm>
            <a:off x="2782888" y="2784475"/>
            <a:ext cx="6842125" cy="1076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EAEAEA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200" b="1" u="sng" dirty="0">
              <a:solidFill>
                <a:schemeClr val="accent6">
                  <a:lumMod val="75000"/>
                </a:schemeClr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2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>
                <a:solidFill>
                  <a:schemeClr val="accent6">
                    <a:lumMod val="75000"/>
                  </a:schemeClr>
                </a:solidFill>
              </a:rPr>
              <a:t>Justificación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782888" y="2193925"/>
            <a:ext cx="2089150" cy="5032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chemeClr val="bg1"/>
                </a:solidFill>
              </a:rPr>
              <a:t>CONDICIÓN  2</a:t>
            </a:r>
            <a:endParaRPr lang="es-CO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22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11" name="4 CuadroTexto"/>
          <p:cNvSpPr txBox="1"/>
          <p:nvPr/>
        </p:nvSpPr>
        <p:spPr>
          <a:xfrm>
            <a:off x="2782888" y="2784475"/>
            <a:ext cx="6842125" cy="15081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EAEAEA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200" b="1" u="sng" dirty="0">
              <a:solidFill>
                <a:schemeClr val="accent6">
                  <a:lumMod val="75000"/>
                </a:schemeClr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2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>
                <a:solidFill>
                  <a:schemeClr val="accent6">
                    <a:lumMod val="75000"/>
                  </a:schemeClr>
                </a:solidFill>
              </a:rPr>
              <a:t>Organización de las actividades académicas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5 Rectángulo"/>
          <p:cNvSpPr/>
          <p:nvPr/>
        </p:nvSpPr>
        <p:spPr>
          <a:xfrm>
            <a:off x="2782888" y="2193925"/>
            <a:ext cx="2089150" cy="5032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chemeClr val="bg1"/>
                </a:solidFill>
              </a:rPr>
              <a:t>CONDICIÓN  4</a:t>
            </a:r>
            <a:endParaRPr lang="es-CO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28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15" name="3 CuadroTexto"/>
          <p:cNvSpPr txBox="1"/>
          <p:nvPr/>
        </p:nvSpPr>
        <p:spPr>
          <a:xfrm>
            <a:off x="3204567" y="557857"/>
            <a:ext cx="6048672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CO" u="none" dirty="0" smtClean="0"/>
              <a:t>Ambiente de Aprendizaje</a:t>
            </a:r>
          </a:p>
          <a:p>
            <a:pPr>
              <a:defRPr/>
            </a:pPr>
            <a:r>
              <a:rPr lang="es-CO" u="none" dirty="0" smtClean="0"/>
              <a:t>Entorno AVA</a:t>
            </a:r>
            <a:endParaRPr lang="es-CO" b="0" i="1" u="non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913" y="1844824"/>
            <a:ext cx="543083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533854" y="5442148"/>
            <a:ext cx="11929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/>
              <a:t>Fuente PAPS 3.0</a:t>
            </a:r>
            <a:endParaRPr lang="es-CO" sz="1200" dirty="0"/>
          </a:p>
        </p:txBody>
      </p:sp>
      <p:sp>
        <p:nvSpPr>
          <p:cNvPr id="17" name="18 CuadroTexto"/>
          <p:cNvSpPr txBox="1"/>
          <p:nvPr/>
        </p:nvSpPr>
        <p:spPr>
          <a:xfrm>
            <a:off x="131822" y="999009"/>
            <a:ext cx="31447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</a:rPr>
              <a:t>4. Organización de las actividades Académicas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675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15" name="3 CuadroTexto"/>
          <p:cNvSpPr txBox="1"/>
          <p:nvPr/>
        </p:nvSpPr>
        <p:spPr>
          <a:xfrm>
            <a:off x="3204567" y="557857"/>
            <a:ext cx="6048672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CO" u="none" dirty="0" smtClean="0"/>
              <a:t>Metodología de Estudio</a:t>
            </a:r>
            <a:endParaRPr lang="es-CO" b="0" i="1" u="none" dirty="0"/>
          </a:p>
        </p:txBody>
      </p:sp>
      <p:sp>
        <p:nvSpPr>
          <p:cNvPr id="17" name="18 CuadroTexto"/>
          <p:cNvSpPr txBox="1"/>
          <p:nvPr/>
        </p:nvSpPr>
        <p:spPr>
          <a:xfrm>
            <a:off x="131822" y="999009"/>
            <a:ext cx="31447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</a:rPr>
              <a:t>4. Organización de las actividades Académicas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093" y="1988840"/>
            <a:ext cx="6858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26 Grupo"/>
          <p:cNvGrpSpPr/>
          <p:nvPr/>
        </p:nvGrpSpPr>
        <p:grpSpPr>
          <a:xfrm>
            <a:off x="6697033" y="5294837"/>
            <a:ext cx="1836125" cy="1446531"/>
            <a:chOff x="22644" y="1101213"/>
            <a:chExt cx="2356552" cy="2190430"/>
          </a:xfrm>
          <a:solidFill>
            <a:schemeClr val="accent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</p:grpSpPr>
        <p:sp>
          <p:nvSpPr>
            <p:cNvPr id="10" name="12 Hexágono"/>
            <p:cNvSpPr/>
            <p:nvPr/>
          </p:nvSpPr>
          <p:spPr>
            <a:xfrm>
              <a:off x="22644" y="1101213"/>
              <a:ext cx="2356552" cy="2190430"/>
            </a:xfrm>
            <a:prstGeom prst="ellipse">
              <a:avLst/>
            </a:prstGeom>
            <a:grp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sp>
        <p:sp>
          <p:nvSpPr>
            <p:cNvPr id="11" name="Hexágono 4"/>
            <p:cNvSpPr/>
            <p:nvPr/>
          </p:nvSpPr>
          <p:spPr>
            <a:xfrm>
              <a:off x="433737" y="1483326"/>
              <a:ext cx="1534366" cy="142620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17780" tIns="17780" rIns="17780" bIns="17780" spcCol="1270" anchor="ctr"/>
            <a:lstStyle/>
            <a:p>
              <a:pPr algn="ctr" defTabSz="6223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CO" sz="1000" b="1" dirty="0">
                  <a:solidFill>
                    <a:schemeClr val="bg1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Aprendizaje Colaborativo</a:t>
              </a:r>
            </a:p>
          </p:txBody>
        </p:sp>
      </p:grpSp>
      <p:grpSp>
        <p:nvGrpSpPr>
          <p:cNvPr id="13" name="17 Grupo"/>
          <p:cNvGrpSpPr/>
          <p:nvPr/>
        </p:nvGrpSpPr>
        <p:grpSpPr>
          <a:xfrm>
            <a:off x="7381031" y="4358733"/>
            <a:ext cx="1836125" cy="1446531"/>
            <a:chOff x="22644" y="1101213"/>
            <a:chExt cx="2356552" cy="219043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</p:grpSpPr>
        <p:sp>
          <p:nvSpPr>
            <p:cNvPr id="14" name="3 Hexágono"/>
            <p:cNvSpPr/>
            <p:nvPr/>
          </p:nvSpPr>
          <p:spPr>
            <a:xfrm>
              <a:off x="22644" y="1101213"/>
              <a:ext cx="2356552" cy="2190430"/>
            </a:xfrm>
            <a:prstGeom prst="ellipse">
              <a:avLst/>
            </a:prstGeom>
            <a:ln w="12700">
              <a:solidFill>
                <a:schemeClr val="accent3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sp>
        <p:sp>
          <p:nvSpPr>
            <p:cNvPr id="16" name="Hexágono 4"/>
            <p:cNvSpPr/>
            <p:nvPr/>
          </p:nvSpPr>
          <p:spPr>
            <a:xfrm>
              <a:off x="433737" y="1483326"/>
              <a:ext cx="1534366" cy="1426204"/>
            </a:xfrm>
            <a:prstGeom prst="ellipse">
              <a:avLst/>
            </a:prstGeom>
            <a:ln w="12700"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17780" tIns="17780" rIns="17780" bIns="17780" spcCol="1270" anchor="ctr"/>
            <a:lstStyle/>
            <a:p>
              <a:pPr algn="ctr" defTabSz="6223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CO" sz="1000" b="1" dirty="0">
                  <a:latin typeface="Times" panose="02020603050405020304" pitchFamily="18" charset="0"/>
                  <a:cs typeface="Times" panose="02020603050405020304" pitchFamily="18" charset="0"/>
                </a:rPr>
                <a:t>Aprendizaje Autónomo</a:t>
              </a:r>
            </a:p>
          </p:txBody>
        </p:sp>
      </p:grpSp>
      <p:grpSp>
        <p:nvGrpSpPr>
          <p:cNvPr id="18" name="20 Grupo"/>
          <p:cNvGrpSpPr/>
          <p:nvPr/>
        </p:nvGrpSpPr>
        <p:grpSpPr>
          <a:xfrm>
            <a:off x="8281210" y="5294837"/>
            <a:ext cx="1836125" cy="1446531"/>
            <a:chOff x="22644" y="1101213"/>
            <a:chExt cx="2356552" cy="2190430"/>
          </a:xfrm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</p:grpSpPr>
        <p:sp>
          <p:nvSpPr>
            <p:cNvPr id="19" name="6 Hexágono"/>
            <p:cNvSpPr/>
            <p:nvPr/>
          </p:nvSpPr>
          <p:spPr>
            <a:xfrm>
              <a:off x="22644" y="1101213"/>
              <a:ext cx="2356552" cy="219043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sp>
        <p:sp>
          <p:nvSpPr>
            <p:cNvPr id="20" name="Hexágono 4"/>
            <p:cNvSpPr/>
            <p:nvPr/>
          </p:nvSpPr>
          <p:spPr>
            <a:xfrm>
              <a:off x="433737" y="1483326"/>
              <a:ext cx="1534366" cy="142620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17780" tIns="17780" rIns="17780" bIns="17780" spcCol="1270" anchor="ctr"/>
            <a:lstStyle/>
            <a:p>
              <a:pPr algn="ctr" defTabSz="6223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CO" sz="1000" b="1" dirty="0">
                  <a:latin typeface="Times" panose="02020603050405020304" pitchFamily="18" charset="0"/>
                  <a:cs typeface="Times" panose="02020603050405020304" pitchFamily="18" charset="0"/>
                </a:rPr>
                <a:t>Aprendizaje Significativo</a:t>
              </a:r>
            </a:p>
          </p:txBody>
        </p:sp>
      </p:grpSp>
      <p:cxnSp>
        <p:nvCxnSpPr>
          <p:cNvPr id="21" name="Conector angular 35"/>
          <p:cNvCxnSpPr/>
          <p:nvPr/>
        </p:nvCxnSpPr>
        <p:spPr>
          <a:xfrm rot="16200000" flipH="1">
            <a:off x="4806652" y="4103390"/>
            <a:ext cx="1439862" cy="1763712"/>
          </a:xfrm>
          <a:prstGeom prst="bentConnector2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85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8" name="18 CuadroTexto"/>
          <p:cNvSpPr txBox="1"/>
          <p:nvPr/>
        </p:nvSpPr>
        <p:spPr>
          <a:xfrm>
            <a:off x="131822" y="999009"/>
            <a:ext cx="31447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</a:rPr>
              <a:t>4. Organización de las actividades Académicas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3 CuadroTexto"/>
          <p:cNvSpPr txBox="1"/>
          <p:nvPr/>
        </p:nvSpPr>
        <p:spPr>
          <a:xfrm>
            <a:off x="3564607" y="853717"/>
            <a:ext cx="5975350" cy="4603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ES" u="none" dirty="0" smtClean="0"/>
              <a:t>Acompañamiento Tutorial</a:t>
            </a:r>
            <a:endParaRPr lang="es-CO" b="0" i="1" u="none" dirty="0"/>
          </a:p>
        </p:txBody>
      </p:sp>
      <p:sp>
        <p:nvSpPr>
          <p:cNvPr id="11" name="15 Hexágono"/>
          <p:cNvSpPr/>
          <p:nvPr/>
        </p:nvSpPr>
        <p:spPr>
          <a:xfrm>
            <a:off x="1980431" y="3361210"/>
            <a:ext cx="2077368" cy="811212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accent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Acompañamiento tutorial</a:t>
            </a:r>
            <a:endParaRPr lang="es-ES" sz="12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47 Rectángulo"/>
          <p:cNvSpPr/>
          <p:nvPr/>
        </p:nvSpPr>
        <p:spPr>
          <a:xfrm>
            <a:off x="5580831" y="2348880"/>
            <a:ext cx="5040560" cy="3317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CO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Sistema </a:t>
            </a:r>
            <a:r>
              <a:rPr lang="es-CO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interactividad: sincrónicas y asincrónicas</a:t>
            </a:r>
          </a:p>
        </p:txBody>
      </p:sp>
      <p:cxnSp>
        <p:nvCxnSpPr>
          <p:cNvPr id="14" name="81 Conector angular"/>
          <p:cNvCxnSpPr>
            <a:stCxn id="11" idx="6"/>
            <a:endCxn id="13" idx="1"/>
          </p:cNvCxnSpPr>
          <p:nvPr/>
        </p:nvCxnSpPr>
        <p:spPr>
          <a:xfrm flipV="1">
            <a:off x="4057799" y="2514774"/>
            <a:ext cx="1523032" cy="1252042"/>
          </a:xfrm>
          <a:prstGeom prst="bentConnector3">
            <a:avLst>
              <a:gd name="adj1" fmla="val 50000"/>
            </a:avLst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sp>
        <p:nvSpPr>
          <p:cNvPr id="15" name="47 Rectángulo"/>
          <p:cNvSpPr/>
          <p:nvPr/>
        </p:nvSpPr>
        <p:spPr>
          <a:xfrm>
            <a:off x="5563913" y="4316884"/>
            <a:ext cx="5038601" cy="3317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CO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Seguimiento </a:t>
            </a:r>
            <a:r>
              <a:rPr lang="es-CO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los procesos de aprendizaje del estudiante</a:t>
            </a:r>
          </a:p>
        </p:txBody>
      </p:sp>
      <p:sp>
        <p:nvSpPr>
          <p:cNvPr id="16" name="47 Rectángulo"/>
          <p:cNvSpPr/>
          <p:nvPr/>
        </p:nvSpPr>
        <p:spPr>
          <a:xfrm>
            <a:off x="5580831" y="4868540"/>
            <a:ext cx="5040560" cy="3317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CO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Evaluación de los procesos de aprendizaje tanto en cada una de las interfaces como en sus momentos de socialización</a:t>
            </a:r>
          </a:p>
        </p:txBody>
      </p:sp>
      <p:cxnSp>
        <p:nvCxnSpPr>
          <p:cNvPr id="18" name="81 Conector angular"/>
          <p:cNvCxnSpPr>
            <a:stCxn id="11" idx="6"/>
            <a:endCxn id="16" idx="1"/>
          </p:cNvCxnSpPr>
          <p:nvPr/>
        </p:nvCxnSpPr>
        <p:spPr>
          <a:xfrm>
            <a:off x="4057799" y="3766816"/>
            <a:ext cx="1523032" cy="1267618"/>
          </a:xfrm>
          <a:prstGeom prst="bentConnector3">
            <a:avLst>
              <a:gd name="adj1" fmla="val 50000"/>
            </a:avLst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sp>
        <p:nvSpPr>
          <p:cNvPr id="19" name="47 Rectángulo"/>
          <p:cNvSpPr/>
          <p:nvPr/>
        </p:nvSpPr>
        <p:spPr>
          <a:xfrm>
            <a:off x="5561954" y="2856880"/>
            <a:ext cx="5040560" cy="3317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CO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Acompañamiento</a:t>
            </a:r>
            <a:r>
              <a:rPr lang="es-CO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individual, pequeños grupos colaborativos y grupos de curso</a:t>
            </a:r>
          </a:p>
        </p:txBody>
      </p:sp>
      <p:sp>
        <p:nvSpPr>
          <p:cNvPr id="35" name="47 Rectángulo"/>
          <p:cNvSpPr/>
          <p:nvPr/>
        </p:nvSpPr>
        <p:spPr>
          <a:xfrm>
            <a:off x="5580831" y="3364086"/>
            <a:ext cx="5040560" cy="3317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CO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Asesoría </a:t>
            </a:r>
            <a:r>
              <a:rPr lang="es-CO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académica: elementos propios de las tematizaciones disciplinarias o profesionales</a:t>
            </a:r>
          </a:p>
        </p:txBody>
      </p:sp>
      <p:sp>
        <p:nvSpPr>
          <p:cNvPr id="36" name="47 Rectángulo"/>
          <p:cNvSpPr/>
          <p:nvPr/>
        </p:nvSpPr>
        <p:spPr>
          <a:xfrm>
            <a:off x="5561954" y="3841428"/>
            <a:ext cx="5038601" cy="3317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CO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Orientaciones </a:t>
            </a:r>
            <a:r>
              <a:rPr lang="es-CO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metodológicas: ambientes y métodos favorables para el aprendizaje</a:t>
            </a:r>
          </a:p>
        </p:txBody>
      </p:sp>
    </p:spTree>
    <p:extLst>
      <p:ext uri="{BB962C8B-B14F-4D97-AF65-F5344CB8AC3E}">
        <p14:creationId xmlns:p14="http://schemas.microsoft.com/office/powerpoint/2010/main" val="53594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8" name="18 CuadroTexto"/>
          <p:cNvSpPr txBox="1"/>
          <p:nvPr/>
        </p:nvSpPr>
        <p:spPr>
          <a:xfrm>
            <a:off x="131822" y="999009"/>
            <a:ext cx="31447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</a:rPr>
              <a:t>4. Organización de las actividades Académicas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3 CuadroTexto"/>
          <p:cNvSpPr txBox="1"/>
          <p:nvPr/>
        </p:nvSpPr>
        <p:spPr>
          <a:xfrm>
            <a:off x="3564607" y="853717"/>
            <a:ext cx="5975350" cy="4603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ES" u="none" dirty="0" smtClean="0"/>
              <a:t>Momentos de Evaluación</a:t>
            </a:r>
            <a:endParaRPr lang="es-CO" b="0" i="1" u="none" dirty="0"/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754165526"/>
              </p:ext>
            </p:extLst>
          </p:nvPr>
        </p:nvGraphicFramePr>
        <p:xfrm>
          <a:off x="3420591" y="1958032"/>
          <a:ext cx="5974244" cy="3968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3457436" y="3573016"/>
            <a:ext cx="1835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Reconocimiento</a:t>
            </a:r>
            <a:endParaRPr lang="es-CO" dirty="0"/>
          </a:p>
        </p:txBody>
      </p:sp>
      <p:sp>
        <p:nvSpPr>
          <p:cNvPr id="17" name="16 CuadroTexto"/>
          <p:cNvSpPr txBox="1"/>
          <p:nvPr/>
        </p:nvSpPr>
        <p:spPr>
          <a:xfrm>
            <a:off x="5473476" y="3619182"/>
            <a:ext cx="1619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Profundización y Transferencia</a:t>
            </a:r>
            <a:endParaRPr lang="es-CO" dirty="0"/>
          </a:p>
        </p:txBody>
      </p:sp>
      <p:sp>
        <p:nvSpPr>
          <p:cNvPr id="20" name="19 CuadroTexto"/>
          <p:cNvSpPr txBox="1"/>
          <p:nvPr/>
        </p:nvSpPr>
        <p:spPr>
          <a:xfrm>
            <a:off x="7561708" y="3323181"/>
            <a:ext cx="16195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Competencia y Diferentes Fases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9041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13" name="9 CuadroTexto"/>
          <p:cNvSpPr txBox="1">
            <a:spLocks noChangeArrowheads="1"/>
          </p:cNvSpPr>
          <p:nvPr/>
        </p:nvSpPr>
        <p:spPr bwMode="auto">
          <a:xfrm>
            <a:off x="8269783" y="3846513"/>
            <a:ext cx="17272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1800">
                <a:solidFill>
                  <a:schemeClr val="bg1"/>
                </a:solidFill>
                <a:latin typeface="Arial" pitchFamily="34" charset="0"/>
              </a:rPr>
              <a:t>Pensamiento Prospectivo y Estratégico</a:t>
            </a:r>
          </a:p>
        </p:txBody>
      </p:sp>
      <p:sp>
        <p:nvSpPr>
          <p:cNvPr id="14" name="11 CuadroTexto"/>
          <p:cNvSpPr txBox="1">
            <a:spLocks noChangeArrowheads="1"/>
          </p:cNvSpPr>
          <p:nvPr/>
        </p:nvSpPr>
        <p:spPr bwMode="auto">
          <a:xfrm>
            <a:off x="8269783" y="4035425"/>
            <a:ext cx="1847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1800" dirty="0">
                <a:solidFill>
                  <a:schemeClr val="bg1"/>
                </a:solidFill>
                <a:latin typeface="Arial" pitchFamily="34" charset="0"/>
              </a:rPr>
              <a:t>Gestión de las Organizaciones</a:t>
            </a:r>
          </a:p>
        </p:txBody>
      </p:sp>
      <p:sp>
        <p:nvSpPr>
          <p:cNvPr id="2" name="AutoShape 4" descr="data:image/jpeg;base64,/9j/4AAQSkZJRgABAQAAAQABAAD/2wCEAAkGBxMTEhQSExMWFBUUFBQQFRIVEhQVFBAWFBUWFhQUFRUYHCggGBomHBQUITEhJSkrLi4uFx8zODMsNygtLisBCgoKDg0OGhAQGywkHB8uLiwsLCwsLCwsLCwsLCwsLCwsLCwsLSwsLCwsLCwsLCwsLCwsLCwsLCwsLCwsLCwsLP/AABEIAIsBbAMBIgACEQEDEQH/xAAcAAACAwEBAQEAAAAAAAAAAAAABQMEBgIHAQj/xABBEAABAwIEAgcECAUDBAMAAAABAAIDBBEFEiExQVEGEyJhcYGRBzKhsRVCUnKCksHRFCMzovBDU+GTssLxFiRj/8QAGQEAAwEBAQAAAAAAAAAAAAAAAAECAwQF/8QALhEAAgIBBAECBQMEAwAAAAAAAAECEQMEEiExQVGhBRMUMmEVIkJScYGxkdHw/9oADAMBAAIRAxEAPwD1Q1t9V02oSuGMq2DZSatIvtcu7FUmPVhhKZJLlVWqw1rwrbQurFAjH4ngRGoWZrAW6FerOivvqleIdGIJb3BB5g2KCWjyt82qGThbKf2cXJy1BHiy/wAiqj/ZxMPdnjPi14/dAqFuEyi10oxN4kl227lro+hdUxpDXROP33D5tSpnRiWOT/7Ba3j2XBxPLw80m65YKDfCOcLpAfqj0C0dPkaNhfnb5KhK5rBlYLC9u86aElK58RykX5rnnkbO/DplHl9m2gmB5FdkN7lmKPEO9MaOZx1KE2i54k+y/wDwLCbuF+7ZMYomjYWSmWpcCDqRy7lZhqgdDok5K+SflccDYSBZbps60DzbgeHcnQlspontkzMcA4W1a4Agg8xxRs+Z+0yktis/NGBdHKmtkc2mhMgzEOfYNjZ96Q6DhpuvUejPsbjbZ9bL1h36mG7WDudIRmd5WXpwIaA1oAA0DQAAPADZRulXZHEkc0sz8FGj6IUEXuUcAtpcxhx9XXKZxU7Ge4xjfusa35BQdeVK2S6020ZbrJjIV8LlC+RchOhWcy1VtFD1pKjqgLoicOYV0S2dELkqRxCrSvTEduK5L1TlqLKq+sVKJLkNeuQapKBPdSB6e0W4YOqrqu6cKlNVgBUnVd1SiLcODVBc9eSlQnXRrQE9pO4adZzVWrqBayXS4hdQddfdNRE5A5hJUrKVDZgF8fWBVTEDoAFEQFyakc1y6sYOKqhHTorqlLSC/BfZsUalkuKapNryVGLb4PUw9Beq7XKQLyz1C1E9W2OVKKytNlCCWSglTMuoGzBStlQSWAV1mUGdfc6KAmzIzKHOl/SDF20tPLUO16tpLW/aedGN83EBD4BK3RWx3pG2JzoWG8jQC88I7i7R962vcLc1i6nES43JuSdSd7pJhFS57HSOdme95e9x+s52p8uCKuY7/wCAjf8ARcjk2z0ceNRQxlrTfXj8UmxeUkHmNf8Amy5fJmG//CpuLpXCNh14u+wOJKX9zWXRN0bxoOlERcMwDjYnU27vVb6gkuNPRYZ2CsjAc33wcwd9YnvKe9GscaHWd4EKo0THlV5NnHhcpbmD233tr6bJdMHA2IsSL/umuH4w0C2Yeqp43XRkNIcM2e1h3g3+Q9EskY1aJg5p1JFeORwG6u4RUHrSDxYfgR+5Sg1Ftl3BVBskbr6Zg0/i7PzISwupoWdXBmvJUTlEJV960L1aPGs6K56yyhlqmjiqclaTsPNUokuQ2bMBuoJa1o43SrIXHtE25Lt7o2nXhsnsQtzPlZVOdrazb2vxN0smcGm4dryupMQrxtcAcuKT1DAdW3J5laqPBm5DSPHcuhRLjwKzEz3A6j4LmOQcU/loW9j19fdfGTpV1oC+fxJ4K1BkOQ9bULl9Wk7ZHFdZu9PYG4vukuvmYBUjJ3r4NeKKCy0+bkq8jnKaGJTuYEDFnWroEnZdVMaqZiEAWDG7mq8sT+akFR3qGassk5BRUljk5qnKH81bkrlXkqLqGyqKT8yiIcr7XBdOLVhknR04I8nq7CpmrjKFw6Sy5DronJXwyKqapfBPdFiovsmVhsyWxuVhpQKi4KhdidUC5fM6YqGYmWE9rtb/ACIIQf6krnkcxEBa/m8HyWqEiwvtXbdlM7k+Vvm5rD/4qMn2l4V+9GRwqocLtv3q++p56g7j/OPzXGB0WZtzrr6q5WYPcXZdp5HY+C5D0lHixU65cGsF3O0A2v48k5oqHqxbdx1cefd4BVcMi6q7ne9sO4chfmmcVY07BFjOpISQkOJUBvmZoVqOvuNlBMwEIshoxhratug14XunmAwTOcJJna20bwbz81dZTC+w8Vai7KllbpeWMGu2VOulNiOPy5L6am4sPVQPeP8AOKCbs19JigfEyS/vNBI5HZw9QVG+qc7bQLP9GqgZnwuF7fzWDuNg8eRsfxJ+N17mKSlFSPAzRcJuINbzUjVxsqFTVnYLSrM7ovVFYGpTUVD5DZpsOaqvlPEoZUlg047BaKNEN2WqfDwO083Peo5p2i4AJ8LKjUVcjtAPNSU0Dt7ed9069QIpaph95j/zD9lwOrOzPVyYy0xI1DfVLZ4S06OHqjcKkfHh31WBVZHy8reStRVrhuLqz/F3+qlbHSEck8oUJqn8bpzLVt4gKrJUMPJKx0UW1blYir1HI5pXUNNdLcOi7FXlXoJiV8osPCZR04CqxURCC4VaooE2aLKKapaFnLNGHbHtbM/JRuXAoCd0zlrRyUfXXXLPX4olxxSZRGGBSDDGq6wFT5dFyv4lf2o3hpr7Fgw1q5fhTFcmdZUpqvXdJ6mcjrx4IxZtDUKN8qSRYq08VdjqQeKoC4HKVrlRM5UZr7bpgNOuXYqe9JH4gOaiOIgIsVGj6/vX3rws2MTHNdfSPeixbTR/xAWX9ozM9JmH+lIx/gD2Cf7gpvpEKKrnbIx8b9WvaWOHc4WulLlUOPDTM9gM4DGpzUVILbW81ksMY9kjoHnWP3j9ofVI8dCmstTpv3LlZ6SlwKcTqTn5DZXaaXKAVnukFaGgm+vDx4LRwNaY2k8hx30SolO3Rcp6u+nmpuuJ0SSoqGmwta3JRw1jhs4+B1QD4NFchQPcb9yW/SWliphWNI3SoV2SmpsLeC5NXZVJnXOiqTSJisujFuqmjlOzT2gPsHR49D6heksfHbsm+l773vxuvFK2qsNdVsugmPCalyOuXwnq+9zDrG707P4V6Gjl/Fnm62P8kaurqgdB6qiVyCuzovSSo82yjVO/yygjqrHWysSVvaDIwS8kC9tvBfKjoy4tzdYzPuWC+p7ilKaj2NRbOevB7TiLfZU30kOBACzTWvc7IASQbcdLJtSYE86udZOxUMo5w7TfkiWjJ2AXUNAxmxufNMIWBFjM9PTObwVRzn8lrJom8SFQlbEOIUvJFdsFFmddTucozhbitA57BtqvjJbn3VyZNbgh2zWOObEseEHmmNNhbgtRhmF59SNFdlwoN1Cf1ClG0h/LaElNh7rbq7FR965rZsqpNxO25XnZNbO6No44lqrjsEln1KtVWJAjdLf4gErhyZHI2jBE7Ka6mZS2XVPMFI6oWaiVtSAMsuXFcGa66J0WmNGiFeJS2WSq8QOY6p5js9rrCVNT2iu2ERqXJp4cQA4ppS4yBx+KxNyu4wVr0YqZ6NDjTeasfSTDusdhr9lpqKUEbD0RbHuO566Pg1L5JXu90WCeCFpGgHol9XA4bFLse8qMZJxUg6wfVPqqjpnjiVNBWHinQb0duq7Gx0PJAxBQY245MzNCFmjjUgGwPkp5HuiPsRqG3EltRZjjzbfQHwJ+KWVuJN4LiHFOsFnMFiLGxVWXC5D7ov5rOSZtDKkqFbHddJc7A2A/VXjiEjTYbDSymbg7oGiR51c6wbY6aam/oq8rbol6FRdq0dtry46qy2U7tSN7HdYA38XgnVAbDVJoqLb7LlLETqSppXgeKdYFgLZf5kj3WIu1jSG6cLnmq+O4G1t3QuOmjo5Nx4O5d6VMva7o+YHhz5tb5WXte1y629h+q6xTBQL5Je1qQHAEO8CFTw/HcsTWAe72Xtv2mkcxxbxVt+IiWzb37+Xf3J0WmqMTibnA5XNI7xqD4FM+g80rahnVt5RSXOUFryA068Qbf4VYqGhzSTrvr4HRUsNqCyVpvYZhc828Vthkk0/Q5dTjdNLyenFx1Oum6W1eIHYHRIsOx98gaLkXLgNdD2nZb+VvRN48HnkPZiee+xt5WXqQ1OOfT6PGeKSZxSVZzhzRmcCDbnzWggxEv7IaeybkEBoaTzdx8BdfMO6GVJ0OWIHdxOvkB8lpKHodCxoDnPkI13LG3+6P3WWbLhfb5/BpjhkXXuZ5tKGklouTqV1mk4MPkL/ALVT4Uxg7LfiT8yk1TXOYbcFz5PiCjwolLT+rK0DZD/pHxOiKvOOAarMOKgqniNQCN1x5ddOS4dGiwxQpqXE8VXFKVdgopJD2I3u8GuPxsn9F0aqHDWPL94gLh25JvyzVQSM3DCVbjjsQtXF0Rf8AWe1vgCf2U46Jxj3pHHwAH7rSOlyPwO4oq4fUANXNZiYGgV1+FQMGzj4vP6JbVCJuzG+Yv817EMLcaOWc6ZmMVr7rPVEjzsCtdV1bRsGjwaB+iU1FceZ9Uv0hzduRzz1NGakdLyPouoJXjdp9EylqTzPqq7pTzPqto/A8fmT9jNa6UekXqSqHHRMo5oju9o81my5ckq/0PF/U/Yr9Sn6I1V4+D2n8QXNTIA3Qj1WXRdH6LFdT9i18TfmPuUcfnvdY97NVuZYGu94Aqm7Bofsn8xW0fhziu0w/UFd0J44ddQp5I7BP3xg7gFVp6Bru74rPJ8OyL7XfsENdB/cqF9HOtDQzGyz4wmRpuHBw9CnNC4jQiy456fLDuLOqOfHLpod0lTqmojDgs11mqd4dUd6xZojipw3uS+XDjwWsYwEL46lU2OjHOiNiwpPBgOZ5adrrdVtCN+KzWI1JjckV0NaTozGxgIAPlddPqY49MnwVnozjjXHI/wCK0OIYSyQXACaEeb9KKzrowGsPYObbUi1iskZQBqRovXm4QGu1CjqcBpyS7qo81j2sjb357IlCzSGXaqZ5XQQnJnO7tfAcB6K9geEmokc0uLGMtcjck3sAeG17qtWZo3FjgWlpsQdNv0UvRyvAfIHOLWPswOB2eATc91jbyWX5OkcxVronFgcHBulgdbDQEfaFkxOJNkaS7QgHtEa+FkixKk7XvZju1zdz4pcal8Zs8XHA8P8AhU3XRe71LmJYPf8AmRnK7mPkRxSeKuLCWv0Pjo7zTN2MAD9Eoq5TIfdvfgBc+ilO+xTklyizLXXFmi99ABxKrU0JcdTa+h599uXip8N6L1kpBjpZzxBETwO7Uiy1OHezLFHm5hEY/wD0lYPgCSk1LqJy5MrfBSw6NoLbcLW7l690XccgKzuEeymoBaZaiNoBuWsa5x9TZb2gwSGnbZ0u32i1oWOPT5FK2Yx4LJdYKr15JsLnwF1aOI0rdM4d3NBf8gV9bit/6cErvwBg/usuz5b9R2RvppHDRtvHRK5eiLpDd8gb4NufiQnX8TUu2gY3vfLc+jQjqao7yRs+7GXfElN4YvsTYvpOhtOz3i9573WHoE1gwmBnuxMHflBPqVF9Gyn3qmT8IY35BH0Kw+9JK7xmf+hVRxxj0hDC4HIfBRvq4xu9o8XN/dVBgcHGO/3iXfMqVmEwDaFn5ArAjlxSIf6rPzt/dL6jFo+EjPzBOW0UY2jZ+QKQQN+y38oVKVEtWYqsrwdnt9UirJHHYj1K9T6pv2R6BHVN+yPQLaOocfBlLApeTxSpY/u9UvlY7/CvejAw7tb+UKN1DEd42H8Df2XRHXtfxMHok/5HgLmnkoyvepcDpnbwRn8DVSm6IUbt4GjwuFqviMfMTJ6B+GeIIXr1R7PaR22dng6/zSqq9mTf9Ocjucy/xBW0dfifdozlosq6pnmyFsKz2d1bfcySeDrH4pDW4BUxe/C8d+W49Qt46jFLqSMJYMke0LUL6Wkbr4tjIEL6QviABCEIAFJHM4bEhRoUyhGXaspSkumMYcZmbs4HxCtM6Sy8WsPqEkQsXpcL7ijRanKupMev6RuO8Y/Mf2STEndab+78Vyvtlm9Dg/p92X9Xm9f9HEbMtiDqOK1WF9K3RtDXtzW0vmt+izQapGRpfQYPT3ZS1mb19kamo6VMftHY/e/4Vb6azfVHqf2SqnoydgfRNqXCzxFvEgfNZy0unj49y46jM/PsczxRT26yGN9ti6PMR5lL5ugTJpHuD+ra836tkQDW6AaAHTZauipGD61+5rXPP9oT6khd9SCR3ecrB/cb/BceSOCPSOvHLM+2ZPDfZrHYZ55XW+6D4bFaGD2bUJFnse/nmkOvpZPo4Kk7Nij8SXn4WClGFyO/qVDz3MAjHqNVytR8I61Oflimn6CYXDr/AAkI73jN/wB5KvQ1FFFpEyO/KGEH/sarkeCQDUsznm8l5/uV6OJrdGgDwACmkK2LvpCV39Ond4yOawempR1NU7eSOPuYwuPq4/omiEwFf0Rf35pn/jLB6NspIsGgbr1YcftO7R9XJghAHDImt2aB4ABdoQgAQsp0n9oFHRO6t5dJIN44wCWX2zEkNB7r3UPRv2j0dXKIQJIpHGzGyhoDzyDmki/cVp8nJt3VwR8yF1fJsUIQsywQhCABCEIAEIQgAQhRVU4jY57tmNLz4NFz8kASoWd6H9LY8QbI+OKSMRlrT1gYMxcL6ZXHYfNaJVKLi6fYk01aBCEKRgvhC+oQAtr8Appv6kLCeeUA+oWfm9nNKSSHSNHIOFh6hbJC0jlnH7WyJY4S7Qtr8BpptZIWOJ+tlAd6jVIav2d0jvdzs8HXHoQtghEcs4/a2EscJdpHnNR7MfsT/mZ+xS6f2bVI918bvUL1dC2WtzLyYvSYn4PHX9AK0fUafxtUZ6CV3+0P+oz917MhX9fl/BP0WL8njP8A8Erv9of9Rn7rodA63/bH52fuvZEI+vy/gPosX5PIY+gFXxY0fjarkHs6nPvOYPMn5L1JCl63M/I1o8S8Hn0Hs6P1pW+TCfmUyp+gkTd5HHwa0fotehZPUZX3I1WDGukIYeidO3cPd4vPyCvQYLTt2hZ45QT8UwQsnJvs0UUujlkYGwA8BZdIQkMEIQgAQhCABCEIAEIQgAVDHa4wU08w1MUMkoHMsYXAeoV9VcTomzQywu92WN8Trb2e0tNvVNVasT64PKfY5gjJ3z1s4Er2vyszjN/Md25JCDu7tNseGq2uO9BKapqY6ol8b2ZT/KyNzljszHOu06jn3LAYDHiuEvliZSGojebggOcwuaLNkaWai4Iu08uFrp/0MwPEZas11c98Tb5m04eQJDazQYw4hrGjgdSR5nuzXueRTSVcf9UcmOtqg48+SDFOlldWV7qHD3tibGXNfMWgn+WbSPJcD2QdAALnnrp1gfSWupsTbh9ZK2dshAbIGta4ZmlzHDKBobWIP/ujBh1bheIzzx0r6qGYyWLN7PfnA0BLXA6G4sVa6KdHqyoxB2KVsZhDbvjiPvOOQtY0N3DWg8bEnzTaxqL621x63/sE5t+bv/FFbEOkuIz4tLS0UwDWvdGGuawxsEbcsj3HLfR1/OytdDukNcMVfQ1E4qGt6xrnBjWhpY3MHNsARrZpBvuvvspwidtVWVVRC+MvF252FpcZXue+1/ut9Uey/CJ/46sq54Xxl+Yt6xhaXGaQvda/INF/FOexKSpcJenYR3txdvl+xL0V6UVDcSraernLooWzvbmDAGNjeCHXaAT2CqnRzpbVzy1VfJK9lDTZniENj7ZItHFe176tJ13I4FLfaN0YqpMSe6nikc2oZHme0HJd3YcHu2A7AJ7lv5uiDRhbsPiIBMdusI9+W4dndbgXAeSmbxJJ8XKv8eo4/Mba9L/z6GCpelGJVkc9S2tgpmx3yU94g6SwDi1ucEnQjtHc/BzSdO5pMGqKlxDaiJ4pw9oAzOdkyvDTcA2edNrtWZwzC6mnidTyYM2efOck748zQDwcW6PA1sQ4aHuTrpng1QMNggjomxySTGeeGlYXMblYQ3Na+urOJ93QrSUcbklSq+Ouv/epEXNJu3dfnsoR4zjDsOdXOqwyNjrNvHH1k93hhI7NgATptsfFaUdK5zgRrHutOQYmvDRqTL1bX5SLXt3W0VXp3hU7MJpKOCJ8jh1fWBjC4gRxkuvbYl5B8lB03widuE0NHDDI9zcj5QxjnWLY3F2a213vv5Kf2T28LmXsiv3Rvl9e58p+ms9LhMVRI7raiplkbGXNaGsa0luYhgFwMu3EuHBV8RrMbp6RuISVTcpLXOpzHH2GvNmk2b3jQG4ur3TToVNLh1HHA3NJTMDXRXAc4PYM5F9C4OG3eVQx6pxTEoYqMUL4QC0yyO7LHlugN3AZWj3ram4Fu8hsdNVy3d10KW5cO+uP7j/GunUowiKuhYBJM4RG4u2JwL2vdbiLxkC/2hus7guM4nP1T6fEoJpHG76WRrIzHzBBYC8cLt8r7p/juF11HR09PRRx1MLGZJ43xte57i4vc7K42LHEnQC4+WOm6Mz1dVC6mw59CGua6R7nuDGkOBztDgMtrGwbrcoxLHtfVW+XT4/N8/8AATc7Xfj1PcKcuLWl4AdlBcAbgOtqAeIvxUq+BfV5x2ghCEACEIQAIQhAAhCEACEIQAIQhAAhCEACEIQAIQhAAhCEACEIQAIQhAAhCEACEIQAIQhAAhCEACEIQAIQhAAhCEACEIQAIQhAAhCEACEIQAIQh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0" name="3 CuadroTexto"/>
          <p:cNvSpPr txBox="1"/>
          <p:nvPr/>
        </p:nvSpPr>
        <p:spPr>
          <a:xfrm>
            <a:off x="3492599" y="875599"/>
            <a:ext cx="597535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CO" u="none" dirty="0" smtClean="0"/>
              <a:t>Consultorio Contable Unadista</a:t>
            </a:r>
            <a:endParaRPr lang="es-CO" u="none" dirty="0"/>
          </a:p>
        </p:txBody>
      </p:sp>
      <p:sp>
        <p:nvSpPr>
          <p:cNvPr id="4" name="3 Rectángulo"/>
          <p:cNvSpPr/>
          <p:nvPr/>
        </p:nvSpPr>
        <p:spPr>
          <a:xfrm>
            <a:off x="3384649" y="1844824"/>
            <a:ext cx="60833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b="1" i="1" dirty="0" smtClean="0">
                <a:solidFill>
                  <a:schemeClr val="bg1">
                    <a:lumMod val="50000"/>
                  </a:schemeClr>
                </a:solidFill>
              </a:rPr>
              <a:t>Educando Empresas con Solidez y Responsabilidad </a:t>
            </a:r>
            <a:r>
              <a:rPr lang="es-CO" b="1" i="1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s-CO" b="1" i="1" dirty="0" smtClean="0">
                <a:solidFill>
                  <a:schemeClr val="bg1">
                    <a:lumMod val="50000"/>
                  </a:schemeClr>
                </a:solidFill>
              </a:rPr>
              <a:t>ocial</a:t>
            </a:r>
            <a:endParaRPr lang="es-CO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1" name="10 Grupo"/>
          <p:cNvGrpSpPr/>
          <p:nvPr/>
        </p:nvGrpSpPr>
        <p:grpSpPr>
          <a:xfrm>
            <a:off x="617421" y="2214156"/>
            <a:ext cx="3116768" cy="1293288"/>
            <a:chOff x="3329" y="981300"/>
            <a:chExt cx="1768815" cy="687485"/>
          </a:xfrm>
        </p:grpSpPr>
        <p:sp>
          <p:nvSpPr>
            <p:cNvPr id="38" name="37 Rectángulo"/>
            <p:cNvSpPr/>
            <p:nvPr/>
          </p:nvSpPr>
          <p:spPr>
            <a:xfrm>
              <a:off x="3329" y="981300"/>
              <a:ext cx="1768815" cy="687485"/>
            </a:xfrm>
            <a:prstGeom prst="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38 Rectángulo"/>
            <p:cNvSpPr/>
            <p:nvPr/>
          </p:nvSpPr>
          <p:spPr>
            <a:xfrm>
              <a:off x="3329" y="981300"/>
              <a:ext cx="1768815" cy="6874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5128" tIns="77216" rIns="135128" bIns="77216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900" kern="1200" dirty="0" smtClean="0"/>
                <a:t>Misión</a:t>
              </a:r>
              <a:endParaRPr lang="es-CO" sz="1900" kern="1200" dirty="0"/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607381" y="3661037"/>
            <a:ext cx="3116768" cy="1293288"/>
            <a:chOff x="2019778" y="968627"/>
            <a:chExt cx="1768815" cy="687485"/>
          </a:xfrm>
        </p:grpSpPr>
        <p:sp>
          <p:nvSpPr>
            <p:cNvPr id="34" name="33 Rectángulo"/>
            <p:cNvSpPr/>
            <p:nvPr/>
          </p:nvSpPr>
          <p:spPr>
            <a:xfrm>
              <a:off x="2019778" y="968627"/>
              <a:ext cx="1768815" cy="687485"/>
            </a:xfrm>
            <a:prstGeom prst="rect">
              <a:avLst/>
            </a:prstGeom>
          </p:spPr>
          <p:style>
            <a:lnRef idx="2">
              <a:schemeClr val="accent2">
                <a:hueOff val="936304"/>
                <a:satOff val="-1168"/>
                <a:lumOff val="275"/>
                <a:alphaOff val="0"/>
              </a:schemeClr>
            </a:lnRef>
            <a:fillRef idx="1">
              <a:schemeClr val="accent2">
                <a:hueOff val="936304"/>
                <a:satOff val="-1168"/>
                <a:lumOff val="275"/>
                <a:alphaOff val="0"/>
              </a:schemeClr>
            </a:fillRef>
            <a:effectRef idx="0">
              <a:schemeClr val="accent2">
                <a:hueOff val="936304"/>
                <a:satOff val="-1168"/>
                <a:lumOff val="27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34 Rectángulo"/>
            <p:cNvSpPr/>
            <p:nvPr/>
          </p:nvSpPr>
          <p:spPr>
            <a:xfrm>
              <a:off x="2019778" y="968627"/>
              <a:ext cx="1768815" cy="6874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5128" tIns="77216" rIns="135128" bIns="77216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900" kern="1200" dirty="0" smtClean="0"/>
                <a:t>Visión</a:t>
              </a:r>
              <a:endParaRPr lang="es-CO" sz="1900" kern="1200" dirty="0"/>
            </a:p>
          </p:txBody>
        </p:sp>
      </p:grpSp>
      <p:sp>
        <p:nvSpPr>
          <p:cNvPr id="17" name="16 Rectángulo"/>
          <p:cNvSpPr/>
          <p:nvPr/>
        </p:nvSpPr>
        <p:spPr>
          <a:xfrm>
            <a:off x="2175805" y="3240710"/>
            <a:ext cx="1768815" cy="834479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1005164"/>
              <a:satOff val="-876"/>
              <a:lumOff val="-1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8" name="17 Grupo"/>
          <p:cNvGrpSpPr/>
          <p:nvPr/>
        </p:nvGrpSpPr>
        <p:grpSpPr>
          <a:xfrm>
            <a:off x="608509" y="5088040"/>
            <a:ext cx="3116768" cy="1293288"/>
            <a:chOff x="4036228" y="968627"/>
            <a:chExt cx="1768815" cy="687485"/>
          </a:xfrm>
        </p:grpSpPr>
        <p:sp>
          <p:nvSpPr>
            <p:cNvPr id="32" name="31 Rectángulo"/>
            <p:cNvSpPr/>
            <p:nvPr/>
          </p:nvSpPr>
          <p:spPr>
            <a:xfrm>
              <a:off x="4036228" y="968627"/>
              <a:ext cx="1768815" cy="687485"/>
            </a:xfrm>
            <a:prstGeom prst="rect">
              <a:avLst/>
            </a:prstGeom>
          </p:spPr>
          <p:style>
            <a:lnRef idx="2">
              <a:schemeClr val="accent2">
                <a:hueOff val="1872608"/>
                <a:satOff val="-2336"/>
                <a:lumOff val="549"/>
                <a:alphaOff val="0"/>
              </a:schemeClr>
            </a:lnRef>
            <a:fillRef idx="1">
              <a:schemeClr val="accent2">
                <a:hueOff val="1872608"/>
                <a:satOff val="-2336"/>
                <a:lumOff val="549"/>
                <a:alphaOff val="0"/>
              </a:schemeClr>
            </a:fillRef>
            <a:effectRef idx="0">
              <a:schemeClr val="accent2">
                <a:hueOff val="1872608"/>
                <a:satOff val="-2336"/>
                <a:lumOff val="54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32 Rectángulo"/>
            <p:cNvSpPr/>
            <p:nvPr/>
          </p:nvSpPr>
          <p:spPr>
            <a:xfrm>
              <a:off x="4036228" y="968627"/>
              <a:ext cx="1768815" cy="6874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5128" tIns="77216" rIns="135128" bIns="77216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900" kern="1200" dirty="0" smtClean="0"/>
                <a:t>Estructura</a:t>
              </a:r>
              <a:endParaRPr lang="es-CO" sz="1900" kern="1200" dirty="0"/>
            </a:p>
          </p:txBody>
        </p:sp>
      </p:grpSp>
      <p:sp>
        <p:nvSpPr>
          <p:cNvPr id="21" name="20 Rectángulo"/>
          <p:cNvSpPr/>
          <p:nvPr/>
        </p:nvSpPr>
        <p:spPr>
          <a:xfrm>
            <a:off x="3944620" y="5157192"/>
            <a:ext cx="1768815" cy="834479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3015493"/>
              <a:satOff val="-2627"/>
              <a:lumOff val="-4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22 Rectángulo"/>
          <p:cNvSpPr/>
          <p:nvPr/>
        </p:nvSpPr>
        <p:spPr>
          <a:xfrm>
            <a:off x="8225154" y="3240710"/>
            <a:ext cx="1768815" cy="834479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4020657"/>
              <a:satOff val="-3502"/>
              <a:lumOff val="-5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24 Rectángulo"/>
          <p:cNvSpPr/>
          <p:nvPr/>
        </p:nvSpPr>
        <p:spPr>
          <a:xfrm>
            <a:off x="10241603" y="3240710"/>
            <a:ext cx="1768815" cy="834479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4340" name="Picture 4" descr="https://pca.edu.co/img/contab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823" y="2595560"/>
            <a:ext cx="1534461" cy="181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Triángulo isósceles">
            <a:hlinkClick r:id="rId4" action="ppaction://hlinksldjump"/>
          </p:cNvPr>
          <p:cNvSpPr/>
          <p:nvPr/>
        </p:nvSpPr>
        <p:spPr>
          <a:xfrm rot="5400000">
            <a:off x="3266619" y="3043682"/>
            <a:ext cx="373271" cy="386463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39 Triángulo isósceles">
            <a:hlinkClick r:id="rId5" action="ppaction://hlinksldjump"/>
          </p:cNvPr>
          <p:cNvSpPr/>
          <p:nvPr/>
        </p:nvSpPr>
        <p:spPr>
          <a:xfrm rot="5400000">
            <a:off x="3186947" y="4399629"/>
            <a:ext cx="373271" cy="386463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40 Triángulo isósceles">
            <a:hlinkClick r:id="rId6" action="ppaction://hlinksldjump"/>
          </p:cNvPr>
          <p:cNvSpPr/>
          <p:nvPr/>
        </p:nvSpPr>
        <p:spPr>
          <a:xfrm rot="5400000">
            <a:off x="3174579" y="5844244"/>
            <a:ext cx="373271" cy="386463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6" name="25 Grupo"/>
          <p:cNvGrpSpPr/>
          <p:nvPr/>
        </p:nvGrpSpPr>
        <p:grpSpPr>
          <a:xfrm>
            <a:off x="8152695" y="2286164"/>
            <a:ext cx="3116768" cy="1293288"/>
            <a:chOff x="3329" y="981300"/>
            <a:chExt cx="1768815" cy="687485"/>
          </a:xfrm>
        </p:grpSpPr>
        <p:sp>
          <p:nvSpPr>
            <p:cNvPr id="27" name="26 Rectángulo"/>
            <p:cNvSpPr/>
            <p:nvPr/>
          </p:nvSpPr>
          <p:spPr>
            <a:xfrm>
              <a:off x="3329" y="981300"/>
              <a:ext cx="1768815" cy="687485"/>
            </a:xfrm>
            <a:prstGeom prst="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27 Rectángulo"/>
            <p:cNvSpPr/>
            <p:nvPr/>
          </p:nvSpPr>
          <p:spPr>
            <a:xfrm>
              <a:off x="3329" y="981300"/>
              <a:ext cx="1768815" cy="6874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5128" tIns="77216" rIns="135128" bIns="77216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900" kern="1200" dirty="0" smtClean="0"/>
                <a:t>Características Principales</a:t>
              </a:r>
              <a:endParaRPr lang="es-CO" sz="1900" kern="1200" dirty="0"/>
            </a:p>
          </p:txBody>
        </p:sp>
      </p:grpSp>
      <p:grpSp>
        <p:nvGrpSpPr>
          <p:cNvPr id="29" name="28 Grupo"/>
          <p:cNvGrpSpPr/>
          <p:nvPr/>
        </p:nvGrpSpPr>
        <p:grpSpPr>
          <a:xfrm>
            <a:off x="8142655" y="3733045"/>
            <a:ext cx="3116768" cy="1293288"/>
            <a:chOff x="2019778" y="968627"/>
            <a:chExt cx="1768815" cy="687485"/>
          </a:xfrm>
        </p:grpSpPr>
        <p:sp>
          <p:nvSpPr>
            <p:cNvPr id="30" name="29 Rectángulo"/>
            <p:cNvSpPr/>
            <p:nvPr/>
          </p:nvSpPr>
          <p:spPr>
            <a:xfrm>
              <a:off x="2019778" y="968627"/>
              <a:ext cx="1768815" cy="687485"/>
            </a:xfrm>
            <a:prstGeom prst="rect">
              <a:avLst/>
            </a:prstGeom>
          </p:spPr>
          <p:style>
            <a:lnRef idx="2">
              <a:schemeClr val="accent2">
                <a:hueOff val="936304"/>
                <a:satOff val="-1168"/>
                <a:lumOff val="275"/>
                <a:alphaOff val="0"/>
              </a:schemeClr>
            </a:lnRef>
            <a:fillRef idx="1">
              <a:schemeClr val="accent2">
                <a:hueOff val="936304"/>
                <a:satOff val="-1168"/>
                <a:lumOff val="275"/>
                <a:alphaOff val="0"/>
              </a:schemeClr>
            </a:fillRef>
            <a:effectRef idx="0">
              <a:schemeClr val="accent2">
                <a:hueOff val="936304"/>
                <a:satOff val="-1168"/>
                <a:lumOff val="27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30 Rectángulo"/>
            <p:cNvSpPr/>
            <p:nvPr/>
          </p:nvSpPr>
          <p:spPr>
            <a:xfrm>
              <a:off x="2019778" y="968627"/>
              <a:ext cx="1768815" cy="6874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5128" tIns="77216" rIns="135128" bIns="77216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900" kern="1200" dirty="0" smtClean="0"/>
                <a:t>Relación con el Sector Externo</a:t>
              </a:r>
              <a:endParaRPr lang="es-CO" sz="1900" kern="1200" dirty="0"/>
            </a:p>
          </p:txBody>
        </p:sp>
      </p:grpSp>
      <p:grpSp>
        <p:nvGrpSpPr>
          <p:cNvPr id="36" name="35 Grupo"/>
          <p:cNvGrpSpPr/>
          <p:nvPr/>
        </p:nvGrpSpPr>
        <p:grpSpPr>
          <a:xfrm>
            <a:off x="8143782" y="5160048"/>
            <a:ext cx="3116770" cy="1293288"/>
            <a:chOff x="4036227" y="968627"/>
            <a:chExt cx="1768816" cy="687485"/>
          </a:xfrm>
        </p:grpSpPr>
        <p:sp>
          <p:nvSpPr>
            <p:cNvPr id="37" name="36 Rectángulo"/>
            <p:cNvSpPr/>
            <p:nvPr/>
          </p:nvSpPr>
          <p:spPr>
            <a:xfrm>
              <a:off x="4036227" y="968627"/>
              <a:ext cx="1768815" cy="687485"/>
            </a:xfrm>
            <a:prstGeom prst="rect">
              <a:avLst/>
            </a:prstGeom>
          </p:spPr>
          <p:style>
            <a:lnRef idx="2">
              <a:schemeClr val="accent2">
                <a:hueOff val="1872608"/>
                <a:satOff val="-2336"/>
                <a:lumOff val="549"/>
                <a:alphaOff val="0"/>
              </a:schemeClr>
            </a:lnRef>
            <a:fillRef idx="1">
              <a:schemeClr val="accent2">
                <a:hueOff val="1872608"/>
                <a:satOff val="-2336"/>
                <a:lumOff val="549"/>
                <a:alphaOff val="0"/>
              </a:schemeClr>
            </a:fillRef>
            <a:effectRef idx="0">
              <a:schemeClr val="accent2">
                <a:hueOff val="1872608"/>
                <a:satOff val="-2336"/>
                <a:lumOff val="54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41 Rectángulo"/>
            <p:cNvSpPr/>
            <p:nvPr/>
          </p:nvSpPr>
          <p:spPr>
            <a:xfrm>
              <a:off x="4036228" y="968627"/>
              <a:ext cx="1768815" cy="6874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5128" tIns="77216" rIns="135128" bIns="77216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900" kern="1200" dirty="0" smtClean="0"/>
                <a:t>Impacto Generado</a:t>
              </a:r>
              <a:endParaRPr lang="es-CO" sz="1900" kern="1200" dirty="0"/>
            </a:p>
          </p:txBody>
        </p:sp>
      </p:grpSp>
      <p:sp>
        <p:nvSpPr>
          <p:cNvPr id="43" name="42 Triángulo isósceles">
            <a:hlinkClick r:id="rId7" action="ppaction://hlinksldjump"/>
          </p:cNvPr>
          <p:cNvSpPr/>
          <p:nvPr/>
        </p:nvSpPr>
        <p:spPr>
          <a:xfrm rot="5400000">
            <a:off x="10776593" y="3127577"/>
            <a:ext cx="373271" cy="386463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43 Triángulo isósceles">
            <a:hlinkClick r:id="rId8" action="ppaction://hlinksldjump"/>
          </p:cNvPr>
          <p:cNvSpPr/>
          <p:nvPr/>
        </p:nvSpPr>
        <p:spPr>
          <a:xfrm rot="5400000">
            <a:off x="10735761" y="4573886"/>
            <a:ext cx="373271" cy="386463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44 Triángulo isósceles">
            <a:hlinkClick r:id="rId9" action="ppaction://hlinksldjump"/>
          </p:cNvPr>
          <p:cNvSpPr/>
          <p:nvPr/>
        </p:nvSpPr>
        <p:spPr>
          <a:xfrm rot="5400000">
            <a:off x="10735760" y="5985075"/>
            <a:ext cx="373271" cy="386463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18 CuadroTexto"/>
          <p:cNvSpPr txBox="1"/>
          <p:nvPr/>
        </p:nvSpPr>
        <p:spPr>
          <a:xfrm>
            <a:off x="131822" y="999009"/>
            <a:ext cx="31447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</a:rPr>
              <a:t>4. Organización de las actividades Académicas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87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13" name="9 CuadroTexto"/>
          <p:cNvSpPr txBox="1">
            <a:spLocks noChangeArrowheads="1"/>
          </p:cNvSpPr>
          <p:nvPr/>
        </p:nvSpPr>
        <p:spPr bwMode="auto">
          <a:xfrm>
            <a:off x="8269783" y="3846513"/>
            <a:ext cx="17272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1800">
                <a:solidFill>
                  <a:schemeClr val="bg1"/>
                </a:solidFill>
                <a:latin typeface="Arial" pitchFamily="34" charset="0"/>
              </a:rPr>
              <a:t>Pensamiento Prospectivo y Estratégico</a:t>
            </a:r>
          </a:p>
        </p:txBody>
      </p:sp>
      <p:sp>
        <p:nvSpPr>
          <p:cNvPr id="14" name="11 CuadroTexto"/>
          <p:cNvSpPr txBox="1">
            <a:spLocks noChangeArrowheads="1"/>
          </p:cNvSpPr>
          <p:nvPr/>
        </p:nvSpPr>
        <p:spPr bwMode="auto">
          <a:xfrm>
            <a:off x="8269783" y="4035425"/>
            <a:ext cx="1847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1800" dirty="0">
                <a:solidFill>
                  <a:schemeClr val="bg1"/>
                </a:solidFill>
                <a:latin typeface="Arial" pitchFamily="34" charset="0"/>
              </a:rPr>
              <a:t>Gestión de las Organizaciones</a:t>
            </a:r>
          </a:p>
        </p:txBody>
      </p:sp>
      <p:sp>
        <p:nvSpPr>
          <p:cNvPr id="2" name="AutoShape 4" descr="data:image/jpeg;base64,/9j/4AAQSkZJRgABAQAAAQABAAD/2wCEAAkGBxMTEhQSExMWFBUUFBQQFRIVEhQVFBAWFBUWFhQUFRUYHCggGBomHBQUITEhJSkrLi4uFx8zODMsNygtLisBCgoKDg0OGhAQGywkHB8uLiwsLCwsLCwsLCwsLCwsLCwsLCwsLSwsLCwsLCwsLCwsLCwsLCwsLCwsLCwsLCwsLP/AABEIAIsBbAMBIgACEQEDEQH/xAAcAAACAwEBAQEAAAAAAAAAAAAABQMEBgIHAQj/xABBEAABAwIEAgcECAUDBAMAAAABAAIDBBEFEiExQVEGEyJhcYGRBzKhsRVCUnKCksHRFCMzovBDU+GTssLxFiRj/8QAGQEAAwEBAQAAAAAAAAAAAAAAAAECAwQF/8QALhEAAgIBBAECBQMEAwAAAAAAAAECEQMEEiExQVGhBRMUMmEVIkJScYGxkdHw/9oADAMBAAIRAxEAPwD1Q1t9V02oSuGMq2DZSatIvtcu7FUmPVhhKZJLlVWqw1rwrbQurFAjH4ngRGoWZrAW6FerOivvqleIdGIJb3BB5g2KCWjyt82qGThbKf2cXJy1BHiy/wAiqj/ZxMPdnjPi14/dAqFuEyi10oxN4kl227lro+hdUxpDXROP33D5tSpnRiWOT/7Ba3j2XBxPLw80m65YKDfCOcLpAfqj0C0dPkaNhfnb5KhK5rBlYLC9u86aElK58RykX5rnnkbO/DplHl9m2gmB5FdkN7lmKPEO9MaOZx1KE2i54k+y/wDwLCbuF+7ZMYomjYWSmWpcCDqRy7lZhqgdDok5K+SflccDYSBZbps60DzbgeHcnQlspontkzMcA4W1a4Agg8xxRs+Z+0yktis/NGBdHKmtkc2mhMgzEOfYNjZ96Q6DhpuvUejPsbjbZ9bL1h36mG7WDudIRmd5WXpwIaA1oAA0DQAAPADZRulXZHEkc0sz8FGj6IUEXuUcAtpcxhx9XXKZxU7Ge4xjfusa35BQdeVK2S6020ZbrJjIV8LlC+RchOhWcy1VtFD1pKjqgLoicOYV0S2dELkqRxCrSvTEduK5L1TlqLKq+sVKJLkNeuQapKBPdSB6e0W4YOqrqu6cKlNVgBUnVd1SiLcODVBc9eSlQnXRrQE9pO4adZzVWrqBayXS4hdQddfdNRE5A5hJUrKVDZgF8fWBVTEDoAFEQFyakc1y6sYOKqhHTorqlLSC/BfZsUalkuKapNryVGLb4PUw9Beq7XKQLyz1C1E9W2OVKKytNlCCWSglTMuoGzBStlQSWAV1mUGdfc6KAmzIzKHOl/SDF20tPLUO16tpLW/aedGN83EBD4BK3RWx3pG2JzoWG8jQC88I7i7R962vcLc1i6nES43JuSdSd7pJhFS57HSOdme95e9x+s52p8uCKuY7/wCAjf8ARcjk2z0ceNRQxlrTfXj8UmxeUkHmNf8Amy5fJmG//CpuLpXCNh14u+wOJKX9zWXRN0bxoOlERcMwDjYnU27vVb6gkuNPRYZ2CsjAc33wcwd9YnvKe9GscaHWd4EKo0THlV5NnHhcpbmD233tr6bJdMHA2IsSL/umuH4w0C2Yeqp43XRkNIcM2e1h3g3+Q9EskY1aJg5p1JFeORwG6u4RUHrSDxYfgR+5Sg1Ftl3BVBskbr6Zg0/i7PzISwupoWdXBmvJUTlEJV960L1aPGs6K56yyhlqmjiqclaTsPNUokuQ2bMBuoJa1o43SrIXHtE25Lt7o2nXhsnsQtzPlZVOdrazb2vxN0smcGm4dryupMQrxtcAcuKT1DAdW3J5laqPBm5DSPHcuhRLjwKzEz3A6j4LmOQcU/loW9j19fdfGTpV1oC+fxJ4K1BkOQ9bULl9Wk7ZHFdZu9PYG4vukuvmYBUjJ3r4NeKKCy0+bkq8jnKaGJTuYEDFnWroEnZdVMaqZiEAWDG7mq8sT+akFR3qGassk5BRUljk5qnKH81bkrlXkqLqGyqKT8yiIcr7XBdOLVhknR04I8nq7CpmrjKFw6Sy5DronJXwyKqapfBPdFiovsmVhsyWxuVhpQKi4KhdidUC5fM6YqGYmWE9rtb/ACIIQf6krnkcxEBa/m8HyWqEiwvtXbdlM7k+Vvm5rD/4qMn2l4V+9GRwqocLtv3q++p56g7j/OPzXGB0WZtzrr6q5WYPcXZdp5HY+C5D0lHixU65cGsF3O0A2v48k5oqHqxbdx1cefd4BVcMi6q7ne9sO4chfmmcVY07BFjOpISQkOJUBvmZoVqOvuNlBMwEIshoxhratug14XunmAwTOcJJna20bwbz81dZTC+w8Vai7KllbpeWMGu2VOulNiOPy5L6am4sPVQPeP8AOKCbs19JigfEyS/vNBI5HZw9QVG+qc7bQLP9GqgZnwuF7fzWDuNg8eRsfxJ+N17mKSlFSPAzRcJuINbzUjVxsqFTVnYLSrM7ovVFYGpTUVD5DZpsOaqvlPEoZUlg047BaKNEN2WqfDwO083Peo5p2i4AJ8LKjUVcjtAPNSU0Dt7ed9069QIpaph95j/zD9lwOrOzPVyYy0xI1DfVLZ4S06OHqjcKkfHh31WBVZHy8reStRVrhuLqz/F3+qlbHSEck8oUJqn8bpzLVt4gKrJUMPJKx0UW1blYir1HI5pXUNNdLcOi7FXlXoJiV8osPCZR04CqxURCC4VaooE2aLKKapaFnLNGHbHtbM/JRuXAoCd0zlrRyUfXXXLPX4olxxSZRGGBSDDGq6wFT5dFyv4lf2o3hpr7Fgw1q5fhTFcmdZUpqvXdJ6mcjrx4IxZtDUKN8qSRYq08VdjqQeKoC4HKVrlRM5UZr7bpgNOuXYqe9JH4gOaiOIgIsVGj6/vX3rws2MTHNdfSPeixbTR/xAWX9ozM9JmH+lIx/gD2Cf7gpvpEKKrnbIx8b9WvaWOHc4WulLlUOPDTM9gM4DGpzUVILbW81ksMY9kjoHnWP3j9ofVI8dCmstTpv3LlZ6SlwKcTqTn5DZXaaXKAVnukFaGgm+vDx4LRwNaY2k8hx30SolO3Rcp6u+nmpuuJ0SSoqGmwta3JRw1jhs4+B1QD4NFchQPcb9yW/SWliphWNI3SoV2SmpsLeC5NXZVJnXOiqTSJisujFuqmjlOzT2gPsHR49D6heksfHbsm+l773vxuvFK2qsNdVsugmPCalyOuXwnq+9zDrG707P4V6Gjl/Fnm62P8kaurqgdB6qiVyCuzovSSo82yjVO/yygjqrHWysSVvaDIwS8kC9tvBfKjoy4tzdYzPuWC+p7ilKaj2NRbOevB7TiLfZU30kOBACzTWvc7IASQbcdLJtSYE86udZOxUMo5w7TfkiWjJ2AXUNAxmxufNMIWBFjM9PTObwVRzn8lrJom8SFQlbEOIUvJFdsFFmddTucozhbitA57BtqvjJbn3VyZNbgh2zWOObEseEHmmNNhbgtRhmF59SNFdlwoN1Cf1ClG0h/LaElNh7rbq7FR965rZsqpNxO25XnZNbO6No44lqrjsEln1KtVWJAjdLf4gErhyZHI2jBE7Ka6mZS2XVPMFI6oWaiVtSAMsuXFcGa66J0WmNGiFeJS2WSq8QOY6p5js9rrCVNT2iu2ERqXJp4cQA4ppS4yBx+KxNyu4wVr0YqZ6NDjTeasfSTDusdhr9lpqKUEbD0RbHuO566Pg1L5JXu90WCeCFpGgHol9XA4bFLse8qMZJxUg6wfVPqqjpnjiVNBWHinQb0duq7Gx0PJAxBQY245MzNCFmjjUgGwPkp5HuiPsRqG3EltRZjjzbfQHwJ+KWVuJN4LiHFOsFnMFiLGxVWXC5D7ov5rOSZtDKkqFbHddJc7A2A/VXjiEjTYbDSymbg7oGiR51c6wbY6aam/oq8rbol6FRdq0dtry46qy2U7tSN7HdYA38XgnVAbDVJoqLb7LlLETqSppXgeKdYFgLZf5kj3WIu1jSG6cLnmq+O4G1t3QuOmjo5Nx4O5d6VMva7o+YHhz5tb5WXte1y629h+q6xTBQL5Je1qQHAEO8CFTw/HcsTWAe72Xtv2mkcxxbxVt+IiWzb37+Xf3J0WmqMTibnA5XNI7xqD4FM+g80rahnVt5RSXOUFryA068Qbf4VYqGhzSTrvr4HRUsNqCyVpvYZhc828Vthkk0/Q5dTjdNLyenFx1Oum6W1eIHYHRIsOx98gaLkXLgNdD2nZb+VvRN48HnkPZiee+xt5WXqQ1OOfT6PGeKSZxSVZzhzRmcCDbnzWggxEv7IaeybkEBoaTzdx8BdfMO6GVJ0OWIHdxOvkB8lpKHodCxoDnPkI13LG3+6P3WWbLhfb5/BpjhkXXuZ5tKGklouTqV1mk4MPkL/ALVT4Uxg7LfiT8yk1TXOYbcFz5PiCjwolLT+rK0DZD/pHxOiKvOOAarMOKgqniNQCN1x5ddOS4dGiwxQpqXE8VXFKVdgopJD2I3u8GuPxsn9F0aqHDWPL94gLh25JvyzVQSM3DCVbjjsQtXF0Rf8AWe1vgCf2U46Jxj3pHHwAH7rSOlyPwO4oq4fUANXNZiYGgV1+FQMGzj4vP6JbVCJuzG+Yv817EMLcaOWc6ZmMVr7rPVEjzsCtdV1bRsGjwaB+iU1FceZ9Uv0hzduRzz1NGakdLyPouoJXjdp9EylqTzPqq7pTzPqto/A8fmT9jNa6UekXqSqHHRMo5oju9o81my5ckq/0PF/U/Yr9Sn6I1V4+D2n8QXNTIA3Qj1WXRdH6LFdT9i18TfmPuUcfnvdY97NVuZYGu94Aqm7Bofsn8xW0fhziu0w/UFd0J44ddQp5I7BP3xg7gFVp6Bru74rPJ8OyL7XfsENdB/cqF9HOtDQzGyz4wmRpuHBw9CnNC4jQiy456fLDuLOqOfHLpod0lTqmojDgs11mqd4dUd6xZojipw3uS+XDjwWsYwEL46lU2OjHOiNiwpPBgOZ5adrrdVtCN+KzWI1JjckV0NaTozGxgIAPlddPqY49MnwVnozjjXHI/wCK0OIYSyQXACaEeb9KKzrowGsPYObbUi1iskZQBqRovXm4QGu1CjqcBpyS7qo81j2sjb357IlCzSGXaqZ5XQQnJnO7tfAcB6K9geEmokc0uLGMtcjck3sAeG17qtWZo3FjgWlpsQdNv0UvRyvAfIHOLWPswOB2eATc91jbyWX5OkcxVronFgcHBulgdbDQEfaFkxOJNkaS7QgHtEa+FkixKk7XvZju1zdz4pcal8Zs8XHA8P8AhU3XRe71LmJYPf8AmRnK7mPkRxSeKuLCWv0Pjo7zTN2MAD9Eoq5TIfdvfgBc+ilO+xTklyizLXXFmi99ABxKrU0JcdTa+h599uXip8N6L1kpBjpZzxBETwO7Uiy1OHezLFHm5hEY/wD0lYPgCSk1LqJy5MrfBSw6NoLbcLW7l690XccgKzuEeymoBaZaiNoBuWsa5x9TZb2gwSGnbZ0u32i1oWOPT5FK2Yx4LJdYKr15JsLnwF1aOI0rdM4d3NBf8gV9bit/6cErvwBg/usuz5b9R2RvppHDRtvHRK5eiLpDd8gb4NufiQnX8TUu2gY3vfLc+jQjqao7yRs+7GXfElN4YvsTYvpOhtOz3i9573WHoE1gwmBnuxMHflBPqVF9Gyn3qmT8IY35BH0Kw+9JK7xmf+hVRxxj0hDC4HIfBRvq4xu9o8XN/dVBgcHGO/3iXfMqVmEwDaFn5ArAjlxSIf6rPzt/dL6jFo+EjPzBOW0UY2jZ+QKQQN+y38oVKVEtWYqsrwdnt9UirJHHYj1K9T6pv2R6BHVN+yPQLaOocfBlLApeTxSpY/u9UvlY7/CvejAw7tb+UKN1DEd42H8Df2XRHXtfxMHok/5HgLmnkoyvepcDpnbwRn8DVSm6IUbt4GjwuFqviMfMTJ6B+GeIIXr1R7PaR22dng6/zSqq9mTf9Ocjucy/xBW0dfifdozlosq6pnmyFsKz2d1bfcySeDrH4pDW4BUxe/C8d+W49Qt46jFLqSMJYMke0LUL6Wkbr4tjIEL6QviABCEIAFJHM4bEhRoUyhGXaspSkumMYcZmbs4HxCtM6Sy8WsPqEkQsXpcL7ijRanKupMev6RuO8Y/Mf2STEndab+78Vyvtlm9Dg/p92X9Xm9f9HEbMtiDqOK1WF9K3RtDXtzW0vmt+izQapGRpfQYPT3ZS1mb19kamo6VMftHY/e/4Vb6azfVHqf2SqnoydgfRNqXCzxFvEgfNZy0unj49y46jM/PsczxRT26yGN9ti6PMR5lL5ugTJpHuD+ra836tkQDW6AaAHTZauipGD61+5rXPP9oT6khd9SCR3ecrB/cb/BceSOCPSOvHLM+2ZPDfZrHYZ55XW+6D4bFaGD2bUJFnse/nmkOvpZPo4Kk7Nij8SXn4WClGFyO/qVDz3MAjHqNVytR8I61Oflimn6CYXDr/AAkI73jN/wB5KvQ1FFFpEyO/KGEH/sarkeCQDUsznm8l5/uV6OJrdGgDwACmkK2LvpCV39Ond4yOawempR1NU7eSOPuYwuPq4/omiEwFf0Rf35pn/jLB6NspIsGgbr1YcftO7R9XJghAHDImt2aB4ABdoQgAQsp0n9oFHRO6t5dJIN44wCWX2zEkNB7r3UPRv2j0dXKIQJIpHGzGyhoDzyDmki/cVp8nJt3VwR8yF1fJsUIQsywQhCABCEIAEIQgAQhRVU4jY57tmNLz4NFz8kASoWd6H9LY8QbI+OKSMRlrT1gYMxcL6ZXHYfNaJVKLi6fYk01aBCEKRgvhC+oQAtr8Appv6kLCeeUA+oWfm9nNKSSHSNHIOFh6hbJC0jlnH7WyJY4S7Qtr8BpptZIWOJ+tlAd6jVIav2d0jvdzs8HXHoQtghEcs4/a2EscJdpHnNR7MfsT/mZ+xS6f2bVI918bvUL1dC2WtzLyYvSYn4PHX9AK0fUafxtUZ6CV3+0P+oz917MhX9fl/BP0WL8njP8A8Erv9of9Rn7rodA63/bH52fuvZEI+vy/gPosX5PIY+gFXxY0fjarkHs6nPvOYPMn5L1JCl63M/I1o8S8Hn0Hs6P1pW+TCfmUyp+gkTd5HHwa0fotehZPUZX3I1WDGukIYeidO3cPd4vPyCvQYLTt2hZ45QT8UwQsnJvs0UUujlkYGwA8BZdIQkMEIQgAQhCABCEIAEIQgAVDHa4wU08w1MUMkoHMsYXAeoV9VcTomzQywu92WN8Trb2e0tNvVNVasT64PKfY5gjJ3z1s4Er2vyszjN/Md25JCDu7tNseGq2uO9BKapqY6ol8b2ZT/KyNzljszHOu06jn3LAYDHiuEvliZSGojebggOcwuaLNkaWai4Iu08uFrp/0MwPEZas11c98Tb5m04eQJDazQYw4hrGjgdSR5nuzXueRTSVcf9UcmOtqg48+SDFOlldWV7qHD3tibGXNfMWgn+WbSPJcD2QdAALnnrp1gfSWupsTbh9ZK2dshAbIGta4ZmlzHDKBobWIP/ujBh1bheIzzx0r6qGYyWLN7PfnA0BLXA6G4sVa6KdHqyoxB2KVsZhDbvjiPvOOQtY0N3DWg8bEnzTaxqL621x63/sE5t+bv/FFbEOkuIz4tLS0UwDWvdGGuawxsEbcsj3HLfR1/OytdDukNcMVfQ1E4qGt6xrnBjWhpY3MHNsARrZpBvuvvspwidtVWVVRC+MvF252FpcZXue+1/ut9Uey/CJ/46sq54Xxl+Yt6xhaXGaQvda/INF/FOexKSpcJenYR3txdvl+xL0V6UVDcSraernLooWzvbmDAGNjeCHXaAT2CqnRzpbVzy1VfJK9lDTZniENj7ZItHFe176tJ13I4FLfaN0YqpMSe6nikc2oZHme0HJd3YcHu2A7AJ7lv5uiDRhbsPiIBMdusI9+W4dndbgXAeSmbxJJ8XKv8eo4/Mba9L/z6GCpelGJVkc9S2tgpmx3yU94g6SwDi1ucEnQjtHc/BzSdO5pMGqKlxDaiJ4pw9oAzOdkyvDTcA2edNrtWZwzC6mnidTyYM2efOck748zQDwcW6PA1sQ4aHuTrpng1QMNggjomxySTGeeGlYXMblYQ3Na+urOJ93QrSUcbklSq+Ouv/epEXNJu3dfnsoR4zjDsOdXOqwyNjrNvHH1k93hhI7NgATptsfFaUdK5zgRrHutOQYmvDRqTL1bX5SLXt3W0VXp3hU7MJpKOCJ8jh1fWBjC4gRxkuvbYl5B8lB03widuE0NHDDI9zcj5QxjnWLY3F2a213vv5Kf2T28LmXsiv3Rvl9e58p+ms9LhMVRI7raiplkbGXNaGsa0luYhgFwMu3EuHBV8RrMbp6RuISVTcpLXOpzHH2GvNmk2b3jQG4ur3TToVNLh1HHA3NJTMDXRXAc4PYM5F9C4OG3eVQx6pxTEoYqMUL4QC0yyO7LHlugN3AZWj3ram4Fu8hsdNVy3d10KW5cO+uP7j/GunUowiKuhYBJM4RG4u2JwL2vdbiLxkC/2hus7guM4nP1T6fEoJpHG76WRrIzHzBBYC8cLt8r7p/juF11HR09PRRx1MLGZJ43xte57i4vc7K42LHEnQC4+WOm6Mz1dVC6mw59CGua6R7nuDGkOBztDgMtrGwbrcoxLHtfVW+XT4/N8/8AATc7Xfj1PcKcuLWl4AdlBcAbgOtqAeIvxUq+BfV5x2ghCEACEIQAIQhAAhCEACEIQAIQhAAhCEACEIQAIQhAAhCEACEIQAIQhAAhCEACEIQAIQhAAhCEACEIQAIQhAAhCEACEIQAIQhAAhCEACEIQAIQh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0" name="3 CuadroTexto"/>
          <p:cNvSpPr txBox="1"/>
          <p:nvPr/>
        </p:nvSpPr>
        <p:spPr>
          <a:xfrm>
            <a:off x="3492599" y="875599"/>
            <a:ext cx="597535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CO" u="none" dirty="0" smtClean="0"/>
              <a:t>Consultorio Contable Unadista</a:t>
            </a:r>
            <a:endParaRPr lang="es-CO" u="none" dirty="0"/>
          </a:p>
        </p:txBody>
      </p:sp>
      <p:sp>
        <p:nvSpPr>
          <p:cNvPr id="4" name="3 Rectángulo"/>
          <p:cNvSpPr/>
          <p:nvPr/>
        </p:nvSpPr>
        <p:spPr>
          <a:xfrm>
            <a:off x="3384649" y="1844824"/>
            <a:ext cx="60833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b="1" i="1" dirty="0" smtClean="0">
                <a:solidFill>
                  <a:schemeClr val="bg1">
                    <a:lumMod val="50000"/>
                  </a:schemeClr>
                </a:solidFill>
              </a:rPr>
              <a:t>Educando Empresas con Solidez y Responsabilidad </a:t>
            </a:r>
            <a:r>
              <a:rPr lang="es-CO" b="1" i="1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s-CO" b="1" i="1" dirty="0" smtClean="0">
                <a:solidFill>
                  <a:schemeClr val="bg1">
                    <a:lumMod val="50000"/>
                  </a:schemeClr>
                </a:solidFill>
              </a:rPr>
              <a:t>ocial</a:t>
            </a:r>
            <a:endParaRPr lang="es-CO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175805" y="3240710"/>
            <a:ext cx="1768815" cy="834479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1005164"/>
              <a:satOff val="-876"/>
              <a:lumOff val="-1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20 Rectángulo"/>
          <p:cNvSpPr/>
          <p:nvPr/>
        </p:nvSpPr>
        <p:spPr>
          <a:xfrm>
            <a:off x="3944620" y="5157192"/>
            <a:ext cx="1768815" cy="834479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3015493"/>
              <a:satOff val="-2627"/>
              <a:lumOff val="-4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22 Rectángulo"/>
          <p:cNvSpPr/>
          <p:nvPr/>
        </p:nvSpPr>
        <p:spPr>
          <a:xfrm>
            <a:off x="8225154" y="3240710"/>
            <a:ext cx="1768815" cy="834479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4020657"/>
              <a:satOff val="-3502"/>
              <a:lumOff val="-5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24 Rectángulo"/>
          <p:cNvSpPr/>
          <p:nvPr/>
        </p:nvSpPr>
        <p:spPr>
          <a:xfrm>
            <a:off x="10241603" y="3240710"/>
            <a:ext cx="1768815" cy="834479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11 Hexágono"/>
          <p:cNvSpPr/>
          <p:nvPr/>
        </p:nvSpPr>
        <p:spPr>
          <a:xfrm>
            <a:off x="6063374" y="2540793"/>
            <a:ext cx="5035290" cy="3635375"/>
          </a:xfrm>
          <a:prstGeom prst="hexagon">
            <a:avLst>
              <a:gd name="adj" fmla="val 2218"/>
              <a:gd name="vf" fmla="val 115470"/>
            </a:avLst>
          </a:prstGeom>
          <a:noFill/>
          <a:ln w="9525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s-CO" sz="1400" dirty="0"/>
              <a:t>El consultorio contable </a:t>
            </a:r>
            <a:r>
              <a:rPr lang="es-CO" sz="1400" b="1" dirty="0"/>
              <a:t>brinda servicios </a:t>
            </a:r>
            <a:r>
              <a:rPr lang="es-CO" sz="1400" dirty="0"/>
              <a:t>de </a:t>
            </a:r>
            <a:r>
              <a:rPr lang="es-CO" sz="1400" b="1" dirty="0"/>
              <a:t>consultoría, asesoría, capacitación, emprendimiento formulación y desarrollo de propuestas</a:t>
            </a:r>
            <a:r>
              <a:rPr lang="es-CO" sz="1400" dirty="0"/>
              <a:t>, programas, proyectos contables, administrativos, comerciales y aplicación de TIC, </a:t>
            </a:r>
            <a:r>
              <a:rPr lang="es-CO" sz="1400" b="1" dirty="0"/>
              <a:t>dirigida a la comunidad </a:t>
            </a:r>
            <a:r>
              <a:rPr lang="es-CO" sz="1400" dirty="0"/>
              <a:t>que quiera </a:t>
            </a:r>
            <a:r>
              <a:rPr lang="es-CO" sz="1400" b="1" dirty="0"/>
              <a:t>construir y mejorar sus condiciones económicas, sociales, culturales y ambientales</a:t>
            </a:r>
            <a:r>
              <a:rPr lang="es-CO" sz="1400" dirty="0"/>
              <a:t>, con calidad, sentido de responsabilidad social y competitiva</a:t>
            </a:r>
            <a:endParaRPr lang="es-CO" sz="1400" b="1" dirty="0"/>
          </a:p>
        </p:txBody>
      </p:sp>
      <p:sp>
        <p:nvSpPr>
          <p:cNvPr id="26" name="12 Rectángulo redondeado"/>
          <p:cNvSpPr/>
          <p:nvPr/>
        </p:nvSpPr>
        <p:spPr>
          <a:xfrm>
            <a:off x="2238868" y="3724524"/>
            <a:ext cx="3141499" cy="856604"/>
          </a:xfrm>
          <a:prstGeom prst="roundRect">
            <a:avLst>
              <a:gd name="adj" fmla="val 14070"/>
            </a:avLst>
          </a:prstGeom>
          <a:solidFill>
            <a:schemeClr val="accent6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400" b="1" dirty="0">
                <a:solidFill>
                  <a:schemeClr val="bg1"/>
                </a:solidFill>
              </a:rPr>
              <a:t>M</a:t>
            </a:r>
            <a:r>
              <a:rPr lang="es-CO" sz="2400" b="1" dirty="0" smtClean="0">
                <a:solidFill>
                  <a:schemeClr val="bg1"/>
                </a:solidFill>
              </a:rPr>
              <a:t>isión Consultorio contable</a:t>
            </a:r>
            <a:endParaRPr lang="es-CO" sz="2400" b="1" dirty="0">
              <a:solidFill>
                <a:schemeClr val="bg1"/>
              </a:solidFill>
            </a:endParaRPr>
          </a:p>
        </p:txBody>
      </p:sp>
      <p:sp>
        <p:nvSpPr>
          <p:cNvPr id="3" name="2 Flecha derecha">
            <a:hlinkClick r:id="rId3" action="ppaction://hlinksldjump"/>
          </p:cNvPr>
          <p:cNvSpPr/>
          <p:nvPr/>
        </p:nvSpPr>
        <p:spPr>
          <a:xfrm>
            <a:off x="10241603" y="6309320"/>
            <a:ext cx="6678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18 CuadroTexto"/>
          <p:cNvSpPr txBox="1"/>
          <p:nvPr/>
        </p:nvSpPr>
        <p:spPr>
          <a:xfrm>
            <a:off x="131822" y="999009"/>
            <a:ext cx="31447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</a:rPr>
              <a:t>4. Organización de las actividades Académicas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837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13" name="9 CuadroTexto"/>
          <p:cNvSpPr txBox="1">
            <a:spLocks noChangeArrowheads="1"/>
          </p:cNvSpPr>
          <p:nvPr/>
        </p:nvSpPr>
        <p:spPr bwMode="auto">
          <a:xfrm>
            <a:off x="8269783" y="3846513"/>
            <a:ext cx="17272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1800" dirty="0">
                <a:solidFill>
                  <a:schemeClr val="bg1"/>
                </a:solidFill>
                <a:latin typeface="Arial" pitchFamily="34" charset="0"/>
              </a:rPr>
              <a:t>Pensamiento Prospectivo y Estratégico</a:t>
            </a:r>
          </a:p>
        </p:txBody>
      </p:sp>
      <p:sp>
        <p:nvSpPr>
          <p:cNvPr id="2" name="AutoShape 4" descr="data:image/jpeg;base64,/9j/4AAQSkZJRgABAQAAAQABAAD/2wCEAAkGBxMTEhQSExMWFBUUFBQQFRIVEhQVFBAWFBUWFhQUFRUYHCggGBomHBQUITEhJSkrLi4uFx8zODMsNygtLisBCgoKDg0OGhAQGywkHB8uLiwsLCwsLCwsLCwsLCwsLCwsLCwsLSwsLCwsLCwsLCwsLCwsLCwsLCwsLCwsLCwsLP/AABEIAIsBbAMBIgACEQEDEQH/xAAcAAACAwEBAQEAAAAAAAAAAAAABQMEBgIHAQj/xABBEAABAwIEAgcECAUDBAMAAAABAAIDBBEFEiExQVEGEyJhcYGRBzKhsRVCUnKCksHRFCMzovBDU+GTssLxFiRj/8QAGQEAAwEBAQAAAAAAAAAAAAAAAAECAwQF/8QALhEAAgIBBAECBQMEAwAAAAAAAAECEQMEEiExQVGhBRMUMmEVIkJScYGxkdHw/9oADAMBAAIRAxEAPwD1Q1t9V02oSuGMq2DZSatIvtcu7FUmPVhhKZJLlVWqw1rwrbQurFAjH4ngRGoWZrAW6FerOivvqleIdGIJb3BB5g2KCWjyt82qGThbKf2cXJy1BHiy/wAiqj/ZxMPdnjPi14/dAqFuEyi10oxN4kl227lro+hdUxpDXROP33D5tSpnRiWOT/7Ba3j2XBxPLw80m65YKDfCOcLpAfqj0C0dPkaNhfnb5KhK5rBlYLC9u86aElK58RykX5rnnkbO/DplHl9m2gmB5FdkN7lmKPEO9MaOZx1KE2i54k+y/wDwLCbuF+7ZMYomjYWSmWpcCDqRy7lZhqgdDok5K+SflccDYSBZbps60DzbgeHcnQlspontkzMcA4W1a4Agg8xxRs+Z+0yktis/NGBdHKmtkc2mhMgzEOfYNjZ96Q6DhpuvUejPsbjbZ9bL1h36mG7WDudIRmd5WXpwIaA1oAA0DQAAPADZRulXZHEkc0sz8FGj6IUEXuUcAtpcxhx9XXKZxU7Ge4xjfusa35BQdeVK2S6020ZbrJjIV8LlC+RchOhWcy1VtFD1pKjqgLoicOYV0S2dELkqRxCrSvTEduK5L1TlqLKq+sVKJLkNeuQapKBPdSB6e0W4YOqrqu6cKlNVgBUnVd1SiLcODVBc9eSlQnXRrQE9pO4adZzVWrqBayXS4hdQddfdNRE5A5hJUrKVDZgF8fWBVTEDoAFEQFyakc1y6sYOKqhHTorqlLSC/BfZsUalkuKapNryVGLb4PUw9Beq7XKQLyz1C1E9W2OVKKytNlCCWSglTMuoGzBStlQSWAV1mUGdfc6KAmzIzKHOl/SDF20tPLUO16tpLW/aedGN83EBD4BK3RWx3pG2JzoWG8jQC88I7i7R962vcLc1i6nES43JuSdSd7pJhFS57HSOdme95e9x+s52p8uCKuY7/wCAjf8ARcjk2z0ceNRQxlrTfXj8UmxeUkHmNf8Amy5fJmG//CpuLpXCNh14u+wOJKX9zWXRN0bxoOlERcMwDjYnU27vVb6gkuNPRYZ2CsjAc33wcwd9YnvKe9GscaHWd4EKo0THlV5NnHhcpbmD233tr6bJdMHA2IsSL/umuH4w0C2Yeqp43XRkNIcM2e1h3g3+Q9EskY1aJg5p1JFeORwG6u4RUHrSDxYfgR+5Sg1Ftl3BVBskbr6Zg0/i7PzISwupoWdXBmvJUTlEJV960L1aPGs6K56yyhlqmjiqclaTsPNUokuQ2bMBuoJa1o43SrIXHtE25Lt7o2nXhsnsQtzPlZVOdrazb2vxN0smcGm4dryupMQrxtcAcuKT1DAdW3J5laqPBm5DSPHcuhRLjwKzEz3A6j4LmOQcU/loW9j19fdfGTpV1oC+fxJ4K1BkOQ9bULl9Wk7ZHFdZu9PYG4vukuvmYBUjJ3r4NeKKCy0+bkq8jnKaGJTuYEDFnWroEnZdVMaqZiEAWDG7mq8sT+akFR3qGassk5BRUljk5qnKH81bkrlXkqLqGyqKT8yiIcr7XBdOLVhknR04I8nq7CpmrjKFw6Sy5DronJXwyKqapfBPdFiovsmVhsyWxuVhpQKi4KhdidUC5fM6YqGYmWE9rtb/ACIIQf6krnkcxEBa/m8HyWqEiwvtXbdlM7k+Vvm5rD/4qMn2l4V+9GRwqocLtv3q++p56g7j/OPzXGB0WZtzrr6q5WYPcXZdp5HY+C5D0lHixU65cGsF3O0A2v48k5oqHqxbdx1cefd4BVcMi6q7ne9sO4chfmmcVY07BFjOpISQkOJUBvmZoVqOvuNlBMwEIshoxhratug14XunmAwTOcJJna20bwbz81dZTC+w8Vai7KllbpeWMGu2VOulNiOPy5L6am4sPVQPeP8AOKCbs19JigfEyS/vNBI5HZw9QVG+qc7bQLP9GqgZnwuF7fzWDuNg8eRsfxJ+N17mKSlFSPAzRcJuINbzUjVxsqFTVnYLSrM7ovVFYGpTUVD5DZpsOaqvlPEoZUlg047BaKNEN2WqfDwO083Peo5p2i4AJ8LKjUVcjtAPNSU0Dt7ed9069QIpaph95j/zD9lwOrOzPVyYy0xI1DfVLZ4S06OHqjcKkfHh31WBVZHy8reStRVrhuLqz/F3+qlbHSEck8oUJqn8bpzLVt4gKrJUMPJKx0UW1blYir1HI5pXUNNdLcOi7FXlXoJiV8osPCZR04CqxURCC4VaooE2aLKKapaFnLNGHbHtbM/JRuXAoCd0zlrRyUfXXXLPX4olxxSZRGGBSDDGq6wFT5dFyv4lf2o3hpr7Fgw1q5fhTFcmdZUpqvXdJ6mcjrx4IxZtDUKN8qSRYq08VdjqQeKoC4HKVrlRM5UZr7bpgNOuXYqe9JH4gOaiOIgIsVGj6/vX3rws2MTHNdfSPeixbTR/xAWX9ozM9JmH+lIx/gD2Cf7gpvpEKKrnbIx8b9WvaWOHc4WulLlUOPDTM9gM4DGpzUVILbW81ksMY9kjoHnWP3j9ofVI8dCmstTpv3LlZ6SlwKcTqTn5DZXaaXKAVnukFaGgm+vDx4LRwNaY2k8hx30SolO3Rcp6u+nmpuuJ0SSoqGmwta3JRw1jhs4+B1QD4NFchQPcb9yW/SWliphWNI3SoV2SmpsLeC5NXZVJnXOiqTSJisujFuqmjlOzT2gPsHR49D6heksfHbsm+l773vxuvFK2qsNdVsugmPCalyOuXwnq+9zDrG707P4V6Gjl/Fnm62P8kaurqgdB6qiVyCuzovSSo82yjVO/yygjqrHWysSVvaDIwS8kC9tvBfKjoy4tzdYzPuWC+p7ilKaj2NRbOevB7TiLfZU30kOBACzTWvc7IASQbcdLJtSYE86udZOxUMo5w7TfkiWjJ2AXUNAxmxufNMIWBFjM9PTObwVRzn8lrJom8SFQlbEOIUvJFdsFFmddTucozhbitA57BtqvjJbn3VyZNbgh2zWOObEseEHmmNNhbgtRhmF59SNFdlwoN1Cf1ClG0h/LaElNh7rbq7FR965rZsqpNxO25XnZNbO6No44lqrjsEln1KtVWJAjdLf4gErhyZHI2jBE7Ka6mZS2XVPMFI6oWaiVtSAMsuXFcGa66J0WmNGiFeJS2WSq8QOY6p5js9rrCVNT2iu2ERqXJp4cQA4ppS4yBx+KxNyu4wVr0YqZ6NDjTeasfSTDusdhr9lpqKUEbD0RbHuO566Pg1L5JXu90WCeCFpGgHol9XA4bFLse8qMZJxUg6wfVPqqjpnjiVNBWHinQb0duq7Gx0PJAxBQY245MzNCFmjjUgGwPkp5HuiPsRqG3EltRZjjzbfQHwJ+KWVuJN4LiHFOsFnMFiLGxVWXC5D7ov5rOSZtDKkqFbHddJc7A2A/VXjiEjTYbDSymbg7oGiR51c6wbY6aam/oq8rbol6FRdq0dtry46qy2U7tSN7HdYA38XgnVAbDVJoqLb7LlLETqSppXgeKdYFgLZf5kj3WIu1jSG6cLnmq+O4G1t3QuOmjo5Nx4O5d6VMva7o+YHhz5tb5WXte1y629h+q6xTBQL5Je1qQHAEO8CFTw/HcsTWAe72Xtv2mkcxxbxVt+IiWzb37+Xf3J0WmqMTibnA5XNI7xqD4FM+g80rahnVt5RSXOUFryA068Qbf4VYqGhzSTrvr4HRUsNqCyVpvYZhc828Vthkk0/Q5dTjdNLyenFx1Oum6W1eIHYHRIsOx98gaLkXLgNdD2nZb+VvRN48HnkPZiee+xt5WXqQ1OOfT6PGeKSZxSVZzhzRmcCDbnzWggxEv7IaeybkEBoaTzdx8BdfMO6GVJ0OWIHdxOvkB8lpKHodCxoDnPkI13LG3+6P3WWbLhfb5/BpjhkXXuZ5tKGklouTqV1mk4MPkL/ALVT4Uxg7LfiT8yk1TXOYbcFz5PiCjwolLT+rK0DZD/pHxOiKvOOAarMOKgqniNQCN1x5ddOS4dGiwxQpqXE8VXFKVdgopJD2I3u8GuPxsn9F0aqHDWPL94gLh25JvyzVQSM3DCVbjjsQtXF0Rf8AWe1vgCf2U46Jxj3pHHwAH7rSOlyPwO4oq4fUANXNZiYGgV1+FQMGzj4vP6JbVCJuzG+Yv817EMLcaOWc6ZmMVr7rPVEjzsCtdV1bRsGjwaB+iU1FceZ9Uv0hzduRzz1NGakdLyPouoJXjdp9EylqTzPqq7pTzPqto/A8fmT9jNa6UekXqSqHHRMo5oju9o81my5ckq/0PF/U/Yr9Sn6I1V4+D2n8QXNTIA3Qj1WXRdH6LFdT9i18TfmPuUcfnvdY97NVuZYGu94Aqm7Bofsn8xW0fhziu0w/UFd0J44ddQp5I7BP3xg7gFVp6Bru74rPJ8OyL7XfsENdB/cqF9HOtDQzGyz4wmRpuHBw9CnNC4jQiy456fLDuLOqOfHLpod0lTqmojDgs11mqd4dUd6xZojipw3uS+XDjwWsYwEL46lU2OjHOiNiwpPBgOZ5adrrdVtCN+KzWI1JjckV0NaTozGxgIAPlddPqY49MnwVnozjjXHI/wCK0OIYSyQXACaEeb9KKzrowGsPYObbUi1iskZQBqRovXm4QGu1CjqcBpyS7qo81j2sjb357IlCzSGXaqZ5XQQnJnO7tfAcB6K9geEmokc0uLGMtcjck3sAeG17qtWZo3FjgWlpsQdNv0UvRyvAfIHOLWPswOB2eATc91jbyWX5OkcxVronFgcHBulgdbDQEfaFkxOJNkaS7QgHtEa+FkixKk7XvZju1zdz4pcal8Zs8XHA8P8AhU3XRe71LmJYPf8AmRnK7mPkRxSeKuLCWv0Pjo7zTN2MAD9Eoq5TIfdvfgBc+ilO+xTklyizLXXFmi99ABxKrU0JcdTa+h599uXip8N6L1kpBjpZzxBETwO7Uiy1OHezLFHm5hEY/wD0lYPgCSk1LqJy5MrfBSw6NoLbcLW7l690XccgKzuEeymoBaZaiNoBuWsa5x9TZb2gwSGnbZ0u32i1oWOPT5FK2Yx4LJdYKr15JsLnwF1aOI0rdM4d3NBf8gV9bit/6cErvwBg/usuz5b9R2RvppHDRtvHRK5eiLpDd8gb4NufiQnX8TUu2gY3vfLc+jQjqao7yRs+7GXfElN4YvsTYvpOhtOz3i9573WHoE1gwmBnuxMHflBPqVF9Gyn3qmT8IY35BH0Kw+9JK7xmf+hVRxxj0hDC4HIfBRvq4xu9o8XN/dVBgcHGO/3iXfMqVmEwDaFn5ArAjlxSIf6rPzt/dL6jFo+EjPzBOW0UY2jZ+QKQQN+y38oVKVEtWYqsrwdnt9UirJHHYj1K9T6pv2R6BHVN+yPQLaOocfBlLApeTxSpY/u9UvlY7/CvejAw7tb+UKN1DEd42H8Df2XRHXtfxMHok/5HgLmnkoyvepcDpnbwRn8DVSm6IUbt4GjwuFqviMfMTJ6B+GeIIXr1R7PaR22dng6/zSqq9mTf9Ocjucy/xBW0dfifdozlosq6pnmyFsKz2d1bfcySeDrH4pDW4BUxe/C8d+W49Qt46jFLqSMJYMke0LUL6Wkbr4tjIEL6QviABCEIAFJHM4bEhRoUyhGXaspSkumMYcZmbs4HxCtM6Sy8WsPqEkQsXpcL7ijRanKupMev6RuO8Y/Mf2STEndab+78Vyvtlm9Dg/p92X9Xm9f9HEbMtiDqOK1WF9K3RtDXtzW0vmt+izQapGRpfQYPT3ZS1mb19kamo6VMftHY/e/4Vb6azfVHqf2SqnoydgfRNqXCzxFvEgfNZy0unj49y46jM/PsczxRT26yGN9ti6PMR5lL5ugTJpHuD+ra836tkQDW6AaAHTZauipGD61+5rXPP9oT6khd9SCR3ecrB/cb/BceSOCPSOvHLM+2ZPDfZrHYZ55XW+6D4bFaGD2bUJFnse/nmkOvpZPo4Kk7Nij8SXn4WClGFyO/qVDz3MAjHqNVytR8I61Oflimn6CYXDr/AAkI73jN/wB5KvQ1FFFpEyO/KGEH/sarkeCQDUsznm8l5/uV6OJrdGgDwACmkK2LvpCV39Ond4yOawempR1NU7eSOPuYwuPq4/omiEwFf0Rf35pn/jLB6NspIsGgbr1YcftO7R9XJghAHDImt2aB4ABdoQgAQsp0n9oFHRO6t5dJIN44wCWX2zEkNB7r3UPRv2j0dXKIQJIpHGzGyhoDzyDmki/cVp8nJt3VwR8yF1fJsUIQsywQhCABCEIAEIQgAQhRVU4jY57tmNLz4NFz8kASoWd6H9LY8QbI+OKSMRlrT1gYMxcL6ZXHYfNaJVKLi6fYk01aBCEKRgvhC+oQAtr8Appv6kLCeeUA+oWfm9nNKSSHSNHIOFh6hbJC0jlnH7WyJY4S7Qtr8BpptZIWOJ+tlAd6jVIav2d0jvdzs8HXHoQtghEcs4/a2EscJdpHnNR7MfsT/mZ+xS6f2bVI918bvUL1dC2WtzLyYvSYn4PHX9AK0fUafxtUZ6CV3+0P+oz917MhX9fl/BP0WL8njP8A8Erv9of9Rn7rodA63/bH52fuvZEI+vy/gPosX5PIY+gFXxY0fjarkHs6nPvOYPMn5L1JCl63M/I1o8S8Hn0Hs6P1pW+TCfmUyp+gkTd5HHwa0fotehZPUZX3I1WDGukIYeidO3cPd4vPyCvQYLTt2hZ45QT8UwQsnJvs0UUujlkYGwA8BZdIQkMEIQgAQhCABCEIAEIQgAVDHa4wU08w1MUMkoHMsYXAeoV9VcTomzQywu92WN8Trb2e0tNvVNVasT64PKfY5gjJ3z1s4Er2vyszjN/Md25JCDu7tNseGq2uO9BKapqY6ol8b2ZT/KyNzljszHOu06jn3LAYDHiuEvliZSGojebggOcwuaLNkaWai4Iu08uFrp/0MwPEZas11c98Tb5m04eQJDazQYw4hrGjgdSR5nuzXueRTSVcf9UcmOtqg48+SDFOlldWV7qHD3tibGXNfMWgn+WbSPJcD2QdAALnnrp1gfSWupsTbh9ZK2dshAbIGta4ZmlzHDKBobWIP/ujBh1bheIzzx0r6qGYyWLN7PfnA0BLXA6G4sVa6KdHqyoxB2KVsZhDbvjiPvOOQtY0N3DWg8bEnzTaxqL621x63/sE5t+bv/FFbEOkuIz4tLS0UwDWvdGGuawxsEbcsj3HLfR1/OytdDukNcMVfQ1E4qGt6xrnBjWhpY3MHNsARrZpBvuvvspwidtVWVVRC+MvF252FpcZXue+1/ut9Uey/CJ/46sq54Xxl+Yt6xhaXGaQvda/INF/FOexKSpcJenYR3txdvl+xL0V6UVDcSraernLooWzvbmDAGNjeCHXaAT2CqnRzpbVzy1VfJK9lDTZniENj7ZItHFe176tJ13I4FLfaN0YqpMSe6nikc2oZHme0HJd3YcHu2A7AJ7lv5uiDRhbsPiIBMdusI9+W4dndbgXAeSmbxJJ8XKv8eo4/Mba9L/z6GCpelGJVkc9S2tgpmx3yU94g6SwDi1ucEnQjtHc/BzSdO5pMGqKlxDaiJ4pw9oAzOdkyvDTcA2edNrtWZwzC6mnidTyYM2efOck748zQDwcW6PA1sQ4aHuTrpng1QMNggjomxySTGeeGlYXMblYQ3Na+urOJ93QrSUcbklSq+Ouv/epEXNJu3dfnsoR4zjDsOdXOqwyNjrNvHH1k93hhI7NgATptsfFaUdK5zgRrHutOQYmvDRqTL1bX5SLXt3W0VXp3hU7MJpKOCJ8jh1fWBjC4gRxkuvbYl5B8lB03widuE0NHDDI9zcj5QxjnWLY3F2a213vv5Kf2T28LmXsiv3Rvl9e58p+ms9LhMVRI7raiplkbGXNaGsa0luYhgFwMu3EuHBV8RrMbp6RuISVTcpLXOpzHH2GvNmk2b3jQG4ur3TToVNLh1HHA3NJTMDXRXAc4PYM5F9C4OG3eVQx6pxTEoYqMUL4QC0yyO7LHlugN3AZWj3ram4Fu8hsdNVy3d10KW5cO+uP7j/GunUowiKuhYBJM4RG4u2JwL2vdbiLxkC/2hus7guM4nP1T6fEoJpHG76WRrIzHzBBYC8cLt8r7p/juF11HR09PRRx1MLGZJ43xte57i4vc7K42LHEnQC4+WOm6Mz1dVC6mw59CGua6R7nuDGkOBztDgMtrGwbrcoxLHtfVW+XT4/N8/8AATc7Xfj1PcKcuLWl4AdlBcAbgOtqAeIvxUq+BfV5x2ghCEACEIQAIQhAAhCEACEIQAIQhAAhCEACEIQAIQhAAhCEACEIQAIQhAAhCEACEIQAIQhAAhCEACEIQAIQhAAhCEACEIQAIQhAAhCEACEIQAIQh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0" name="3 CuadroTexto"/>
          <p:cNvSpPr txBox="1"/>
          <p:nvPr/>
        </p:nvSpPr>
        <p:spPr>
          <a:xfrm>
            <a:off x="3492599" y="875599"/>
            <a:ext cx="597535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CO" u="none" dirty="0" smtClean="0"/>
              <a:t>Consultorio Contable Unadista</a:t>
            </a:r>
            <a:endParaRPr lang="es-CO" u="none" dirty="0"/>
          </a:p>
        </p:txBody>
      </p:sp>
      <p:sp>
        <p:nvSpPr>
          <p:cNvPr id="4" name="3 Rectángulo"/>
          <p:cNvSpPr/>
          <p:nvPr/>
        </p:nvSpPr>
        <p:spPr>
          <a:xfrm>
            <a:off x="3384649" y="1844824"/>
            <a:ext cx="60833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b="1" i="1" dirty="0" smtClean="0">
                <a:solidFill>
                  <a:schemeClr val="bg1">
                    <a:lumMod val="50000"/>
                  </a:schemeClr>
                </a:solidFill>
              </a:rPr>
              <a:t>Educando Empresas con Solidez y Responsabilidad </a:t>
            </a:r>
            <a:r>
              <a:rPr lang="es-CO" b="1" i="1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s-CO" b="1" i="1" dirty="0" smtClean="0">
                <a:solidFill>
                  <a:schemeClr val="bg1">
                    <a:lumMod val="50000"/>
                  </a:schemeClr>
                </a:solidFill>
              </a:rPr>
              <a:t>ocial</a:t>
            </a:r>
            <a:endParaRPr lang="es-CO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175805" y="3240710"/>
            <a:ext cx="1768815" cy="834479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1005164"/>
              <a:satOff val="-876"/>
              <a:lumOff val="-1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20 Rectángulo"/>
          <p:cNvSpPr/>
          <p:nvPr/>
        </p:nvSpPr>
        <p:spPr>
          <a:xfrm>
            <a:off x="3944620" y="5157192"/>
            <a:ext cx="1768815" cy="834479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3015493"/>
              <a:satOff val="-2627"/>
              <a:lumOff val="-4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22 Rectángulo"/>
          <p:cNvSpPr/>
          <p:nvPr/>
        </p:nvSpPr>
        <p:spPr>
          <a:xfrm>
            <a:off x="8225154" y="3240710"/>
            <a:ext cx="1768815" cy="834479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4020657"/>
              <a:satOff val="-3502"/>
              <a:lumOff val="-5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24 Rectángulo"/>
          <p:cNvSpPr/>
          <p:nvPr/>
        </p:nvSpPr>
        <p:spPr>
          <a:xfrm>
            <a:off x="10241603" y="3240710"/>
            <a:ext cx="1768815" cy="834479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11 Hexágono"/>
          <p:cNvSpPr/>
          <p:nvPr/>
        </p:nvSpPr>
        <p:spPr>
          <a:xfrm>
            <a:off x="6116654" y="2214156"/>
            <a:ext cx="5035290" cy="3748258"/>
          </a:xfrm>
          <a:prstGeom prst="hexagon">
            <a:avLst>
              <a:gd name="adj" fmla="val 2218"/>
              <a:gd name="vf" fmla="val 115470"/>
            </a:avLst>
          </a:prstGeom>
          <a:noFill/>
          <a:ln w="9525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spcBef>
                <a:spcPct val="0"/>
              </a:spcBef>
            </a:pPr>
            <a:r>
              <a:rPr lang="es-CO" sz="1400" dirty="0"/>
              <a:t>Para el año 2020, el consultorio contable será </a:t>
            </a:r>
            <a:r>
              <a:rPr lang="es-CO" sz="1400" b="1" dirty="0"/>
              <a:t>líder en la prestación de servicios profesionales de consultoría, asesoría y capacitación en las áreas financieras, gerenciales y comerciales</a:t>
            </a:r>
            <a:r>
              <a:rPr lang="es-CO" sz="1400" dirty="0"/>
              <a:t>, </a:t>
            </a:r>
            <a:r>
              <a:rPr lang="es-CO" sz="1400" b="1" dirty="0"/>
              <a:t>respondiendo a las necesidades </a:t>
            </a:r>
            <a:r>
              <a:rPr lang="es-CO" sz="1400" dirty="0"/>
              <a:t>y expectativas de las organizaciones y comunidades, aportando el conocimiento, experiencia y profesionalismo, hacia una cultura organizacional, que </a:t>
            </a:r>
            <a:r>
              <a:rPr lang="es-CO" sz="1400" b="1" dirty="0"/>
              <a:t>garantice el crecimiento individual e institucional de las empresas, en el desarrollo de sus procesos, con calidad y eficiencia.</a:t>
            </a:r>
            <a:endParaRPr lang="es-CO" altLang="es-CO" sz="1400" b="1" dirty="0">
              <a:latin typeface="Arial" pitchFamily="34" charset="0"/>
            </a:endParaRPr>
          </a:p>
        </p:txBody>
      </p:sp>
      <p:sp>
        <p:nvSpPr>
          <p:cNvPr id="16" name="12 Rectángulo redondeado"/>
          <p:cNvSpPr/>
          <p:nvPr/>
        </p:nvSpPr>
        <p:spPr>
          <a:xfrm>
            <a:off x="2238868" y="3724524"/>
            <a:ext cx="3141499" cy="701329"/>
          </a:xfrm>
          <a:prstGeom prst="roundRect">
            <a:avLst>
              <a:gd name="adj" fmla="val 14070"/>
            </a:avLst>
          </a:prstGeom>
          <a:solidFill>
            <a:schemeClr val="accent6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400" b="1" dirty="0" smtClean="0">
                <a:solidFill>
                  <a:schemeClr val="bg1"/>
                </a:solidFill>
              </a:rPr>
              <a:t>Visión Consultorio contable</a:t>
            </a:r>
            <a:endParaRPr lang="es-CO" sz="2400" b="1" dirty="0">
              <a:solidFill>
                <a:schemeClr val="bg1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31822" y="999009"/>
            <a:ext cx="31447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</a:rPr>
              <a:t>4. Organización de las actividades Académicas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0" name="19 Flecha derecha">
            <a:hlinkClick r:id="rId3" action="ppaction://hlinksldjump"/>
          </p:cNvPr>
          <p:cNvSpPr/>
          <p:nvPr/>
        </p:nvSpPr>
        <p:spPr>
          <a:xfrm>
            <a:off x="10241603" y="6309320"/>
            <a:ext cx="6678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1068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13" name="9 CuadroTexto"/>
          <p:cNvSpPr txBox="1">
            <a:spLocks noChangeArrowheads="1"/>
          </p:cNvSpPr>
          <p:nvPr/>
        </p:nvSpPr>
        <p:spPr bwMode="auto">
          <a:xfrm>
            <a:off x="8269783" y="3846513"/>
            <a:ext cx="17272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1800" dirty="0">
                <a:solidFill>
                  <a:schemeClr val="bg1"/>
                </a:solidFill>
                <a:latin typeface="Arial" pitchFamily="34" charset="0"/>
              </a:rPr>
              <a:t>Pensamiento Prospectivo y Estratégico</a:t>
            </a:r>
          </a:p>
        </p:txBody>
      </p:sp>
      <p:sp>
        <p:nvSpPr>
          <p:cNvPr id="14" name="11 CuadroTexto"/>
          <p:cNvSpPr txBox="1">
            <a:spLocks noChangeArrowheads="1"/>
          </p:cNvSpPr>
          <p:nvPr/>
        </p:nvSpPr>
        <p:spPr bwMode="auto">
          <a:xfrm>
            <a:off x="8269783" y="4035425"/>
            <a:ext cx="1847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1800" dirty="0">
                <a:solidFill>
                  <a:schemeClr val="bg1"/>
                </a:solidFill>
                <a:latin typeface="Arial" pitchFamily="34" charset="0"/>
              </a:rPr>
              <a:t>Gestión de las Organizaciones</a:t>
            </a:r>
          </a:p>
        </p:txBody>
      </p:sp>
      <p:sp>
        <p:nvSpPr>
          <p:cNvPr id="2" name="AutoShape 4" descr="data:image/jpeg;base64,/9j/4AAQSkZJRgABAQAAAQABAAD/2wCEAAkGBxMTEhQSExMWFBUUFBQQFRIVEhQVFBAWFBUWFhQUFRUYHCggGBomHBQUITEhJSkrLi4uFx8zODMsNygtLisBCgoKDg0OGhAQGywkHB8uLiwsLCwsLCwsLCwsLCwsLCwsLCwsLSwsLCwsLCwsLCwsLCwsLCwsLCwsLCwsLCwsLP/AABEIAIsBbAMBIgACEQEDEQH/xAAcAAACAwEBAQEAAAAAAAAAAAAABQMEBgIHAQj/xABBEAABAwIEAgcECAUDBAMAAAABAAIDBBEFEiExQVEGEyJhcYGRBzKhsRVCUnKCksHRFCMzovBDU+GTssLxFiRj/8QAGQEAAwEBAQAAAAAAAAAAAAAAAAECAwQF/8QALhEAAgIBBAECBQMEAwAAAAAAAAECEQMEEiExQVGhBRMUMmEVIkJScYGxkdHw/9oADAMBAAIRAxEAPwD1Q1t9V02oSuGMq2DZSatIvtcu7FUmPVhhKZJLlVWqw1rwrbQurFAjH4ngRGoWZrAW6FerOivvqleIdGIJb3BB5g2KCWjyt82qGThbKf2cXJy1BHiy/wAiqj/ZxMPdnjPi14/dAqFuEyi10oxN4kl227lro+hdUxpDXROP33D5tSpnRiWOT/7Ba3j2XBxPLw80m65YKDfCOcLpAfqj0C0dPkaNhfnb5KhK5rBlYLC9u86aElK58RykX5rnnkbO/DplHl9m2gmB5FdkN7lmKPEO9MaOZx1KE2i54k+y/wDwLCbuF+7ZMYomjYWSmWpcCDqRy7lZhqgdDok5K+SflccDYSBZbps60DzbgeHcnQlspontkzMcA4W1a4Agg8xxRs+Z+0yktis/NGBdHKmtkc2mhMgzEOfYNjZ96Q6DhpuvUejPsbjbZ9bL1h36mG7WDudIRmd5WXpwIaA1oAA0DQAAPADZRulXZHEkc0sz8FGj6IUEXuUcAtpcxhx9XXKZxU7Ge4xjfusa35BQdeVK2S6020ZbrJjIV8LlC+RchOhWcy1VtFD1pKjqgLoicOYV0S2dELkqRxCrSvTEduK5L1TlqLKq+sVKJLkNeuQapKBPdSB6e0W4YOqrqu6cKlNVgBUnVd1SiLcODVBc9eSlQnXRrQE9pO4adZzVWrqBayXS4hdQddfdNRE5A5hJUrKVDZgF8fWBVTEDoAFEQFyakc1y6sYOKqhHTorqlLSC/BfZsUalkuKapNryVGLb4PUw9Beq7XKQLyz1C1E9W2OVKKytNlCCWSglTMuoGzBStlQSWAV1mUGdfc6KAmzIzKHOl/SDF20tPLUO16tpLW/aedGN83EBD4BK3RWx3pG2JzoWG8jQC88I7i7R962vcLc1i6nES43JuSdSd7pJhFS57HSOdme95e9x+s52p8uCKuY7/wCAjf8ARcjk2z0ceNRQxlrTfXj8UmxeUkHmNf8Amy5fJmG//CpuLpXCNh14u+wOJKX9zWXRN0bxoOlERcMwDjYnU27vVb6gkuNPRYZ2CsjAc33wcwd9YnvKe9GscaHWd4EKo0THlV5NnHhcpbmD233tr6bJdMHA2IsSL/umuH4w0C2Yeqp43XRkNIcM2e1h3g3+Q9EskY1aJg5p1JFeORwG6u4RUHrSDxYfgR+5Sg1Ftl3BVBskbr6Zg0/i7PzISwupoWdXBmvJUTlEJV960L1aPGs6K56yyhlqmjiqclaTsPNUokuQ2bMBuoJa1o43SrIXHtE25Lt7o2nXhsnsQtzPlZVOdrazb2vxN0smcGm4dryupMQrxtcAcuKT1DAdW3J5laqPBm5DSPHcuhRLjwKzEz3A6j4LmOQcU/loW9j19fdfGTpV1oC+fxJ4K1BkOQ9bULl9Wk7ZHFdZu9PYG4vukuvmYBUjJ3r4NeKKCy0+bkq8jnKaGJTuYEDFnWroEnZdVMaqZiEAWDG7mq8sT+akFR3qGassk5BRUljk5qnKH81bkrlXkqLqGyqKT8yiIcr7XBdOLVhknR04I8nq7CpmrjKFw6Sy5DronJXwyKqapfBPdFiovsmVhsyWxuVhpQKi4KhdidUC5fM6YqGYmWE9rtb/ACIIQf6krnkcxEBa/m8HyWqEiwvtXbdlM7k+Vvm5rD/4qMn2l4V+9GRwqocLtv3q++p56g7j/OPzXGB0WZtzrr6q5WYPcXZdp5HY+C5D0lHixU65cGsF3O0A2v48k5oqHqxbdx1cefd4BVcMi6q7ne9sO4chfmmcVY07BFjOpISQkOJUBvmZoVqOvuNlBMwEIshoxhratug14XunmAwTOcJJna20bwbz81dZTC+w8Vai7KllbpeWMGu2VOulNiOPy5L6am4sPVQPeP8AOKCbs19JigfEyS/vNBI5HZw9QVG+qc7bQLP9GqgZnwuF7fzWDuNg8eRsfxJ+N17mKSlFSPAzRcJuINbzUjVxsqFTVnYLSrM7ovVFYGpTUVD5DZpsOaqvlPEoZUlg047BaKNEN2WqfDwO083Peo5p2i4AJ8LKjUVcjtAPNSU0Dt7ed9069QIpaph95j/zD9lwOrOzPVyYy0xI1DfVLZ4S06OHqjcKkfHh31WBVZHy8reStRVrhuLqz/F3+qlbHSEck8oUJqn8bpzLVt4gKrJUMPJKx0UW1blYir1HI5pXUNNdLcOi7FXlXoJiV8osPCZR04CqxURCC4VaooE2aLKKapaFnLNGHbHtbM/JRuXAoCd0zlrRyUfXXXLPX4olxxSZRGGBSDDGq6wFT5dFyv4lf2o3hpr7Fgw1q5fhTFcmdZUpqvXdJ6mcjrx4IxZtDUKN8qSRYq08VdjqQeKoC4HKVrlRM5UZr7bpgNOuXYqe9JH4gOaiOIgIsVGj6/vX3rws2MTHNdfSPeixbTR/xAWX9ozM9JmH+lIx/gD2Cf7gpvpEKKrnbIx8b9WvaWOHc4WulLlUOPDTM9gM4DGpzUVILbW81ksMY9kjoHnWP3j9ofVI8dCmstTpv3LlZ6SlwKcTqTn5DZXaaXKAVnukFaGgm+vDx4LRwNaY2k8hx30SolO3Rcp6u+nmpuuJ0SSoqGmwta3JRw1jhs4+B1QD4NFchQPcb9yW/SWliphWNI3SoV2SmpsLeC5NXZVJnXOiqTSJisujFuqmjlOzT2gPsHR49D6heksfHbsm+l773vxuvFK2qsNdVsugmPCalyOuXwnq+9zDrG707P4V6Gjl/Fnm62P8kaurqgdB6qiVyCuzovSSo82yjVO/yygjqrHWysSVvaDIwS8kC9tvBfKjoy4tzdYzPuWC+p7ilKaj2NRbOevB7TiLfZU30kOBACzTWvc7IASQbcdLJtSYE86udZOxUMo5w7TfkiWjJ2AXUNAxmxufNMIWBFjM9PTObwVRzn8lrJom8SFQlbEOIUvJFdsFFmddTucozhbitA57BtqvjJbn3VyZNbgh2zWOObEseEHmmNNhbgtRhmF59SNFdlwoN1Cf1ClG0h/LaElNh7rbq7FR965rZsqpNxO25XnZNbO6No44lqrjsEln1KtVWJAjdLf4gErhyZHI2jBE7Ka6mZS2XVPMFI6oWaiVtSAMsuXFcGa66J0WmNGiFeJS2WSq8QOY6p5js9rrCVNT2iu2ERqXJp4cQA4ppS4yBx+KxNyu4wVr0YqZ6NDjTeasfSTDusdhr9lpqKUEbD0RbHuO566Pg1L5JXu90WCeCFpGgHol9XA4bFLse8qMZJxUg6wfVPqqjpnjiVNBWHinQb0duq7Gx0PJAxBQY245MzNCFmjjUgGwPkp5HuiPsRqG3EltRZjjzbfQHwJ+KWVuJN4LiHFOsFnMFiLGxVWXC5D7ov5rOSZtDKkqFbHddJc7A2A/VXjiEjTYbDSymbg7oGiR51c6wbY6aam/oq8rbol6FRdq0dtry46qy2U7tSN7HdYA38XgnVAbDVJoqLb7LlLETqSppXgeKdYFgLZf5kj3WIu1jSG6cLnmq+O4G1t3QuOmjo5Nx4O5d6VMva7o+YHhz5tb5WXte1y629h+q6xTBQL5Je1qQHAEO8CFTw/HcsTWAe72Xtv2mkcxxbxVt+IiWzb37+Xf3J0WmqMTibnA5XNI7xqD4FM+g80rahnVt5RSXOUFryA068Qbf4VYqGhzSTrvr4HRUsNqCyVpvYZhc828Vthkk0/Q5dTjdNLyenFx1Oum6W1eIHYHRIsOx98gaLkXLgNdD2nZb+VvRN48HnkPZiee+xt5WXqQ1OOfT6PGeKSZxSVZzhzRmcCDbnzWggxEv7IaeybkEBoaTzdx8BdfMO6GVJ0OWIHdxOvkB8lpKHodCxoDnPkI13LG3+6P3WWbLhfb5/BpjhkXXuZ5tKGklouTqV1mk4MPkL/ALVT4Uxg7LfiT8yk1TXOYbcFz5PiCjwolLT+rK0DZD/pHxOiKvOOAarMOKgqniNQCN1x5ddOS4dGiwxQpqXE8VXFKVdgopJD2I3u8GuPxsn9F0aqHDWPL94gLh25JvyzVQSM3DCVbjjsQtXF0Rf8AWe1vgCf2U46Jxj3pHHwAH7rSOlyPwO4oq4fUANXNZiYGgV1+FQMGzj4vP6JbVCJuzG+Yv817EMLcaOWc6ZmMVr7rPVEjzsCtdV1bRsGjwaB+iU1FceZ9Uv0hzduRzz1NGakdLyPouoJXjdp9EylqTzPqq7pTzPqto/A8fmT9jNa6UekXqSqHHRMo5oju9o81my5ckq/0PF/U/Yr9Sn6I1V4+D2n8QXNTIA3Qj1WXRdH6LFdT9i18TfmPuUcfnvdY97NVuZYGu94Aqm7Bofsn8xW0fhziu0w/UFd0J44ddQp5I7BP3xg7gFVp6Bru74rPJ8OyL7XfsENdB/cqF9HOtDQzGyz4wmRpuHBw9CnNC4jQiy456fLDuLOqOfHLpod0lTqmojDgs11mqd4dUd6xZojipw3uS+XDjwWsYwEL46lU2OjHOiNiwpPBgOZ5adrrdVtCN+KzWI1JjckV0NaTozGxgIAPlddPqY49MnwVnozjjXHI/wCK0OIYSyQXACaEeb9KKzrowGsPYObbUi1iskZQBqRovXm4QGu1CjqcBpyS7qo81j2sjb357IlCzSGXaqZ5XQQnJnO7tfAcB6K9geEmokc0uLGMtcjck3sAeG17qtWZo3FjgWlpsQdNv0UvRyvAfIHOLWPswOB2eATc91jbyWX5OkcxVronFgcHBulgdbDQEfaFkxOJNkaS7QgHtEa+FkixKk7XvZju1zdz4pcal8Zs8XHA8P8AhU3XRe71LmJYPf8AmRnK7mPkRxSeKuLCWv0Pjo7zTN2MAD9Eoq5TIfdvfgBc+ilO+xTklyizLXXFmi99ABxKrU0JcdTa+h599uXip8N6L1kpBjpZzxBETwO7Uiy1OHezLFHm5hEY/wD0lYPgCSk1LqJy5MrfBSw6NoLbcLW7l690XccgKzuEeymoBaZaiNoBuWsa5x9TZb2gwSGnbZ0u32i1oWOPT5FK2Yx4LJdYKr15JsLnwF1aOI0rdM4d3NBf8gV9bit/6cErvwBg/usuz5b9R2RvppHDRtvHRK5eiLpDd8gb4NufiQnX8TUu2gY3vfLc+jQjqao7yRs+7GXfElN4YvsTYvpOhtOz3i9573WHoE1gwmBnuxMHflBPqVF9Gyn3qmT8IY35BH0Kw+9JK7xmf+hVRxxj0hDC4HIfBRvq4xu9o8XN/dVBgcHGO/3iXfMqVmEwDaFn5ArAjlxSIf6rPzt/dL6jFo+EjPzBOW0UY2jZ+QKQQN+y38oVKVEtWYqsrwdnt9UirJHHYj1K9T6pv2R6BHVN+yPQLaOocfBlLApeTxSpY/u9UvlY7/CvejAw7tb+UKN1DEd42H8Df2XRHXtfxMHok/5HgLmnkoyvepcDpnbwRn8DVSm6IUbt4GjwuFqviMfMTJ6B+GeIIXr1R7PaR22dng6/zSqq9mTf9Ocjucy/xBW0dfifdozlosq6pnmyFsKz2d1bfcySeDrH4pDW4BUxe/C8d+W49Qt46jFLqSMJYMke0LUL6Wkbr4tjIEL6QviABCEIAFJHM4bEhRoUyhGXaspSkumMYcZmbs4HxCtM6Sy8WsPqEkQsXpcL7ijRanKupMev6RuO8Y/Mf2STEndab+78Vyvtlm9Dg/p92X9Xm9f9HEbMtiDqOK1WF9K3RtDXtzW0vmt+izQapGRpfQYPT3ZS1mb19kamo6VMftHY/e/4Vb6azfVHqf2SqnoydgfRNqXCzxFvEgfNZy0unj49y46jM/PsczxRT26yGN9ti6PMR5lL5ugTJpHuD+ra836tkQDW6AaAHTZauipGD61+5rXPP9oT6khd9SCR3ecrB/cb/BceSOCPSOvHLM+2ZPDfZrHYZ55XW+6D4bFaGD2bUJFnse/nmkOvpZPo4Kk7Nij8SXn4WClGFyO/qVDz3MAjHqNVytR8I61Oflimn6CYXDr/AAkI73jN/wB5KvQ1FFFpEyO/KGEH/sarkeCQDUsznm8l5/uV6OJrdGgDwACmkK2LvpCV39Ond4yOawempR1NU7eSOPuYwuPq4/omiEwFf0Rf35pn/jLB6NspIsGgbr1YcftO7R9XJghAHDImt2aB4ABdoQgAQsp0n9oFHRO6t5dJIN44wCWX2zEkNB7r3UPRv2j0dXKIQJIpHGzGyhoDzyDmki/cVp8nJt3VwR8yF1fJsUIQsywQhCABCEIAEIQgAQhRVU4jY57tmNLz4NFz8kASoWd6H9LY8QbI+OKSMRlrT1gYMxcL6ZXHYfNaJVKLi6fYk01aBCEKRgvhC+oQAtr8Appv6kLCeeUA+oWfm9nNKSSHSNHIOFh6hbJC0jlnH7WyJY4S7Qtr8BpptZIWOJ+tlAd6jVIav2d0jvdzs8HXHoQtghEcs4/a2EscJdpHnNR7MfsT/mZ+xS6f2bVI918bvUL1dC2WtzLyYvSYn4PHX9AK0fUafxtUZ6CV3+0P+oz917MhX9fl/BP0WL8njP8A8Erv9of9Rn7rodA63/bH52fuvZEI+vy/gPosX5PIY+gFXxY0fjarkHs6nPvOYPMn5L1JCl63M/I1o8S8Hn0Hs6P1pW+TCfmUyp+gkTd5HHwa0fotehZPUZX3I1WDGukIYeidO3cPd4vPyCvQYLTt2hZ45QT8UwQsnJvs0UUujlkYGwA8BZdIQkMEIQgAQhCABCEIAEIQgAVDHa4wU08w1MUMkoHMsYXAeoV9VcTomzQywu92WN8Trb2e0tNvVNVasT64PKfY5gjJ3z1s4Er2vyszjN/Md25JCDu7tNseGq2uO9BKapqY6ol8b2ZT/KyNzljszHOu06jn3LAYDHiuEvliZSGojebggOcwuaLNkaWai4Iu08uFrp/0MwPEZas11c98Tb5m04eQJDazQYw4hrGjgdSR5nuzXueRTSVcf9UcmOtqg48+SDFOlldWV7qHD3tibGXNfMWgn+WbSPJcD2QdAALnnrp1gfSWupsTbh9ZK2dshAbIGta4ZmlzHDKBobWIP/ujBh1bheIzzx0r6qGYyWLN7PfnA0BLXA6G4sVa6KdHqyoxB2KVsZhDbvjiPvOOQtY0N3DWg8bEnzTaxqL621x63/sE5t+bv/FFbEOkuIz4tLS0UwDWvdGGuawxsEbcsj3HLfR1/OytdDukNcMVfQ1E4qGt6xrnBjWhpY3MHNsARrZpBvuvvspwidtVWVVRC+MvF252FpcZXue+1/ut9Uey/CJ/46sq54Xxl+Yt6xhaXGaQvda/INF/FOexKSpcJenYR3txdvl+xL0V6UVDcSraernLooWzvbmDAGNjeCHXaAT2CqnRzpbVzy1VfJK9lDTZniENj7ZItHFe176tJ13I4FLfaN0YqpMSe6nikc2oZHme0HJd3YcHu2A7AJ7lv5uiDRhbsPiIBMdusI9+W4dndbgXAeSmbxJJ8XKv8eo4/Mba9L/z6GCpelGJVkc9S2tgpmx3yU94g6SwDi1ucEnQjtHc/BzSdO5pMGqKlxDaiJ4pw9oAzOdkyvDTcA2edNrtWZwzC6mnidTyYM2efOck748zQDwcW6PA1sQ4aHuTrpng1QMNggjomxySTGeeGlYXMblYQ3Na+urOJ93QrSUcbklSq+Ouv/epEXNJu3dfnsoR4zjDsOdXOqwyNjrNvHH1k93hhI7NgATptsfFaUdK5zgRrHutOQYmvDRqTL1bX5SLXt3W0VXp3hU7MJpKOCJ8jh1fWBjC4gRxkuvbYl5B8lB03widuE0NHDDI9zcj5QxjnWLY3F2a213vv5Kf2T28LmXsiv3Rvl9e58p+ms9LhMVRI7raiplkbGXNaGsa0luYhgFwMu3EuHBV8RrMbp6RuISVTcpLXOpzHH2GvNmk2b3jQG4ur3TToVNLh1HHA3NJTMDXRXAc4PYM5F9C4OG3eVQx6pxTEoYqMUL4QC0yyO7LHlugN3AZWj3ram4Fu8hsdNVy3d10KW5cO+uP7j/GunUowiKuhYBJM4RG4u2JwL2vdbiLxkC/2hus7guM4nP1T6fEoJpHG76WRrIzHzBBYC8cLt8r7p/juF11HR09PRRx1MLGZJ43xte57i4vc7K42LHEnQC4+WOm6Mz1dVC6mw59CGua6R7nuDGkOBztDgMtrGwbrcoxLHtfVW+XT4/N8/8AATc7Xfj1PcKcuLWl4AdlBcAbgOtqAeIvxUq+BfV5x2ghCEACEIQAIQhAAhCEACEIQAIQhAAhCEACEIQAIQhAAhCEACEIQAIQhAAhCEACEIQAIQhAAhCEACEIQAIQhAAhCEACEIQAIQhAAhCEACEIQAIQh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0" name="3 CuadroTexto"/>
          <p:cNvSpPr txBox="1"/>
          <p:nvPr/>
        </p:nvSpPr>
        <p:spPr>
          <a:xfrm>
            <a:off x="3492599" y="875599"/>
            <a:ext cx="5975350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CO" sz="1600" u="none" dirty="0" smtClean="0"/>
              <a:t>Consultorio Contable Unadista </a:t>
            </a:r>
          </a:p>
          <a:p>
            <a:pPr>
              <a:defRPr/>
            </a:pPr>
            <a:r>
              <a:rPr lang="es-CO" u="none" dirty="0" smtClean="0"/>
              <a:t>Estructura</a:t>
            </a:r>
            <a:endParaRPr lang="es-CO" u="none" dirty="0"/>
          </a:p>
        </p:txBody>
      </p:sp>
      <p:sp>
        <p:nvSpPr>
          <p:cNvPr id="4" name="3 Rectángulo"/>
          <p:cNvSpPr/>
          <p:nvPr/>
        </p:nvSpPr>
        <p:spPr>
          <a:xfrm>
            <a:off x="3384649" y="2075928"/>
            <a:ext cx="60833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b="1" i="1" dirty="0" smtClean="0">
                <a:solidFill>
                  <a:schemeClr val="bg1">
                    <a:lumMod val="50000"/>
                  </a:schemeClr>
                </a:solidFill>
              </a:rPr>
              <a:t>Educando Empresas con Solidez y Responsabilidad </a:t>
            </a:r>
            <a:r>
              <a:rPr lang="es-CO" b="1" i="1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s-CO" b="1" i="1" dirty="0" smtClean="0">
                <a:solidFill>
                  <a:schemeClr val="bg1">
                    <a:lumMod val="50000"/>
                  </a:schemeClr>
                </a:solidFill>
              </a:rPr>
              <a:t>ocial</a:t>
            </a:r>
            <a:endParaRPr lang="es-CO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175805" y="3240710"/>
            <a:ext cx="1768815" cy="834479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1005164"/>
              <a:satOff val="-876"/>
              <a:lumOff val="-1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20 Rectángulo"/>
          <p:cNvSpPr/>
          <p:nvPr/>
        </p:nvSpPr>
        <p:spPr>
          <a:xfrm>
            <a:off x="3944620" y="5157192"/>
            <a:ext cx="1768815" cy="834479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3015493"/>
              <a:satOff val="-2627"/>
              <a:lumOff val="-4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22 Rectángulo"/>
          <p:cNvSpPr/>
          <p:nvPr/>
        </p:nvSpPr>
        <p:spPr>
          <a:xfrm>
            <a:off x="8225154" y="3240710"/>
            <a:ext cx="1768815" cy="834479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4020657"/>
              <a:satOff val="-3502"/>
              <a:lumOff val="-5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24 Rectángulo"/>
          <p:cNvSpPr/>
          <p:nvPr/>
        </p:nvSpPr>
        <p:spPr>
          <a:xfrm>
            <a:off x="10241603" y="3240710"/>
            <a:ext cx="1768815" cy="834479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663" y="2607809"/>
            <a:ext cx="4359800" cy="3501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8 CuadroTexto"/>
          <p:cNvSpPr txBox="1"/>
          <p:nvPr/>
        </p:nvSpPr>
        <p:spPr>
          <a:xfrm>
            <a:off x="131822" y="999009"/>
            <a:ext cx="31447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</a:rPr>
              <a:t>4. Organización de las actividades Académicas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8" name="17 Flecha derecha">
            <a:hlinkClick r:id="rId4" action="ppaction://hlinksldjump"/>
          </p:cNvPr>
          <p:cNvSpPr/>
          <p:nvPr/>
        </p:nvSpPr>
        <p:spPr>
          <a:xfrm>
            <a:off x="10241603" y="6309320"/>
            <a:ext cx="6678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7745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13" name="9 CuadroTexto"/>
          <p:cNvSpPr txBox="1">
            <a:spLocks noChangeArrowheads="1"/>
          </p:cNvSpPr>
          <p:nvPr/>
        </p:nvSpPr>
        <p:spPr bwMode="auto">
          <a:xfrm>
            <a:off x="8269783" y="3846513"/>
            <a:ext cx="17272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1800" dirty="0">
                <a:solidFill>
                  <a:schemeClr val="bg1"/>
                </a:solidFill>
                <a:latin typeface="Arial" pitchFamily="34" charset="0"/>
              </a:rPr>
              <a:t>Pensamiento Prospectivo y Estratégico</a:t>
            </a:r>
          </a:p>
        </p:txBody>
      </p:sp>
      <p:sp>
        <p:nvSpPr>
          <p:cNvPr id="14" name="11 CuadroTexto"/>
          <p:cNvSpPr txBox="1">
            <a:spLocks noChangeArrowheads="1"/>
          </p:cNvSpPr>
          <p:nvPr/>
        </p:nvSpPr>
        <p:spPr bwMode="auto">
          <a:xfrm>
            <a:off x="8269783" y="4035425"/>
            <a:ext cx="1847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1800" dirty="0">
                <a:solidFill>
                  <a:schemeClr val="bg1"/>
                </a:solidFill>
                <a:latin typeface="Arial" pitchFamily="34" charset="0"/>
              </a:rPr>
              <a:t>Gestión de las Organizaciones</a:t>
            </a:r>
          </a:p>
        </p:txBody>
      </p:sp>
      <p:sp>
        <p:nvSpPr>
          <p:cNvPr id="2" name="AutoShape 4" descr="data:image/jpeg;base64,/9j/4AAQSkZJRgABAQAAAQABAAD/2wCEAAkGBxMTEhQSExMWFBUUFBQQFRIVEhQVFBAWFBUWFhQUFRUYHCggGBomHBQUITEhJSkrLi4uFx8zODMsNygtLisBCgoKDg0OGhAQGywkHB8uLiwsLCwsLCwsLCwsLCwsLCwsLCwsLSwsLCwsLCwsLCwsLCwsLCwsLCwsLCwsLCwsLP/AABEIAIsBbAMBIgACEQEDEQH/xAAcAAACAwEBAQEAAAAAAAAAAAAABQMEBgIHAQj/xABBEAABAwIEAgcECAUDBAMAAAABAAIDBBEFEiExQVEGEyJhcYGRBzKhsRVCUnKCksHRFCMzovBDU+GTssLxFiRj/8QAGQEAAwEBAQAAAAAAAAAAAAAAAAECAwQF/8QALhEAAgIBBAECBQMEAwAAAAAAAAECEQMEEiExQVGhBRMUMmEVIkJScYGxkdHw/9oADAMBAAIRAxEAPwD1Q1t9V02oSuGMq2DZSatIvtcu7FUmPVhhKZJLlVWqw1rwrbQurFAjH4ngRGoWZrAW6FerOivvqleIdGIJb3BB5g2KCWjyt82qGThbKf2cXJy1BHiy/wAiqj/ZxMPdnjPi14/dAqFuEyi10oxN4kl227lro+hdUxpDXROP33D5tSpnRiWOT/7Ba3j2XBxPLw80m65YKDfCOcLpAfqj0C0dPkaNhfnb5KhK5rBlYLC9u86aElK58RykX5rnnkbO/DplHl9m2gmB5FdkN7lmKPEO9MaOZx1KE2i54k+y/wDwLCbuF+7ZMYomjYWSmWpcCDqRy7lZhqgdDok5K+SflccDYSBZbps60DzbgeHcnQlspontkzMcA4W1a4Agg8xxRs+Z+0yktis/NGBdHKmtkc2mhMgzEOfYNjZ96Q6DhpuvUejPsbjbZ9bL1h36mG7WDudIRmd5WXpwIaA1oAA0DQAAPADZRulXZHEkc0sz8FGj6IUEXuUcAtpcxhx9XXKZxU7Ge4xjfusa35BQdeVK2S6020ZbrJjIV8LlC+RchOhWcy1VtFD1pKjqgLoicOYV0S2dELkqRxCrSvTEduK5L1TlqLKq+sVKJLkNeuQapKBPdSB6e0W4YOqrqu6cKlNVgBUnVd1SiLcODVBc9eSlQnXRrQE9pO4adZzVWrqBayXS4hdQddfdNRE5A5hJUrKVDZgF8fWBVTEDoAFEQFyakc1y6sYOKqhHTorqlLSC/BfZsUalkuKapNryVGLb4PUw9Beq7XKQLyz1C1E9W2OVKKytNlCCWSglTMuoGzBStlQSWAV1mUGdfc6KAmzIzKHOl/SDF20tPLUO16tpLW/aedGN83EBD4BK3RWx3pG2JzoWG8jQC88I7i7R962vcLc1i6nES43JuSdSd7pJhFS57HSOdme95e9x+s52p8uCKuY7/wCAjf8ARcjk2z0ceNRQxlrTfXj8UmxeUkHmNf8Amy5fJmG//CpuLpXCNh14u+wOJKX9zWXRN0bxoOlERcMwDjYnU27vVb6gkuNPRYZ2CsjAc33wcwd9YnvKe9GscaHWd4EKo0THlV5NnHhcpbmD233tr6bJdMHA2IsSL/umuH4w0C2Yeqp43XRkNIcM2e1h3g3+Q9EskY1aJg5p1JFeORwG6u4RUHrSDxYfgR+5Sg1Ftl3BVBskbr6Zg0/i7PzISwupoWdXBmvJUTlEJV960L1aPGs6K56yyhlqmjiqclaTsPNUokuQ2bMBuoJa1o43SrIXHtE25Lt7o2nXhsnsQtzPlZVOdrazb2vxN0smcGm4dryupMQrxtcAcuKT1DAdW3J5laqPBm5DSPHcuhRLjwKzEz3A6j4LmOQcU/loW9j19fdfGTpV1oC+fxJ4K1BkOQ9bULl9Wk7ZHFdZu9PYG4vukuvmYBUjJ3r4NeKKCy0+bkq8jnKaGJTuYEDFnWroEnZdVMaqZiEAWDG7mq8sT+akFR3qGassk5BRUljk5qnKH81bkrlXkqLqGyqKT8yiIcr7XBdOLVhknR04I8nq7CpmrjKFw6Sy5DronJXwyKqapfBPdFiovsmVhsyWxuVhpQKi4KhdidUC5fM6YqGYmWE9rtb/ACIIQf6krnkcxEBa/m8HyWqEiwvtXbdlM7k+Vvm5rD/4qMn2l4V+9GRwqocLtv3q++p56g7j/OPzXGB0WZtzrr6q5WYPcXZdp5HY+C5D0lHixU65cGsF3O0A2v48k5oqHqxbdx1cefd4BVcMi6q7ne9sO4chfmmcVY07BFjOpISQkOJUBvmZoVqOvuNlBMwEIshoxhratug14XunmAwTOcJJna20bwbz81dZTC+w8Vai7KllbpeWMGu2VOulNiOPy5L6am4sPVQPeP8AOKCbs19JigfEyS/vNBI5HZw9QVG+qc7bQLP9GqgZnwuF7fzWDuNg8eRsfxJ+N17mKSlFSPAzRcJuINbzUjVxsqFTVnYLSrM7ovVFYGpTUVD5DZpsOaqvlPEoZUlg047BaKNEN2WqfDwO083Peo5p2i4AJ8LKjUVcjtAPNSU0Dt7ed9069QIpaph95j/zD9lwOrOzPVyYy0xI1DfVLZ4S06OHqjcKkfHh31WBVZHy8reStRVrhuLqz/F3+qlbHSEck8oUJqn8bpzLVt4gKrJUMPJKx0UW1blYir1HI5pXUNNdLcOi7FXlXoJiV8osPCZR04CqxURCC4VaooE2aLKKapaFnLNGHbHtbM/JRuXAoCd0zlrRyUfXXXLPX4olxxSZRGGBSDDGq6wFT5dFyv4lf2o3hpr7Fgw1q5fhTFcmdZUpqvXdJ6mcjrx4IxZtDUKN8qSRYq08VdjqQeKoC4HKVrlRM5UZr7bpgNOuXYqe9JH4gOaiOIgIsVGj6/vX3rws2MTHNdfSPeixbTR/xAWX9ozM9JmH+lIx/gD2Cf7gpvpEKKrnbIx8b9WvaWOHc4WulLlUOPDTM9gM4DGpzUVILbW81ksMY9kjoHnWP3j9ofVI8dCmstTpv3LlZ6SlwKcTqTn5DZXaaXKAVnukFaGgm+vDx4LRwNaY2k8hx30SolO3Rcp6u+nmpuuJ0SSoqGmwta3JRw1jhs4+B1QD4NFchQPcb9yW/SWliphWNI3SoV2SmpsLeC5NXZVJnXOiqTSJisujFuqmjlOzT2gPsHR49D6heksfHbsm+l773vxuvFK2qsNdVsugmPCalyOuXwnq+9zDrG707P4V6Gjl/Fnm62P8kaurqgdB6qiVyCuzovSSo82yjVO/yygjqrHWysSVvaDIwS8kC9tvBfKjoy4tzdYzPuWC+p7ilKaj2NRbOevB7TiLfZU30kOBACzTWvc7IASQbcdLJtSYE86udZOxUMo5w7TfkiWjJ2AXUNAxmxufNMIWBFjM9PTObwVRzn8lrJom8SFQlbEOIUvJFdsFFmddTucozhbitA57BtqvjJbn3VyZNbgh2zWOObEseEHmmNNhbgtRhmF59SNFdlwoN1Cf1ClG0h/LaElNh7rbq7FR965rZsqpNxO25XnZNbO6No44lqrjsEln1KtVWJAjdLf4gErhyZHI2jBE7Ka6mZS2XVPMFI6oWaiVtSAMsuXFcGa66J0WmNGiFeJS2WSq8QOY6p5js9rrCVNT2iu2ERqXJp4cQA4ppS4yBx+KxNyu4wVr0YqZ6NDjTeasfSTDusdhr9lpqKUEbD0RbHuO566Pg1L5JXu90WCeCFpGgHol9XA4bFLse8qMZJxUg6wfVPqqjpnjiVNBWHinQb0duq7Gx0PJAxBQY245MzNCFmjjUgGwPkp5HuiPsRqG3EltRZjjzbfQHwJ+KWVuJN4LiHFOsFnMFiLGxVWXC5D7ov5rOSZtDKkqFbHddJc7A2A/VXjiEjTYbDSymbg7oGiR51c6wbY6aam/oq8rbol6FRdq0dtry46qy2U7tSN7HdYA38XgnVAbDVJoqLb7LlLETqSppXgeKdYFgLZf5kj3WIu1jSG6cLnmq+O4G1t3QuOmjo5Nx4O5d6VMva7o+YHhz5tb5WXte1y629h+q6xTBQL5Je1qQHAEO8CFTw/HcsTWAe72Xtv2mkcxxbxVt+IiWzb37+Xf3J0WmqMTibnA5XNI7xqD4FM+g80rahnVt5RSXOUFryA068Qbf4VYqGhzSTrvr4HRUsNqCyVpvYZhc828Vthkk0/Q5dTjdNLyenFx1Oum6W1eIHYHRIsOx98gaLkXLgNdD2nZb+VvRN48HnkPZiee+xt5WXqQ1OOfT6PGeKSZxSVZzhzRmcCDbnzWggxEv7IaeybkEBoaTzdx8BdfMO6GVJ0OWIHdxOvkB8lpKHodCxoDnPkI13LG3+6P3WWbLhfb5/BpjhkXXuZ5tKGklouTqV1mk4MPkL/ALVT4Uxg7LfiT8yk1TXOYbcFz5PiCjwolLT+rK0DZD/pHxOiKvOOAarMOKgqniNQCN1x5ddOS4dGiwxQpqXE8VXFKVdgopJD2I3u8GuPxsn9F0aqHDWPL94gLh25JvyzVQSM3DCVbjjsQtXF0Rf8AWe1vgCf2U46Jxj3pHHwAH7rSOlyPwO4oq4fUANXNZiYGgV1+FQMGzj4vP6JbVCJuzG+Yv817EMLcaOWc6ZmMVr7rPVEjzsCtdV1bRsGjwaB+iU1FceZ9Uv0hzduRzz1NGakdLyPouoJXjdp9EylqTzPqq7pTzPqto/A8fmT9jNa6UekXqSqHHRMo5oju9o81my5ckq/0PF/U/Yr9Sn6I1V4+D2n8QXNTIA3Qj1WXRdH6LFdT9i18TfmPuUcfnvdY97NVuZYGu94Aqm7Bofsn8xW0fhziu0w/UFd0J44ddQp5I7BP3xg7gFVp6Bru74rPJ8OyL7XfsENdB/cqF9HOtDQzGyz4wmRpuHBw9CnNC4jQiy456fLDuLOqOfHLpod0lTqmojDgs11mqd4dUd6xZojipw3uS+XDjwWsYwEL46lU2OjHOiNiwpPBgOZ5adrrdVtCN+KzWI1JjckV0NaTozGxgIAPlddPqY49MnwVnozjjXHI/wCK0OIYSyQXACaEeb9KKzrowGsPYObbUi1iskZQBqRovXm4QGu1CjqcBpyS7qo81j2sjb357IlCzSGXaqZ5XQQnJnO7tfAcB6K9geEmokc0uLGMtcjck3sAeG17qtWZo3FjgWlpsQdNv0UvRyvAfIHOLWPswOB2eATc91jbyWX5OkcxVronFgcHBulgdbDQEfaFkxOJNkaS7QgHtEa+FkixKk7XvZju1zdz4pcal8Zs8XHA8P8AhU3XRe71LmJYPf8AmRnK7mPkRxSeKuLCWv0Pjo7zTN2MAD9Eoq5TIfdvfgBc+ilO+xTklyizLXXFmi99ABxKrU0JcdTa+h599uXip8N6L1kpBjpZzxBETwO7Uiy1OHezLFHm5hEY/wD0lYPgCSk1LqJy5MrfBSw6NoLbcLW7l690XccgKzuEeymoBaZaiNoBuWsa5x9TZb2gwSGnbZ0u32i1oWOPT5FK2Yx4LJdYKr15JsLnwF1aOI0rdM4d3NBf8gV9bit/6cErvwBg/usuz5b9R2RvppHDRtvHRK5eiLpDd8gb4NufiQnX8TUu2gY3vfLc+jQjqao7yRs+7GXfElN4YvsTYvpOhtOz3i9573WHoE1gwmBnuxMHflBPqVF9Gyn3qmT8IY35BH0Kw+9JK7xmf+hVRxxj0hDC4HIfBRvq4xu9o8XN/dVBgcHGO/3iXfMqVmEwDaFn5ArAjlxSIf6rPzt/dL6jFo+EjPzBOW0UY2jZ+QKQQN+y38oVKVEtWYqsrwdnt9UirJHHYj1K9T6pv2R6BHVN+yPQLaOocfBlLApeTxSpY/u9UvlY7/CvejAw7tb+UKN1DEd42H8Df2XRHXtfxMHok/5HgLmnkoyvepcDpnbwRn8DVSm6IUbt4GjwuFqviMfMTJ6B+GeIIXr1R7PaR22dng6/zSqq9mTf9Ocjucy/xBW0dfifdozlosq6pnmyFsKz2d1bfcySeDrH4pDW4BUxe/C8d+W49Qt46jFLqSMJYMke0LUL6Wkbr4tjIEL6QviABCEIAFJHM4bEhRoUyhGXaspSkumMYcZmbs4HxCtM6Sy8WsPqEkQsXpcL7ijRanKupMev6RuO8Y/Mf2STEndab+78Vyvtlm9Dg/p92X9Xm9f9HEbMtiDqOK1WF9K3RtDXtzW0vmt+izQapGRpfQYPT3ZS1mb19kamo6VMftHY/e/4Vb6azfVHqf2SqnoydgfRNqXCzxFvEgfNZy0unj49y46jM/PsczxRT26yGN9ti6PMR5lL5ugTJpHuD+ra836tkQDW6AaAHTZauipGD61+5rXPP9oT6khd9SCR3ecrB/cb/BceSOCPSOvHLM+2ZPDfZrHYZ55XW+6D4bFaGD2bUJFnse/nmkOvpZPo4Kk7Nij8SXn4WClGFyO/qVDz3MAjHqNVytR8I61Oflimn6CYXDr/AAkI73jN/wB5KvQ1FFFpEyO/KGEH/sarkeCQDUsznm8l5/uV6OJrdGgDwACmkK2LvpCV39Ond4yOawempR1NU7eSOPuYwuPq4/omiEwFf0Rf35pn/jLB6NspIsGgbr1YcftO7R9XJghAHDImt2aB4ABdoQgAQsp0n9oFHRO6t5dJIN44wCWX2zEkNB7r3UPRv2j0dXKIQJIpHGzGyhoDzyDmki/cVp8nJt3VwR8yF1fJsUIQsywQhCABCEIAEIQgAQhRVU4jY57tmNLz4NFz8kASoWd6H9LY8QbI+OKSMRlrT1gYMxcL6ZXHYfNaJVKLi6fYk01aBCEKRgvhC+oQAtr8Appv6kLCeeUA+oWfm9nNKSSHSNHIOFh6hbJC0jlnH7WyJY4S7Qtr8BpptZIWOJ+tlAd6jVIav2d0jvdzs8HXHoQtghEcs4/a2EscJdpHnNR7MfsT/mZ+xS6f2bVI918bvUL1dC2WtzLyYvSYn4PHX9AK0fUafxtUZ6CV3+0P+oz917MhX9fl/BP0WL8njP8A8Erv9of9Rn7rodA63/bH52fuvZEI+vy/gPosX5PIY+gFXxY0fjarkHs6nPvOYPMn5L1JCl63M/I1o8S8Hn0Hs6P1pW+TCfmUyp+gkTd5HHwa0fotehZPUZX3I1WDGukIYeidO3cPd4vPyCvQYLTt2hZ45QT8UwQsnJvs0UUujlkYGwA8BZdIQkMEIQgAQhCABCEIAEIQgAVDHa4wU08w1MUMkoHMsYXAeoV9VcTomzQywu92WN8Trb2e0tNvVNVasT64PKfY5gjJ3z1s4Er2vyszjN/Md25JCDu7tNseGq2uO9BKapqY6ol8b2ZT/KyNzljszHOu06jn3LAYDHiuEvliZSGojebggOcwuaLNkaWai4Iu08uFrp/0MwPEZas11c98Tb5m04eQJDazQYw4hrGjgdSR5nuzXueRTSVcf9UcmOtqg48+SDFOlldWV7qHD3tibGXNfMWgn+WbSPJcD2QdAALnnrp1gfSWupsTbh9ZK2dshAbIGta4ZmlzHDKBobWIP/ujBh1bheIzzx0r6qGYyWLN7PfnA0BLXA6G4sVa6KdHqyoxB2KVsZhDbvjiPvOOQtY0N3DWg8bEnzTaxqL621x63/sE5t+bv/FFbEOkuIz4tLS0UwDWvdGGuawxsEbcsj3HLfR1/OytdDukNcMVfQ1E4qGt6xrnBjWhpY3MHNsARrZpBvuvvspwidtVWVVRC+MvF252FpcZXue+1/ut9Uey/CJ/46sq54Xxl+Yt6xhaXGaQvda/INF/FOexKSpcJenYR3txdvl+xL0V6UVDcSraernLooWzvbmDAGNjeCHXaAT2CqnRzpbVzy1VfJK9lDTZniENj7ZItHFe176tJ13I4FLfaN0YqpMSe6nikc2oZHme0HJd3YcHu2A7AJ7lv5uiDRhbsPiIBMdusI9+W4dndbgXAeSmbxJJ8XKv8eo4/Mba9L/z6GCpelGJVkc9S2tgpmx3yU94g6SwDi1ucEnQjtHc/BzSdO5pMGqKlxDaiJ4pw9oAzOdkyvDTcA2edNrtWZwzC6mnidTyYM2efOck748zQDwcW6PA1sQ4aHuTrpng1QMNggjomxySTGeeGlYXMblYQ3Na+urOJ93QrSUcbklSq+Ouv/epEXNJu3dfnsoR4zjDsOdXOqwyNjrNvHH1k93hhI7NgATptsfFaUdK5zgRrHutOQYmvDRqTL1bX5SLXt3W0VXp3hU7MJpKOCJ8jh1fWBjC4gRxkuvbYl5B8lB03widuE0NHDDI9zcj5QxjnWLY3F2a213vv5Kf2T28LmXsiv3Rvl9e58p+ms9LhMVRI7raiplkbGXNaGsa0luYhgFwMu3EuHBV8RrMbp6RuISVTcpLXOpzHH2GvNmk2b3jQG4ur3TToVNLh1HHA3NJTMDXRXAc4PYM5F9C4OG3eVQx6pxTEoYqMUL4QC0yyO7LHlugN3AZWj3ram4Fu8hsdNVy3d10KW5cO+uP7j/GunUowiKuhYBJM4RG4u2JwL2vdbiLxkC/2hus7guM4nP1T6fEoJpHG76WRrIzHzBBYC8cLt8r7p/juF11HR09PRRx1MLGZJ43xte57i4vc7K42LHEnQC4+WOm6Mz1dVC6mw59CGua6R7nuDGkOBztDgMtrGwbrcoxLHtfVW+XT4/N8/8AATc7Xfj1PcKcuLWl4AdlBcAbgOtqAeIvxUq+BfV5x2ghCEACEIQAIQhAAhCEACEIQAIQhAAhCEACEIQAIQhAAhCEACEIQAIQhAAhCEACEIQAIQhAAhCEACEIQAIQhAAhCEACEIQAIQhAAhCEACEIQAIQh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0" name="3 CuadroTexto"/>
          <p:cNvSpPr txBox="1"/>
          <p:nvPr/>
        </p:nvSpPr>
        <p:spPr>
          <a:xfrm>
            <a:off x="3438624" y="338218"/>
            <a:ext cx="5975350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CO" sz="1600" u="none" dirty="0" smtClean="0"/>
              <a:t>Consultorio Contable Unadista </a:t>
            </a:r>
          </a:p>
          <a:p>
            <a:pPr>
              <a:defRPr/>
            </a:pPr>
            <a:r>
              <a:rPr lang="es-CO" u="none" dirty="0" smtClean="0"/>
              <a:t>Principales Características</a:t>
            </a:r>
            <a:endParaRPr lang="es-CO" u="none" dirty="0"/>
          </a:p>
        </p:txBody>
      </p:sp>
      <p:sp>
        <p:nvSpPr>
          <p:cNvPr id="17" name="16 Rectángulo"/>
          <p:cNvSpPr/>
          <p:nvPr/>
        </p:nvSpPr>
        <p:spPr>
          <a:xfrm>
            <a:off x="2175805" y="3240710"/>
            <a:ext cx="1768815" cy="834479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1005164"/>
              <a:satOff val="-876"/>
              <a:lumOff val="-1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20 Rectángulo"/>
          <p:cNvSpPr/>
          <p:nvPr/>
        </p:nvSpPr>
        <p:spPr>
          <a:xfrm>
            <a:off x="3944620" y="5157192"/>
            <a:ext cx="1768815" cy="834479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3015493"/>
              <a:satOff val="-2627"/>
              <a:lumOff val="-4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22 Rectángulo"/>
          <p:cNvSpPr/>
          <p:nvPr/>
        </p:nvSpPr>
        <p:spPr>
          <a:xfrm>
            <a:off x="8225154" y="3240710"/>
            <a:ext cx="1768815" cy="834479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4020657"/>
              <a:satOff val="-3502"/>
              <a:lumOff val="-5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24 Rectángulo"/>
          <p:cNvSpPr/>
          <p:nvPr/>
        </p:nvSpPr>
        <p:spPr>
          <a:xfrm>
            <a:off x="10241603" y="3240710"/>
            <a:ext cx="1768815" cy="834479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4005317644"/>
              </p:ext>
            </p:extLst>
          </p:nvPr>
        </p:nvGraphicFramePr>
        <p:xfrm>
          <a:off x="2184971" y="1331030"/>
          <a:ext cx="8113183" cy="5408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2412479" y="227687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1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6588943" y="228357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2</a:t>
            </a:r>
            <a:endParaRPr lang="es-CO" dirty="0"/>
          </a:p>
        </p:txBody>
      </p:sp>
      <p:sp>
        <p:nvSpPr>
          <p:cNvPr id="18" name="17 CuadroTexto"/>
          <p:cNvSpPr txBox="1"/>
          <p:nvPr/>
        </p:nvSpPr>
        <p:spPr>
          <a:xfrm>
            <a:off x="2412479" y="384651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3</a:t>
            </a:r>
            <a:endParaRPr lang="es-CO" dirty="0"/>
          </a:p>
        </p:txBody>
      </p:sp>
      <p:sp>
        <p:nvSpPr>
          <p:cNvPr id="19" name="18 CuadroTexto"/>
          <p:cNvSpPr txBox="1"/>
          <p:nvPr/>
        </p:nvSpPr>
        <p:spPr>
          <a:xfrm>
            <a:off x="6571517" y="385075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4</a:t>
            </a:r>
            <a:endParaRPr lang="es-CO" dirty="0"/>
          </a:p>
        </p:txBody>
      </p:sp>
      <p:sp>
        <p:nvSpPr>
          <p:cNvPr id="20" name="19 CuadroTexto"/>
          <p:cNvSpPr txBox="1"/>
          <p:nvPr/>
        </p:nvSpPr>
        <p:spPr>
          <a:xfrm>
            <a:off x="2412479" y="538976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5</a:t>
            </a:r>
            <a:endParaRPr lang="es-CO" dirty="0"/>
          </a:p>
        </p:txBody>
      </p:sp>
      <p:sp>
        <p:nvSpPr>
          <p:cNvPr id="22" name="21 CuadroTexto"/>
          <p:cNvSpPr txBox="1"/>
          <p:nvPr/>
        </p:nvSpPr>
        <p:spPr>
          <a:xfrm>
            <a:off x="6588943" y="538813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6</a:t>
            </a:r>
            <a:endParaRPr lang="es-CO" dirty="0"/>
          </a:p>
        </p:txBody>
      </p:sp>
      <p:sp>
        <p:nvSpPr>
          <p:cNvPr id="24" name="18 CuadroTexto"/>
          <p:cNvSpPr txBox="1"/>
          <p:nvPr/>
        </p:nvSpPr>
        <p:spPr>
          <a:xfrm>
            <a:off x="131822" y="999009"/>
            <a:ext cx="31447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</a:rPr>
              <a:t>4. Organización de las actividades Académicas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6" name="25 Flecha derecha">
            <a:hlinkClick r:id="rId8" action="ppaction://hlinksldjump"/>
          </p:cNvPr>
          <p:cNvSpPr/>
          <p:nvPr/>
        </p:nvSpPr>
        <p:spPr>
          <a:xfrm>
            <a:off x="10241603" y="6309320"/>
            <a:ext cx="6678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8733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0" y="260028"/>
            <a:ext cx="6065872" cy="8647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2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2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2" name="1 Rectángulo"/>
          <p:cNvSpPr/>
          <p:nvPr/>
        </p:nvSpPr>
        <p:spPr>
          <a:xfrm>
            <a:off x="2730640" y="1700808"/>
            <a:ext cx="74751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3" y="1962150"/>
            <a:ext cx="561975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35 Rectángulo"/>
          <p:cNvSpPr/>
          <p:nvPr/>
        </p:nvSpPr>
        <p:spPr>
          <a:xfrm>
            <a:off x="906352" y="2791619"/>
            <a:ext cx="1652587" cy="185737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200" b="1" i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200" b="1" i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b="1" dirty="0" err="1" smtClean="0"/>
              <a:t>Mexico</a:t>
            </a:r>
            <a:r>
              <a:rPr lang="es-CO" sz="1200" b="1" dirty="0" smtClean="0"/>
              <a:t> (3)</a:t>
            </a:r>
            <a:endParaRPr lang="es-CO" sz="1200" b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200" b="1" i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200" dirty="0"/>
          </a:p>
        </p:txBody>
      </p:sp>
      <p:sp>
        <p:nvSpPr>
          <p:cNvPr id="8" name="29 Rectángulo"/>
          <p:cNvSpPr/>
          <p:nvPr/>
        </p:nvSpPr>
        <p:spPr>
          <a:xfrm>
            <a:off x="468263" y="2996952"/>
            <a:ext cx="2446646" cy="701576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CO" sz="1200" dirty="0" smtClean="0"/>
              <a:t>U. Nacional </a:t>
            </a:r>
            <a:r>
              <a:rPr lang="es-CO" sz="1200" dirty="0"/>
              <a:t>Autónoma de </a:t>
            </a:r>
            <a:r>
              <a:rPr lang="es-CO" sz="1200" dirty="0" smtClean="0"/>
              <a:t>México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CO" sz="1200" dirty="0" smtClean="0"/>
              <a:t>U. Autónoma </a:t>
            </a:r>
            <a:r>
              <a:rPr lang="es-CO" sz="1200" dirty="0"/>
              <a:t>de Nuevo </a:t>
            </a:r>
            <a:r>
              <a:rPr lang="es-CO" sz="1200" dirty="0" smtClean="0"/>
              <a:t>León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CO" sz="1200" dirty="0"/>
              <a:t>U. de Monterrey </a:t>
            </a:r>
            <a:endParaRPr lang="es-CO" sz="1200" dirty="0" smtClean="0"/>
          </a:p>
        </p:txBody>
      </p:sp>
      <p:sp>
        <p:nvSpPr>
          <p:cNvPr id="9" name="35 Rectángulo"/>
          <p:cNvSpPr/>
          <p:nvPr/>
        </p:nvSpPr>
        <p:spPr>
          <a:xfrm>
            <a:off x="1058752" y="4225131"/>
            <a:ext cx="1652587" cy="185737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200" b="1" i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200" b="1" i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b="1" dirty="0" smtClean="0"/>
              <a:t>Perú (2)</a:t>
            </a:r>
            <a:endParaRPr lang="es-CO" sz="1200" b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200" b="1" i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200" dirty="0"/>
          </a:p>
        </p:txBody>
      </p:sp>
      <p:sp>
        <p:nvSpPr>
          <p:cNvPr id="10" name="29 Rectángulo"/>
          <p:cNvSpPr/>
          <p:nvPr/>
        </p:nvSpPr>
        <p:spPr>
          <a:xfrm>
            <a:off x="1058752" y="4410869"/>
            <a:ext cx="1652587" cy="314275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CO" sz="1200" dirty="0" smtClean="0"/>
              <a:t>U</a:t>
            </a:r>
            <a:r>
              <a:rPr lang="es-CO" sz="1200" dirty="0"/>
              <a:t>. del Pacifico</a:t>
            </a:r>
            <a:endParaRPr lang="es-CO" sz="1200" dirty="0" smtClean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CO" sz="1200" dirty="0"/>
              <a:t>U. de Lima</a:t>
            </a:r>
            <a:endParaRPr lang="es-CO" sz="1200" dirty="0" smtClean="0"/>
          </a:p>
        </p:txBody>
      </p:sp>
      <p:sp>
        <p:nvSpPr>
          <p:cNvPr id="11" name="35 Rectángulo"/>
          <p:cNvSpPr/>
          <p:nvPr/>
        </p:nvSpPr>
        <p:spPr>
          <a:xfrm>
            <a:off x="4176185" y="5585668"/>
            <a:ext cx="1652587" cy="185737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200" b="1" i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200" b="1" i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b="1" dirty="0" smtClean="0"/>
              <a:t>Argentina (2)</a:t>
            </a:r>
            <a:endParaRPr lang="es-CO" sz="1200" b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200" b="1" i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200" dirty="0"/>
          </a:p>
        </p:txBody>
      </p:sp>
      <p:sp>
        <p:nvSpPr>
          <p:cNvPr id="12" name="29 Rectángulo"/>
          <p:cNvSpPr/>
          <p:nvPr/>
        </p:nvSpPr>
        <p:spPr>
          <a:xfrm>
            <a:off x="3996655" y="5771405"/>
            <a:ext cx="2035751" cy="345157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CO" sz="1200" dirty="0" smtClean="0"/>
              <a:t>U</a:t>
            </a:r>
            <a:r>
              <a:rPr lang="es-CO" sz="1200" dirty="0"/>
              <a:t>. de Buenos </a:t>
            </a:r>
            <a:r>
              <a:rPr lang="es-CO" sz="1200" dirty="0" smtClean="0"/>
              <a:t>Aires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CO" sz="1200" dirty="0"/>
              <a:t>U. Virtual de Quilmes </a:t>
            </a:r>
            <a:endParaRPr lang="es-CO" sz="1200" dirty="0" smtClean="0"/>
          </a:p>
        </p:txBody>
      </p:sp>
      <p:sp>
        <p:nvSpPr>
          <p:cNvPr id="13" name="35 Rectángulo"/>
          <p:cNvSpPr/>
          <p:nvPr/>
        </p:nvSpPr>
        <p:spPr>
          <a:xfrm>
            <a:off x="1840012" y="5301208"/>
            <a:ext cx="1652587" cy="185737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200" b="1" i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200" b="1" i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b="1" dirty="0" smtClean="0"/>
              <a:t>Chile (1)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b="1" i="1" dirty="0" smtClean="0"/>
              <a:t>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200" dirty="0"/>
          </a:p>
        </p:txBody>
      </p:sp>
      <p:sp>
        <p:nvSpPr>
          <p:cNvPr id="14" name="29 Rectángulo"/>
          <p:cNvSpPr/>
          <p:nvPr/>
        </p:nvSpPr>
        <p:spPr>
          <a:xfrm>
            <a:off x="1824025" y="5507123"/>
            <a:ext cx="1740582" cy="172579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CO" sz="1200" dirty="0" smtClean="0"/>
              <a:t>U</a:t>
            </a:r>
            <a:r>
              <a:rPr lang="es-CO" sz="1200" dirty="0"/>
              <a:t>. Santiago de Chile </a:t>
            </a:r>
            <a:endParaRPr lang="es-CO" sz="1200" dirty="0" smtClean="0"/>
          </a:p>
        </p:txBody>
      </p:sp>
      <p:sp>
        <p:nvSpPr>
          <p:cNvPr id="15" name="35 Rectángulo"/>
          <p:cNvSpPr/>
          <p:nvPr/>
        </p:nvSpPr>
        <p:spPr>
          <a:xfrm>
            <a:off x="6028866" y="4941168"/>
            <a:ext cx="1652587" cy="185737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200" b="1" i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200" b="1" i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b="1" dirty="0" smtClean="0"/>
              <a:t>Brasil (1)</a:t>
            </a:r>
            <a:endParaRPr lang="es-CO" sz="1200" b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200" b="1" i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200" dirty="0"/>
          </a:p>
        </p:txBody>
      </p:sp>
      <p:sp>
        <p:nvSpPr>
          <p:cNvPr id="16" name="29 Rectángulo"/>
          <p:cNvSpPr/>
          <p:nvPr/>
        </p:nvSpPr>
        <p:spPr>
          <a:xfrm>
            <a:off x="6028866" y="5126905"/>
            <a:ext cx="1639676" cy="159159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CO" sz="1200" dirty="0" smtClean="0"/>
              <a:t>U</a:t>
            </a:r>
            <a:r>
              <a:rPr lang="es-CO" sz="1200" dirty="0"/>
              <a:t>. de Brasilia</a:t>
            </a:r>
            <a:endParaRPr lang="es-CO" sz="1200" dirty="0" smtClean="0"/>
          </a:p>
        </p:txBody>
      </p:sp>
      <p:sp>
        <p:nvSpPr>
          <p:cNvPr id="17" name="35 Rectángulo"/>
          <p:cNvSpPr/>
          <p:nvPr/>
        </p:nvSpPr>
        <p:spPr>
          <a:xfrm>
            <a:off x="3444962" y="1268760"/>
            <a:ext cx="1652587" cy="185737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200" b="1" i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200" b="1" i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b="1" dirty="0" smtClean="0"/>
              <a:t>España (2)</a:t>
            </a:r>
            <a:endParaRPr lang="es-CO" sz="1200" b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200" b="1" i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200" dirty="0"/>
          </a:p>
        </p:txBody>
      </p:sp>
      <p:sp>
        <p:nvSpPr>
          <p:cNvPr id="18" name="29 Rectángulo"/>
          <p:cNvSpPr/>
          <p:nvPr/>
        </p:nvSpPr>
        <p:spPr>
          <a:xfrm>
            <a:off x="3292562" y="1454497"/>
            <a:ext cx="1856221" cy="345157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CO" sz="1200" dirty="0" smtClean="0"/>
              <a:t>U</a:t>
            </a:r>
            <a:r>
              <a:rPr lang="es-CO" sz="1200" dirty="0"/>
              <a:t>. Carlos III de </a:t>
            </a:r>
            <a:r>
              <a:rPr lang="es-CO" sz="1200" dirty="0" smtClean="0"/>
              <a:t>Madrid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CO" sz="1200" dirty="0" smtClean="0"/>
              <a:t>U</a:t>
            </a:r>
            <a:r>
              <a:rPr lang="es-CO" sz="1200" dirty="0"/>
              <a:t>. de Barcelona </a:t>
            </a:r>
            <a:endParaRPr lang="es-CO" sz="1200" dirty="0" smtClean="0"/>
          </a:p>
        </p:txBody>
      </p:sp>
      <p:sp>
        <p:nvSpPr>
          <p:cNvPr id="19" name="35 Rectángulo"/>
          <p:cNvSpPr/>
          <p:nvPr/>
        </p:nvSpPr>
        <p:spPr>
          <a:xfrm>
            <a:off x="9260433" y="2780928"/>
            <a:ext cx="1652587" cy="185737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200" b="1" i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200" b="1" i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b="1" dirty="0" smtClean="0"/>
              <a:t>China	 (1)</a:t>
            </a:r>
            <a:endParaRPr lang="es-CO" sz="1200" b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200" b="1" i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200" dirty="0"/>
          </a:p>
        </p:txBody>
      </p:sp>
      <p:sp>
        <p:nvSpPr>
          <p:cNvPr id="20" name="29 Rectángulo"/>
          <p:cNvSpPr/>
          <p:nvPr/>
        </p:nvSpPr>
        <p:spPr>
          <a:xfrm>
            <a:off x="9040812" y="2966665"/>
            <a:ext cx="2156643" cy="390327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The Hong Kong University of Science and Technology</a:t>
            </a:r>
            <a:endParaRPr lang="es-CO" sz="1200" dirty="0" smtClean="0"/>
          </a:p>
        </p:txBody>
      </p:sp>
      <p:sp>
        <p:nvSpPr>
          <p:cNvPr id="21" name="35 Rectángulo"/>
          <p:cNvSpPr/>
          <p:nvPr/>
        </p:nvSpPr>
        <p:spPr>
          <a:xfrm>
            <a:off x="1119932" y="1637184"/>
            <a:ext cx="1652587" cy="185737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200" b="1" i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200" b="1" i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b="1" dirty="0" smtClean="0"/>
              <a:t>U.S.A.	 (1)</a:t>
            </a:r>
            <a:endParaRPr lang="es-CO" sz="1200" b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200" b="1" i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200" dirty="0"/>
          </a:p>
        </p:txBody>
      </p:sp>
      <p:sp>
        <p:nvSpPr>
          <p:cNvPr id="22" name="29 Rectángulo"/>
          <p:cNvSpPr/>
          <p:nvPr/>
        </p:nvSpPr>
        <p:spPr>
          <a:xfrm>
            <a:off x="1044327" y="1822921"/>
            <a:ext cx="1872208" cy="390327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00" dirty="0" smtClean="0"/>
              <a:t>Wharton Universidad de </a:t>
            </a:r>
            <a:r>
              <a:rPr lang="en-US" sz="1200" dirty="0" err="1" smtClean="0"/>
              <a:t>Pensylvania</a:t>
            </a:r>
            <a:r>
              <a:rPr lang="en-US" sz="1200" dirty="0" smtClean="0"/>
              <a:t> </a:t>
            </a:r>
            <a:endParaRPr lang="es-CO" sz="1200" dirty="0" smtClean="0"/>
          </a:p>
        </p:txBody>
      </p:sp>
      <p:sp>
        <p:nvSpPr>
          <p:cNvPr id="23" name="35 Rectángulo"/>
          <p:cNvSpPr/>
          <p:nvPr/>
        </p:nvSpPr>
        <p:spPr>
          <a:xfrm>
            <a:off x="6380113" y="1052736"/>
            <a:ext cx="1652587" cy="185737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200" b="1" i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200" b="1" i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b="1" dirty="0" smtClean="0"/>
              <a:t>Reino Unido	 (1)</a:t>
            </a:r>
            <a:endParaRPr lang="es-CO" sz="1200" b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200" b="1" i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200" dirty="0"/>
          </a:p>
        </p:txBody>
      </p:sp>
      <p:sp>
        <p:nvSpPr>
          <p:cNvPr id="24" name="29 Rectángulo"/>
          <p:cNvSpPr/>
          <p:nvPr/>
        </p:nvSpPr>
        <p:spPr>
          <a:xfrm>
            <a:off x="6160492" y="1238473"/>
            <a:ext cx="2156643" cy="390327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London School of Economics and Political Science</a:t>
            </a:r>
            <a:endParaRPr lang="es-CO" sz="1200" dirty="0" smtClean="0"/>
          </a:p>
        </p:txBody>
      </p:sp>
      <p:sp>
        <p:nvSpPr>
          <p:cNvPr id="25" name="35 Rectángulo"/>
          <p:cNvSpPr/>
          <p:nvPr/>
        </p:nvSpPr>
        <p:spPr>
          <a:xfrm>
            <a:off x="9476457" y="4056212"/>
            <a:ext cx="1652587" cy="185737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200" b="1" i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200" b="1" i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b="1" dirty="0" smtClean="0"/>
              <a:t>Australia	 (1)</a:t>
            </a:r>
            <a:endParaRPr lang="es-CO" sz="1200" b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200" b="1" i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200" dirty="0"/>
          </a:p>
        </p:txBody>
      </p:sp>
      <p:sp>
        <p:nvSpPr>
          <p:cNvPr id="26" name="29 Rectángulo"/>
          <p:cNvSpPr/>
          <p:nvPr/>
        </p:nvSpPr>
        <p:spPr>
          <a:xfrm>
            <a:off x="9435057" y="4241949"/>
            <a:ext cx="1762398" cy="195163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U. de Melbourne</a:t>
            </a:r>
            <a:endParaRPr lang="es-CO" sz="1200" dirty="0" smtClean="0"/>
          </a:p>
        </p:txBody>
      </p:sp>
      <p:sp>
        <p:nvSpPr>
          <p:cNvPr id="27" name="2 CuadroTexto"/>
          <p:cNvSpPr txBox="1"/>
          <p:nvPr/>
        </p:nvSpPr>
        <p:spPr>
          <a:xfrm>
            <a:off x="4644727" y="6381328"/>
            <a:ext cx="345638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s-CO" sz="1100" dirty="0">
                <a:latin typeface="+mn-lt"/>
              </a:rPr>
              <a:t>* Fuente: </a:t>
            </a:r>
            <a:r>
              <a:rPr lang="es-CO" sz="1100" dirty="0" smtClean="0">
                <a:latin typeface="+mn-lt"/>
              </a:rPr>
              <a:t>Paginas institucionales . Elaboración Propia</a:t>
            </a:r>
            <a:endParaRPr lang="es-CO" sz="1100" dirty="0">
              <a:latin typeface="+mn-lt"/>
            </a:endParaRPr>
          </a:p>
        </p:txBody>
      </p:sp>
      <p:cxnSp>
        <p:nvCxnSpPr>
          <p:cNvPr id="28" name="27 Conector recto de flecha"/>
          <p:cNvCxnSpPr>
            <a:stCxn id="26" idx="1"/>
          </p:cNvCxnSpPr>
          <p:nvPr/>
        </p:nvCxnSpPr>
        <p:spPr>
          <a:xfrm flipH="1">
            <a:off x="8320732" y="4339531"/>
            <a:ext cx="111432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>
            <a:stCxn id="10" idx="3"/>
          </p:cNvCxnSpPr>
          <p:nvPr/>
        </p:nvCxnSpPr>
        <p:spPr>
          <a:xfrm flipV="1">
            <a:off x="2711339" y="3933056"/>
            <a:ext cx="1559916" cy="6349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4" name="33 Conector recto de flecha"/>
          <p:cNvCxnSpPr>
            <a:stCxn id="13" idx="0"/>
          </p:cNvCxnSpPr>
          <p:nvPr/>
        </p:nvCxnSpPr>
        <p:spPr>
          <a:xfrm flipV="1">
            <a:off x="2666306" y="4410868"/>
            <a:ext cx="1834405" cy="8903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>
            <a:stCxn id="11" idx="0"/>
          </p:cNvCxnSpPr>
          <p:nvPr/>
        </p:nvCxnSpPr>
        <p:spPr>
          <a:xfrm flipH="1" flipV="1">
            <a:off x="4823603" y="4545124"/>
            <a:ext cx="178876" cy="10405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6" name="35 Conector recto de flecha"/>
          <p:cNvCxnSpPr/>
          <p:nvPr/>
        </p:nvCxnSpPr>
        <p:spPr>
          <a:xfrm flipH="1" flipV="1">
            <a:off x="5014530" y="4149080"/>
            <a:ext cx="997648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5" name="44 Conector recto de flecha"/>
          <p:cNvCxnSpPr>
            <a:stCxn id="8" idx="3"/>
          </p:cNvCxnSpPr>
          <p:nvPr/>
        </p:nvCxnSpPr>
        <p:spPr>
          <a:xfrm flipV="1">
            <a:off x="2914909" y="3212976"/>
            <a:ext cx="937730" cy="1347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0" name="49 Conector recto de flecha"/>
          <p:cNvCxnSpPr>
            <a:stCxn id="22" idx="2"/>
          </p:cNvCxnSpPr>
          <p:nvPr/>
        </p:nvCxnSpPr>
        <p:spPr>
          <a:xfrm>
            <a:off x="1980431" y="2213248"/>
            <a:ext cx="1800200" cy="5783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7" name="56 Conector recto de flecha"/>
          <p:cNvCxnSpPr>
            <a:stCxn id="18" idx="2"/>
          </p:cNvCxnSpPr>
          <p:nvPr/>
        </p:nvCxnSpPr>
        <p:spPr>
          <a:xfrm>
            <a:off x="4220673" y="1799654"/>
            <a:ext cx="1360158" cy="10848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0" name="59 Conector recto de flecha"/>
          <p:cNvCxnSpPr>
            <a:stCxn id="20" idx="1"/>
          </p:cNvCxnSpPr>
          <p:nvPr/>
        </p:nvCxnSpPr>
        <p:spPr>
          <a:xfrm flipH="1">
            <a:off x="7737476" y="3161829"/>
            <a:ext cx="1303336" cy="86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3" name="62 Conector recto de flecha"/>
          <p:cNvCxnSpPr>
            <a:stCxn id="2" idx="0"/>
          </p:cNvCxnSpPr>
          <p:nvPr/>
        </p:nvCxnSpPr>
        <p:spPr>
          <a:xfrm flipH="1">
            <a:off x="5828772" y="1700808"/>
            <a:ext cx="639458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7" name="40 CuadroTexto"/>
          <p:cNvSpPr txBox="1"/>
          <p:nvPr/>
        </p:nvSpPr>
        <p:spPr>
          <a:xfrm>
            <a:off x="41958" y="1058415"/>
            <a:ext cx="1728788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2. Justificación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38" name="48 CuadroTexto"/>
          <p:cNvSpPr txBox="1"/>
          <p:nvPr/>
        </p:nvSpPr>
        <p:spPr>
          <a:xfrm>
            <a:off x="3887886" y="116632"/>
            <a:ext cx="4606925" cy="8318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1" u="sng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s-ES" i="0" u="none" dirty="0"/>
              <a:t>Estado actual de la formación</a:t>
            </a:r>
          </a:p>
          <a:p>
            <a:pPr>
              <a:defRPr/>
            </a:pPr>
            <a:r>
              <a:rPr lang="es-ES" b="0" u="none" dirty="0"/>
              <a:t>-Referente </a:t>
            </a:r>
            <a:r>
              <a:rPr lang="es-ES" b="0" u="none" dirty="0" smtClean="0"/>
              <a:t>Internacional-</a:t>
            </a:r>
            <a:endParaRPr lang="es-CO" b="0" u="none" dirty="0"/>
          </a:p>
        </p:txBody>
      </p:sp>
    </p:spTree>
    <p:extLst>
      <p:ext uri="{BB962C8B-B14F-4D97-AF65-F5344CB8AC3E}">
        <p14:creationId xmlns:p14="http://schemas.microsoft.com/office/powerpoint/2010/main" val="136356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465" y="1543843"/>
            <a:ext cx="9691783" cy="4983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7" name="18 CuadroTexto"/>
          <p:cNvSpPr txBox="1"/>
          <p:nvPr/>
        </p:nvSpPr>
        <p:spPr>
          <a:xfrm>
            <a:off x="131822" y="999009"/>
            <a:ext cx="31447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</a:rPr>
              <a:t>6. Relación con el Sector Externo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AutoShape 4" descr="data:image/jpeg;base64,/9j/4AAQSkZJRgABAQAAAQABAAD/2wCEAAkGBxMTEhQSExMWFBUUFBQQFRIVEhQVFBAWFBUWFhQUFRUYHCggGBomHBQUITEhJSkrLi4uFx8zODMsNygtLisBCgoKDg0OGhAQGywkHB8uLiwsLCwsLCwsLCwsLCwsLCwsLCwsLSwsLCwsLCwsLCwsLCwsLCwsLCwsLCwsLCwsLP/AABEIAIsBbAMBIgACEQEDEQH/xAAcAAACAwEBAQEAAAAAAAAAAAAABQMEBgIHAQj/xABBEAABAwIEAgcECAUDBAMAAAABAAIDBBEFEiExQVEGEyJhcYGRBzKhsRVCUnKCksHRFCMzovBDU+GTssLxFiRj/8QAGQEAAwEBAQAAAAAAAAAAAAAAAAECAwQF/8QALhEAAgIBBAECBQMEAwAAAAAAAAECEQMEEiExQVGhBRMUMmEVIkJScYGxkdHw/9oADAMBAAIRAxEAPwD1Q1t9V02oSuGMq2DZSatIvtcu7FUmPVhhKZJLlVWqw1rwrbQurFAjH4ngRGoWZrAW6FerOivvqleIdGIJb3BB5g2KCWjyt82qGThbKf2cXJy1BHiy/wAiqj/ZxMPdnjPi14/dAqFuEyi10oxN4kl227lro+hdUxpDXROP33D5tSpnRiWOT/7Ba3j2XBxPLw80m65YKDfCOcLpAfqj0C0dPkaNhfnb5KhK5rBlYLC9u86aElK58RykX5rnnkbO/DplHl9m2gmB5FdkN7lmKPEO9MaOZx1KE2i54k+y/wDwLCbuF+7ZMYomjYWSmWpcCDqRy7lZhqgdDok5K+SflccDYSBZbps60DzbgeHcnQlspontkzMcA4W1a4Agg8xxRs+Z+0yktis/NGBdHKmtkc2mhMgzEOfYNjZ96Q6DhpuvUejPsbjbZ9bL1h36mG7WDudIRmd5WXpwIaA1oAA0DQAAPADZRulXZHEkc0sz8FGj6IUEXuUcAtpcxhx9XXKZxU7Ge4xjfusa35BQdeVK2S6020ZbrJjIV8LlC+RchOhWcy1VtFD1pKjqgLoicOYV0S2dELkqRxCrSvTEduK5L1TlqLKq+sVKJLkNeuQapKBPdSB6e0W4YOqrqu6cKlNVgBUnVd1SiLcODVBc9eSlQnXRrQE9pO4adZzVWrqBayXS4hdQddfdNRE5A5hJUrKVDZgF8fWBVTEDoAFEQFyakc1y6sYOKqhHTorqlLSC/BfZsUalkuKapNryVGLb4PUw9Beq7XKQLyz1C1E9W2OVKKytNlCCWSglTMuoGzBStlQSWAV1mUGdfc6KAmzIzKHOl/SDF20tPLUO16tpLW/aedGN83EBD4BK3RWx3pG2JzoWG8jQC88I7i7R962vcLc1i6nES43JuSdSd7pJhFS57HSOdme95e9x+s52p8uCKuY7/wCAjf8ARcjk2z0ceNRQxlrTfXj8UmxeUkHmNf8Amy5fJmG//CpuLpXCNh14u+wOJKX9zWXRN0bxoOlERcMwDjYnU27vVb6gkuNPRYZ2CsjAc33wcwd9YnvKe9GscaHWd4EKo0THlV5NnHhcpbmD233tr6bJdMHA2IsSL/umuH4w0C2Yeqp43XRkNIcM2e1h3g3+Q9EskY1aJg5p1JFeORwG6u4RUHrSDxYfgR+5Sg1Ftl3BVBskbr6Zg0/i7PzISwupoWdXBmvJUTlEJV960L1aPGs6K56yyhlqmjiqclaTsPNUokuQ2bMBuoJa1o43SrIXHtE25Lt7o2nXhsnsQtzPlZVOdrazb2vxN0smcGm4dryupMQrxtcAcuKT1DAdW3J5laqPBm5DSPHcuhRLjwKzEz3A6j4LmOQcU/loW9j19fdfGTpV1oC+fxJ4K1BkOQ9bULl9Wk7ZHFdZu9PYG4vukuvmYBUjJ3r4NeKKCy0+bkq8jnKaGJTuYEDFnWroEnZdVMaqZiEAWDG7mq8sT+akFR3qGassk5BRUljk5qnKH81bkrlXkqLqGyqKT8yiIcr7XBdOLVhknR04I8nq7CpmrjKFw6Sy5DronJXwyKqapfBPdFiovsmVhsyWxuVhpQKi4KhdidUC5fM6YqGYmWE9rtb/ACIIQf6krnkcxEBa/m8HyWqEiwvtXbdlM7k+Vvm5rD/4qMn2l4V+9GRwqocLtv3q++p56g7j/OPzXGB0WZtzrr6q5WYPcXZdp5HY+C5D0lHixU65cGsF3O0A2v48k5oqHqxbdx1cefd4BVcMi6q7ne9sO4chfmmcVY07BFjOpISQkOJUBvmZoVqOvuNlBMwEIshoxhratug14XunmAwTOcJJna20bwbz81dZTC+w8Vai7KllbpeWMGu2VOulNiOPy5L6am4sPVQPeP8AOKCbs19JigfEyS/vNBI5HZw9QVG+qc7bQLP9GqgZnwuF7fzWDuNg8eRsfxJ+N17mKSlFSPAzRcJuINbzUjVxsqFTVnYLSrM7ovVFYGpTUVD5DZpsOaqvlPEoZUlg047BaKNEN2WqfDwO083Peo5p2i4AJ8LKjUVcjtAPNSU0Dt7ed9069QIpaph95j/zD9lwOrOzPVyYy0xI1DfVLZ4S06OHqjcKkfHh31WBVZHy8reStRVrhuLqz/F3+qlbHSEck8oUJqn8bpzLVt4gKrJUMPJKx0UW1blYir1HI5pXUNNdLcOi7FXlXoJiV8osPCZR04CqxURCC4VaooE2aLKKapaFnLNGHbHtbM/JRuXAoCd0zlrRyUfXXXLPX4olxxSZRGGBSDDGq6wFT5dFyv4lf2o3hpr7Fgw1q5fhTFcmdZUpqvXdJ6mcjrx4IxZtDUKN8qSRYq08VdjqQeKoC4HKVrlRM5UZr7bpgNOuXYqe9JH4gOaiOIgIsVGj6/vX3rws2MTHNdfSPeixbTR/xAWX9ozM9JmH+lIx/gD2Cf7gpvpEKKrnbIx8b9WvaWOHc4WulLlUOPDTM9gM4DGpzUVILbW81ksMY9kjoHnWP3j9ofVI8dCmstTpv3LlZ6SlwKcTqTn5DZXaaXKAVnukFaGgm+vDx4LRwNaY2k8hx30SolO3Rcp6u+nmpuuJ0SSoqGmwta3JRw1jhs4+B1QD4NFchQPcb9yW/SWliphWNI3SoV2SmpsLeC5NXZVJnXOiqTSJisujFuqmjlOzT2gPsHR49D6heksfHbsm+l773vxuvFK2qsNdVsugmPCalyOuXwnq+9zDrG707P4V6Gjl/Fnm62P8kaurqgdB6qiVyCuzovSSo82yjVO/yygjqrHWysSVvaDIwS8kC9tvBfKjoy4tzdYzPuWC+p7ilKaj2NRbOevB7TiLfZU30kOBACzTWvc7IASQbcdLJtSYE86udZOxUMo5w7TfkiWjJ2AXUNAxmxufNMIWBFjM9PTObwVRzn8lrJom8SFQlbEOIUvJFdsFFmddTucozhbitA57BtqvjJbn3VyZNbgh2zWOObEseEHmmNNhbgtRhmF59SNFdlwoN1Cf1ClG0h/LaElNh7rbq7FR965rZsqpNxO25XnZNbO6No44lqrjsEln1KtVWJAjdLf4gErhyZHI2jBE7Ka6mZS2XVPMFI6oWaiVtSAMsuXFcGa66J0WmNGiFeJS2WSq8QOY6p5js9rrCVNT2iu2ERqXJp4cQA4ppS4yBx+KxNyu4wVr0YqZ6NDjTeasfSTDusdhr9lpqKUEbD0RbHuO566Pg1L5JXu90WCeCFpGgHol9XA4bFLse8qMZJxUg6wfVPqqjpnjiVNBWHinQb0duq7Gx0PJAxBQY245MzNCFmjjUgGwPkp5HuiPsRqG3EltRZjjzbfQHwJ+KWVuJN4LiHFOsFnMFiLGxVWXC5D7ov5rOSZtDKkqFbHddJc7A2A/VXjiEjTYbDSymbg7oGiR51c6wbY6aam/oq8rbol6FRdq0dtry46qy2U7tSN7HdYA38XgnVAbDVJoqLb7LlLETqSppXgeKdYFgLZf5kj3WIu1jSG6cLnmq+O4G1t3QuOmjo5Nx4O5d6VMva7o+YHhz5tb5WXte1y629h+q6xTBQL5Je1qQHAEO8CFTw/HcsTWAe72Xtv2mkcxxbxVt+IiWzb37+Xf3J0WmqMTibnA5XNI7xqD4FM+g80rahnVt5RSXOUFryA068Qbf4VYqGhzSTrvr4HRUsNqCyVpvYZhc828Vthkk0/Q5dTjdNLyenFx1Oum6W1eIHYHRIsOx98gaLkXLgNdD2nZb+VvRN48HnkPZiee+xt5WXqQ1OOfT6PGeKSZxSVZzhzRmcCDbnzWggxEv7IaeybkEBoaTzdx8BdfMO6GVJ0OWIHdxOvkB8lpKHodCxoDnPkI13LG3+6P3WWbLhfb5/BpjhkXXuZ5tKGklouTqV1mk4MPkL/ALVT4Uxg7LfiT8yk1TXOYbcFz5PiCjwolLT+rK0DZD/pHxOiKvOOAarMOKgqniNQCN1x5ddOS4dGiwxQpqXE8VXFKVdgopJD2I3u8GuPxsn9F0aqHDWPL94gLh25JvyzVQSM3DCVbjjsQtXF0Rf8AWe1vgCf2U46Jxj3pHHwAH7rSOlyPwO4oq4fUANXNZiYGgV1+FQMGzj4vP6JbVCJuzG+Yv817EMLcaOWc6ZmMVr7rPVEjzsCtdV1bRsGjwaB+iU1FceZ9Uv0hzduRzz1NGakdLyPouoJXjdp9EylqTzPqq7pTzPqto/A8fmT9jNa6UekXqSqHHRMo5oju9o81my5ckq/0PF/U/Yr9Sn6I1V4+D2n8QXNTIA3Qj1WXRdH6LFdT9i18TfmPuUcfnvdY97NVuZYGu94Aqm7Bofsn8xW0fhziu0w/UFd0J44ddQp5I7BP3xg7gFVp6Bru74rPJ8OyL7XfsENdB/cqF9HOtDQzGyz4wmRpuHBw9CnNC4jQiy456fLDuLOqOfHLpod0lTqmojDgs11mqd4dUd6xZojipw3uS+XDjwWsYwEL46lU2OjHOiNiwpPBgOZ5adrrdVtCN+KzWI1JjckV0NaTozGxgIAPlddPqY49MnwVnozjjXHI/wCK0OIYSyQXACaEeb9KKzrowGsPYObbUi1iskZQBqRovXm4QGu1CjqcBpyS7qo81j2sjb357IlCzSGXaqZ5XQQnJnO7tfAcB6K9geEmokc0uLGMtcjck3sAeG17qtWZo3FjgWlpsQdNv0UvRyvAfIHOLWPswOB2eATc91jbyWX5OkcxVronFgcHBulgdbDQEfaFkxOJNkaS7QgHtEa+FkixKk7XvZju1zdz4pcal8Zs8XHA8P8AhU3XRe71LmJYPf8AmRnK7mPkRxSeKuLCWv0Pjo7zTN2MAD9Eoq5TIfdvfgBc+ilO+xTklyizLXXFmi99ABxKrU0JcdTa+h599uXip8N6L1kpBjpZzxBETwO7Uiy1OHezLFHm5hEY/wD0lYPgCSk1LqJy5MrfBSw6NoLbcLW7l690XccgKzuEeymoBaZaiNoBuWsa5x9TZb2gwSGnbZ0u32i1oWOPT5FK2Yx4LJdYKr15JsLnwF1aOI0rdM4d3NBf8gV9bit/6cErvwBg/usuz5b9R2RvppHDRtvHRK5eiLpDd8gb4NufiQnX8TUu2gY3vfLc+jQjqao7yRs+7GXfElN4YvsTYvpOhtOz3i9573WHoE1gwmBnuxMHflBPqVF9Gyn3qmT8IY35BH0Kw+9JK7xmf+hVRxxj0hDC4HIfBRvq4xu9o8XN/dVBgcHGO/3iXfMqVmEwDaFn5ArAjlxSIf6rPzt/dL6jFo+EjPzBOW0UY2jZ+QKQQN+y38oVKVEtWYqsrwdnt9UirJHHYj1K9T6pv2R6BHVN+yPQLaOocfBlLApeTxSpY/u9UvlY7/CvejAw7tb+UKN1DEd42H8Df2XRHXtfxMHok/5HgLmnkoyvepcDpnbwRn8DVSm6IUbt4GjwuFqviMfMTJ6B+GeIIXr1R7PaR22dng6/zSqq9mTf9Ocjucy/xBW0dfifdozlosq6pnmyFsKz2d1bfcySeDrH4pDW4BUxe/C8d+W49Qt46jFLqSMJYMke0LUL6Wkbr4tjIEL6QviABCEIAFJHM4bEhRoUyhGXaspSkumMYcZmbs4HxCtM6Sy8WsPqEkQsXpcL7ijRanKupMev6RuO8Y/Mf2STEndab+78Vyvtlm9Dg/p92X9Xm9f9HEbMtiDqOK1WF9K3RtDXtzW0vmt+izQapGRpfQYPT3ZS1mb19kamo6VMftHY/e/4Vb6azfVHqf2SqnoydgfRNqXCzxFvEgfNZy0unj49y46jM/PsczxRT26yGN9ti6PMR5lL5ugTJpHuD+ra836tkQDW6AaAHTZauipGD61+5rXPP9oT6khd9SCR3ecrB/cb/BceSOCPSOvHLM+2ZPDfZrHYZ55XW+6D4bFaGD2bUJFnse/nmkOvpZPo4Kk7Nij8SXn4WClGFyO/qVDz3MAjHqNVytR8I61Oflimn6CYXDr/AAkI73jN/wB5KvQ1FFFpEyO/KGEH/sarkeCQDUsznm8l5/uV6OJrdGgDwACmkK2LvpCV39Ond4yOawempR1NU7eSOPuYwuPq4/omiEwFf0Rf35pn/jLB6NspIsGgbr1YcftO7R9XJghAHDImt2aB4ABdoQgAQsp0n9oFHRO6t5dJIN44wCWX2zEkNB7r3UPRv2j0dXKIQJIpHGzGyhoDzyDmki/cVp8nJt3VwR8yF1fJsUIQsywQhCABCEIAEIQgAQhRVU4jY57tmNLz4NFz8kASoWd6H9LY8QbI+OKSMRlrT1gYMxcL6ZXHYfNaJVKLi6fYk01aBCEKRgvhC+oQAtr8Appv6kLCeeUA+oWfm9nNKSSHSNHIOFh6hbJC0jlnH7WyJY4S7Qtr8BpptZIWOJ+tlAd6jVIav2d0jvdzs8HXHoQtghEcs4/a2EscJdpHnNR7MfsT/mZ+xS6f2bVI918bvUL1dC2WtzLyYvSYn4PHX9AK0fUafxtUZ6CV3+0P+oz917MhX9fl/BP0WL8njP8A8Erv9of9Rn7rodA63/bH52fuvZEI+vy/gPosX5PIY+gFXxY0fjarkHs6nPvOYPMn5L1JCl63M/I1o8S8Hn0Hs6P1pW+TCfmUyp+gkTd5HHwa0fotehZPUZX3I1WDGukIYeidO3cPd4vPyCvQYLTt2hZ45QT8UwQsnJvs0UUujlkYGwA8BZdIQkMEIQgAQhCABCEIAEIQgAVDHa4wU08w1MUMkoHMsYXAeoV9VcTomzQywu92WN8Trb2e0tNvVNVasT64PKfY5gjJ3z1s4Er2vyszjN/Md25JCDu7tNseGq2uO9BKapqY6ol8b2ZT/KyNzljszHOu06jn3LAYDHiuEvliZSGojebggOcwuaLNkaWai4Iu08uFrp/0MwPEZas11c98Tb5m04eQJDazQYw4hrGjgdSR5nuzXueRTSVcf9UcmOtqg48+SDFOlldWV7qHD3tibGXNfMWgn+WbSPJcD2QdAALnnrp1gfSWupsTbh9ZK2dshAbIGta4ZmlzHDKBobWIP/ujBh1bheIzzx0r6qGYyWLN7PfnA0BLXA6G4sVa6KdHqyoxB2KVsZhDbvjiPvOOQtY0N3DWg8bEnzTaxqL621x63/sE5t+bv/FFbEOkuIz4tLS0UwDWvdGGuawxsEbcsj3HLfR1/OytdDukNcMVfQ1E4qGt6xrnBjWhpY3MHNsARrZpBvuvvspwidtVWVVRC+MvF252FpcZXue+1/ut9Uey/CJ/46sq54Xxl+Yt6xhaXGaQvda/INF/FOexKSpcJenYR3txdvl+xL0V6UVDcSraernLooWzvbmDAGNjeCHXaAT2CqnRzpbVzy1VfJK9lDTZniENj7ZItHFe176tJ13I4FLfaN0YqpMSe6nikc2oZHme0HJd3YcHu2A7AJ7lv5uiDRhbsPiIBMdusI9+W4dndbgXAeSmbxJJ8XKv8eo4/Mba9L/z6GCpelGJVkc9S2tgpmx3yU94g6SwDi1ucEnQjtHc/BzSdO5pMGqKlxDaiJ4pw9oAzOdkyvDTcA2edNrtWZwzC6mnidTyYM2efOck748zQDwcW6PA1sQ4aHuTrpng1QMNggjomxySTGeeGlYXMblYQ3Na+urOJ93QrSUcbklSq+Ouv/epEXNJu3dfnsoR4zjDsOdXOqwyNjrNvHH1k93hhI7NgATptsfFaUdK5zgRrHutOQYmvDRqTL1bX5SLXt3W0VXp3hU7MJpKOCJ8jh1fWBjC4gRxkuvbYl5B8lB03widuE0NHDDI9zcj5QxjnWLY3F2a213vv5Kf2T28LmXsiv3Rvl9e58p+ms9LhMVRI7raiplkbGXNaGsa0luYhgFwMu3EuHBV8RrMbp6RuISVTcpLXOpzHH2GvNmk2b3jQG4ur3TToVNLh1HHA3NJTMDXRXAc4PYM5F9C4OG3eVQx6pxTEoYqMUL4QC0yyO7LHlugN3AZWj3ram4Fu8hsdNVy3d10KW5cO+uP7j/GunUowiKuhYBJM4RG4u2JwL2vdbiLxkC/2hus7guM4nP1T6fEoJpHG76WRrIzHzBBYC8cLt8r7p/juF11HR09PRRx1MLGZJ43xte57i4vc7K42LHEnQC4+WOm6Mz1dVC6mw59CGua6R7nuDGkOBztDgMtrGwbrcoxLHtfVW+XT4/N8/8AATc7Xfj1PcKcuLWl4AdlBcAbgOtqAeIvxUq+BfV5x2ghCEACEIQAIQhAAhCEACEIQAIQhAAhCEACEIQAIQhAAhCEACEIQAIQhAAhCEACEIQAIQhAAhCEACEIQAIQhAAhCEACEIQAIQhAAhCEACEIQAIQh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0" name="3 CuadroTexto"/>
          <p:cNvSpPr txBox="1"/>
          <p:nvPr/>
        </p:nvSpPr>
        <p:spPr>
          <a:xfrm>
            <a:off x="3438624" y="338218"/>
            <a:ext cx="5975350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CO" sz="1600" u="none" dirty="0" smtClean="0"/>
              <a:t>Consultorio Contable Unadista </a:t>
            </a:r>
          </a:p>
          <a:p>
            <a:pPr>
              <a:defRPr/>
            </a:pPr>
            <a:r>
              <a:rPr lang="es-CO" u="none" dirty="0"/>
              <a:t>Relación con el Sector Externo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2175805" y="3240710"/>
            <a:ext cx="1768815" cy="834479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1005164"/>
              <a:satOff val="-876"/>
              <a:lumOff val="-1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20 Rectángulo"/>
          <p:cNvSpPr/>
          <p:nvPr/>
        </p:nvSpPr>
        <p:spPr>
          <a:xfrm>
            <a:off x="3944620" y="5157192"/>
            <a:ext cx="1768815" cy="834479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3015493"/>
              <a:satOff val="-2627"/>
              <a:lumOff val="-4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22 Rectángulo"/>
          <p:cNvSpPr/>
          <p:nvPr/>
        </p:nvSpPr>
        <p:spPr>
          <a:xfrm>
            <a:off x="8225154" y="3240710"/>
            <a:ext cx="1768815" cy="834479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4020657"/>
              <a:satOff val="-3502"/>
              <a:lumOff val="-5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24 Rectángulo"/>
          <p:cNvSpPr/>
          <p:nvPr/>
        </p:nvSpPr>
        <p:spPr>
          <a:xfrm>
            <a:off x="10241603" y="3240710"/>
            <a:ext cx="1768815" cy="834479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12 Flecha derecha">
            <a:hlinkClick r:id="rId4" action="ppaction://hlinksldjump"/>
          </p:cNvPr>
          <p:cNvSpPr/>
          <p:nvPr/>
        </p:nvSpPr>
        <p:spPr>
          <a:xfrm>
            <a:off x="10241603" y="6309320"/>
            <a:ext cx="6678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198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13" name="9 CuadroTexto"/>
          <p:cNvSpPr txBox="1">
            <a:spLocks noChangeArrowheads="1"/>
          </p:cNvSpPr>
          <p:nvPr/>
        </p:nvSpPr>
        <p:spPr bwMode="auto">
          <a:xfrm>
            <a:off x="8269783" y="3846513"/>
            <a:ext cx="17272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1800" dirty="0">
                <a:solidFill>
                  <a:schemeClr val="bg1"/>
                </a:solidFill>
                <a:latin typeface="Arial" pitchFamily="34" charset="0"/>
              </a:rPr>
              <a:t>Pensamiento Prospectivo y Estratégico</a:t>
            </a:r>
          </a:p>
        </p:txBody>
      </p:sp>
      <p:sp>
        <p:nvSpPr>
          <p:cNvPr id="14" name="11 CuadroTexto"/>
          <p:cNvSpPr txBox="1">
            <a:spLocks noChangeArrowheads="1"/>
          </p:cNvSpPr>
          <p:nvPr/>
        </p:nvSpPr>
        <p:spPr bwMode="auto">
          <a:xfrm>
            <a:off x="8269783" y="4035425"/>
            <a:ext cx="1847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1800" dirty="0">
                <a:solidFill>
                  <a:schemeClr val="bg1"/>
                </a:solidFill>
                <a:latin typeface="Arial" pitchFamily="34" charset="0"/>
              </a:rPr>
              <a:t>Gestión de las Organizaciones</a:t>
            </a:r>
          </a:p>
        </p:txBody>
      </p:sp>
      <p:sp>
        <p:nvSpPr>
          <p:cNvPr id="7" name="18 CuadroTexto"/>
          <p:cNvSpPr txBox="1"/>
          <p:nvPr/>
        </p:nvSpPr>
        <p:spPr>
          <a:xfrm>
            <a:off x="131822" y="999009"/>
            <a:ext cx="31447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</a:rPr>
              <a:t>6. Relación con el Sector Externo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AutoShape 4" descr="data:image/jpeg;base64,/9j/4AAQSkZJRgABAQAAAQABAAD/2wCEAAkGBxMTEhQSExMWFBUUFBQQFRIVEhQVFBAWFBUWFhQUFRUYHCggGBomHBQUITEhJSkrLi4uFx8zODMsNygtLisBCgoKDg0OGhAQGywkHB8uLiwsLCwsLCwsLCwsLCwsLCwsLCwsLSwsLCwsLCwsLCwsLCwsLCwsLCwsLCwsLCwsLP/AABEIAIsBbAMBIgACEQEDEQH/xAAcAAACAwEBAQEAAAAAAAAAAAAABQMEBgIHAQj/xABBEAABAwIEAgcECAUDBAMAAAABAAIDBBEFEiExQVEGEyJhcYGRBzKhsRVCUnKCksHRFCMzovBDU+GTssLxFiRj/8QAGQEAAwEBAQAAAAAAAAAAAAAAAAECAwQF/8QALhEAAgIBBAECBQMEAwAAAAAAAAECEQMEEiExQVGhBRMUMmEVIkJScYGxkdHw/9oADAMBAAIRAxEAPwD1Q1t9V02oSuGMq2DZSatIvtcu7FUmPVhhKZJLlVWqw1rwrbQurFAjH4ngRGoWZrAW6FerOivvqleIdGIJb3BB5g2KCWjyt82qGThbKf2cXJy1BHiy/wAiqj/ZxMPdnjPi14/dAqFuEyi10oxN4kl227lro+hdUxpDXROP33D5tSpnRiWOT/7Ba3j2XBxPLw80m65YKDfCOcLpAfqj0C0dPkaNhfnb5KhK5rBlYLC9u86aElK58RykX5rnnkbO/DplHl9m2gmB5FdkN7lmKPEO9MaOZx1KE2i54k+y/wDwLCbuF+7ZMYomjYWSmWpcCDqRy7lZhqgdDok5K+SflccDYSBZbps60DzbgeHcnQlspontkzMcA4W1a4Agg8xxRs+Z+0yktis/NGBdHKmtkc2mhMgzEOfYNjZ96Q6DhpuvUejPsbjbZ9bL1h36mG7WDudIRmd5WXpwIaA1oAA0DQAAPADZRulXZHEkc0sz8FGj6IUEXuUcAtpcxhx9XXKZxU7Ge4xjfusa35BQdeVK2S6020ZbrJjIV8LlC+RchOhWcy1VtFD1pKjqgLoicOYV0S2dELkqRxCrSvTEduK5L1TlqLKq+sVKJLkNeuQapKBPdSB6e0W4YOqrqu6cKlNVgBUnVd1SiLcODVBc9eSlQnXRrQE9pO4adZzVWrqBayXS4hdQddfdNRE5A5hJUrKVDZgF8fWBVTEDoAFEQFyakc1y6sYOKqhHTorqlLSC/BfZsUalkuKapNryVGLb4PUw9Beq7XKQLyz1C1E9W2OVKKytNlCCWSglTMuoGzBStlQSWAV1mUGdfc6KAmzIzKHOl/SDF20tPLUO16tpLW/aedGN83EBD4BK3RWx3pG2JzoWG8jQC88I7i7R962vcLc1i6nES43JuSdSd7pJhFS57HSOdme95e9x+s52p8uCKuY7/wCAjf8ARcjk2z0ceNRQxlrTfXj8UmxeUkHmNf8Amy5fJmG//CpuLpXCNh14u+wOJKX9zWXRN0bxoOlERcMwDjYnU27vVb6gkuNPRYZ2CsjAc33wcwd9YnvKe9GscaHWd4EKo0THlV5NnHhcpbmD233tr6bJdMHA2IsSL/umuH4w0C2Yeqp43XRkNIcM2e1h3g3+Q9EskY1aJg5p1JFeORwG6u4RUHrSDxYfgR+5Sg1Ftl3BVBskbr6Zg0/i7PzISwupoWdXBmvJUTlEJV960L1aPGs6K56yyhlqmjiqclaTsPNUokuQ2bMBuoJa1o43SrIXHtE25Lt7o2nXhsnsQtzPlZVOdrazb2vxN0smcGm4dryupMQrxtcAcuKT1DAdW3J5laqPBm5DSPHcuhRLjwKzEz3A6j4LmOQcU/loW9j19fdfGTpV1oC+fxJ4K1BkOQ9bULl9Wk7ZHFdZu9PYG4vukuvmYBUjJ3r4NeKKCy0+bkq8jnKaGJTuYEDFnWroEnZdVMaqZiEAWDG7mq8sT+akFR3qGassk5BRUljk5qnKH81bkrlXkqLqGyqKT8yiIcr7XBdOLVhknR04I8nq7CpmrjKFw6Sy5DronJXwyKqapfBPdFiovsmVhsyWxuVhpQKi4KhdidUC5fM6YqGYmWE9rtb/ACIIQf6krnkcxEBa/m8HyWqEiwvtXbdlM7k+Vvm5rD/4qMn2l4V+9GRwqocLtv3q++p56g7j/OPzXGB0WZtzrr6q5WYPcXZdp5HY+C5D0lHixU65cGsF3O0A2v48k5oqHqxbdx1cefd4BVcMi6q7ne9sO4chfmmcVY07BFjOpISQkOJUBvmZoVqOvuNlBMwEIshoxhratug14XunmAwTOcJJna20bwbz81dZTC+w8Vai7KllbpeWMGu2VOulNiOPy5L6am4sPVQPeP8AOKCbs19JigfEyS/vNBI5HZw9QVG+qc7bQLP9GqgZnwuF7fzWDuNg8eRsfxJ+N17mKSlFSPAzRcJuINbzUjVxsqFTVnYLSrM7ovVFYGpTUVD5DZpsOaqvlPEoZUlg047BaKNEN2WqfDwO083Peo5p2i4AJ8LKjUVcjtAPNSU0Dt7ed9069QIpaph95j/zD9lwOrOzPVyYy0xI1DfVLZ4S06OHqjcKkfHh31WBVZHy8reStRVrhuLqz/F3+qlbHSEck8oUJqn8bpzLVt4gKrJUMPJKx0UW1blYir1HI5pXUNNdLcOi7FXlXoJiV8osPCZR04CqxURCC4VaooE2aLKKapaFnLNGHbHtbM/JRuXAoCd0zlrRyUfXXXLPX4olxxSZRGGBSDDGq6wFT5dFyv4lf2o3hpr7Fgw1q5fhTFcmdZUpqvXdJ6mcjrx4IxZtDUKN8qSRYq08VdjqQeKoC4HKVrlRM5UZr7bpgNOuXYqe9JH4gOaiOIgIsVGj6/vX3rws2MTHNdfSPeixbTR/xAWX9ozM9JmH+lIx/gD2Cf7gpvpEKKrnbIx8b9WvaWOHc4WulLlUOPDTM9gM4DGpzUVILbW81ksMY9kjoHnWP3j9ofVI8dCmstTpv3LlZ6SlwKcTqTn5DZXaaXKAVnukFaGgm+vDx4LRwNaY2k8hx30SolO3Rcp6u+nmpuuJ0SSoqGmwta3JRw1jhs4+B1QD4NFchQPcb9yW/SWliphWNI3SoV2SmpsLeC5NXZVJnXOiqTSJisujFuqmjlOzT2gPsHR49D6heksfHbsm+l773vxuvFK2qsNdVsugmPCalyOuXwnq+9zDrG707P4V6Gjl/Fnm62P8kaurqgdB6qiVyCuzovSSo82yjVO/yygjqrHWysSVvaDIwS8kC9tvBfKjoy4tzdYzPuWC+p7ilKaj2NRbOevB7TiLfZU30kOBACzTWvc7IASQbcdLJtSYE86udZOxUMo5w7TfkiWjJ2AXUNAxmxufNMIWBFjM9PTObwVRzn8lrJom8SFQlbEOIUvJFdsFFmddTucozhbitA57BtqvjJbn3VyZNbgh2zWOObEseEHmmNNhbgtRhmF59SNFdlwoN1Cf1ClG0h/LaElNh7rbq7FR965rZsqpNxO25XnZNbO6No44lqrjsEln1KtVWJAjdLf4gErhyZHI2jBE7Ka6mZS2XVPMFI6oWaiVtSAMsuXFcGa66J0WmNGiFeJS2WSq8QOY6p5js9rrCVNT2iu2ERqXJp4cQA4ppS4yBx+KxNyu4wVr0YqZ6NDjTeasfSTDusdhr9lpqKUEbD0RbHuO566Pg1L5JXu90WCeCFpGgHol9XA4bFLse8qMZJxUg6wfVPqqjpnjiVNBWHinQb0duq7Gx0PJAxBQY245MzNCFmjjUgGwPkp5HuiPsRqG3EltRZjjzbfQHwJ+KWVuJN4LiHFOsFnMFiLGxVWXC5D7ov5rOSZtDKkqFbHddJc7A2A/VXjiEjTYbDSymbg7oGiR51c6wbY6aam/oq8rbol6FRdq0dtry46qy2U7tSN7HdYA38XgnVAbDVJoqLb7LlLETqSppXgeKdYFgLZf5kj3WIu1jSG6cLnmq+O4G1t3QuOmjo5Nx4O5d6VMva7o+YHhz5tb5WXte1y629h+q6xTBQL5Je1qQHAEO8CFTw/HcsTWAe72Xtv2mkcxxbxVt+IiWzb37+Xf3J0WmqMTibnA5XNI7xqD4FM+g80rahnVt5RSXOUFryA068Qbf4VYqGhzSTrvr4HRUsNqCyVpvYZhc828Vthkk0/Q5dTjdNLyenFx1Oum6W1eIHYHRIsOx98gaLkXLgNdD2nZb+VvRN48HnkPZiee+xt5WXqQ1OOfT6PGeKSZxSVZzhzRmcCDbnzWggxEv7IaeybkEBoaTzdx8BdfMO6GVJ0OWIHdxOvkB8lpKHodCxoDnPkI13LG3+6P3WWbLhfb5/BpjhkXXuZ5tKGklouTqV1mk4MPkL/ALVT4Uxg7LfiT8yk1TXOYbcFz5PiCjwolLT+rK0DZD/pHxOiKvOOAarMOKgqniNQCN1x5ddOS4dGiwxQpqXE8VXFKVdgopJD2I3u8GuPxsn9F0aqHDWPL94gLh25JvyzVQSM3DCVbjjsQtXF0Rf8AWe1vgCf2U46Jxj3pHHwAH7rSOlyPwO4oq4fUANXNZiYGgV1+FQMGzj4vP6JbVCJuzG+Yv817EMLcaOWc6ZmMVr7rPVEjzsCtdV1bRsGjwaB+iU1FceZ9Uv0hzduRzz1NGakdLyPouoJXjdp9EylqTzPqq7pTzPqto/A8fmT9jNa6UekXqSqHHRMo5oju9o81my5ckq/0PF/U/Yr9Sn6I1V4+D2n8QXNTIA3Qj1WXRdH6LFdT9i18TfmPuUcfnvdY97NVuZYGu94Aqm7Bofsn8xW0fhziu0w/UFd0J44ddQp5I7BP3xg7gFVp6Bru74rPJ8OyL7XfsENdB/cqF9HOtDQzGyz4wmRpuHBw9CnNC4jQiy456fLDuLOqOfHLpod0lTqmojDgs11mqd4dUd6xZojipw3uS+XDjwWsYwEL46lU2OjHOiNiwpPBgOZ5adrrdVtCN+KzWI1JjckV0NaTozGxgIAPlddPqY49MnwVnozjjXHI/wCK0OIYSyQXACaEeb9KKzrowGsPYObbUi1iskZQBqRovXm4QGu1CjqcBpyS7qo81j2sjb357IlCzSGXaqZ5XQQnJnO7tfAcB6K9geEmokc0uLGMtcjck3sAeG17qtWZo3FjgWlpsQdNv0UvRyvAfIHOLWPswOB2eATc91jbyWX5OkcxVronFgcHBulgdbDQEfaFkxOJNkaS7QgHtEa+FkixKk7XvZju1zdz4pcal8Zs8XHA8P8AhU3XRe71LmJYPf8AmRnK7mPkRxSeKuLCWv0Pjo7zTN2MAD9Eoq5TIfdvfgBc+ilO+xTklyizLXXFmi99ABxKrU0JcdTa+h599uXip8N6L1kpBjpZzxBETwO7Uiy1OHezLFHm5hEY/wD0lYPgCSk1LqJy5MrfBSw6NoLbcLW7l690XccgKzuEeymoBaZaiNoBuWsa5x9TZb2gwSGnbZ0u32i1oWOPT5FK2Yx4LJdYKr15JsLnwF1aOI0rdM4d3NBf8gV9bit/6cErvwBg/usuz5b9R2RvppHDRtvHRK5eiLpDd8gb4NufiQnX8TUu2gY3vfLc+jQjqao7yRs+7GXfElN4YvsTYvpOhtOz3i9573WHoE1gwmBnuxMHflBPqVF9Gyn3qmT8IY35BH0Kw+9JK7xmf+hVRxxj0hDC4HIfBRvq4xu9o8XN/dVBgcHGO/3iXfMqVmEwDaFn5ArAjlxSIf6rPzt/dL6jFo+EjPzBOW0UY2jZ+QKQQN+y38oVKVEtWYqsrwdnt9UirJHHYj1K9T6pv2R6BHVN+yPQLaOocfBlLApeTxSpY/u9UvlY7/CvejAw7tb+UKN1DEd42H8Df2XRHXtfxMHok/5HgLmnkoyvepcDpnbwRn8DVSm6IUbt4GjwuFqviMfMTJ6B+GeIIXr1R7PaR22dng6/zSqq9mTf9Ocjucy/xBW0dfifdozlosq6pnmyFsKz2d1bfcySeDrH4pDW4BUxe/C8d+W49Qt46jFLqSMJYMke0LUL6Wkbr4tjIEL6QviABCEIAFJHM4bEhRoUyhGXaspSkumMYcZmbs4HxCtM6Sy8WsPqEkQsXpcL7ijRanKupMev6RuO8Y/Mf2STEndab+78Vyvtlm9Dg/p92X9Xm9f9HEbMtiDqOK1WF9K3RtDXtzW0vmt+izQapGRpfQYPT3ZS1mb19kamo6VMftHY/e/4Vb6azfVHqf2SqnoydgfRNqXCzxFvEgfNZy0unj49y46jM/PsczxRT26yGN9ti6PMR5lL5ugTJpHuD+ra836tkQDW6AaAHTZauipGD61+5rXPP9oT6khd9SCR3ecrB/cb/BceSOCPSOvHLM+2ZPDfZrHYZ55XW+6D4bFaGD2bUJFnse/nmkOvpZPo4Kk7Nij8SXn4WClGFyO/qVDz3MAjHqNVytR8I61Oflimn6CYXDr/AAkI73jN/wB5KvQ1FFFpEyO/KGEH/sarkeCQDUsznm8l5/uV6OJrdGgDwACmkK2LvpCV39Ond4yOawempR1NU7eSOPuYwuPq4/omiEwFf0Rf35pn/jLB6NspIsGgbr1YcftO7R9XJghAHDImt2aB4ABdoQgAQsp0n9oFHRO6t5dJIN44wCWX2zEkNB7r3UPRv2j0dXKIQJIpHGzGyhoDzyDmki/cVp8nJt3VwR8yF1fJsUIQsywQhCABCEIAEIQgAQhRVU4jY57tmNLz4NFz8kASoWd6H9LY8QbI+OKSMRlrT1gYMxcL6ZXHYfNaJVKLi6fYk01aBCEKRgvhC+oQAtr8Appv6kLCeeUA+oWfm9nNKSSHSNHIOFh6hbJC0jlnH7WyJY4S7Qtr8BpptZIWOJ+tlAd6jVIav2d0jvdzs8HXHoQtghEcs4/a2EscJdpHnNR7MfsT/mZ+xS6f2bVI918bvUL1dC2WtzLyYvSYn4PHX9AK0fUafxtUZ6CV3+0P+oz917MhX9fl/BP0WL8njP8A8Erv9of9Rn7rodA63/bH52fuvZEI+vy/gPosX5PIY+gFXxY0fjarkHs6nPvOYPMn5L1JCl63M/I1o8S8Hn0Hs6P1pW+TCfmUyp+gkTd5HHwa0fotehZPUZX3I1WDGukIYeidO3cPd4vPyCvQYLTt2hZ45QT8UwQsnJvs0UUujlkYGwA8BZdIQkMEIQgAQhCABCEIAEIQgAVDHa4wU08w1MUMkoHMsYXAeoV9VcTomzQywu92WN8Trb2e0tNvVNVasT64PKfY5gjJ3z1s4Er2vyszjN/Md25JCDu7tNseGq2uO9BKapqY6ol8b2ZT/KyNzljszHOu06jn3LAYDHiuEvliZSGojebggOcwuaLNkaWai4Iu08uFrp/0MwPEZas11c98Tb5m04eQJDazQYw4hrGjgdSR5nuzXueRTSVcf9UcmOtqg48+SDFOlldWV7qHD3tibGXNfMWgn+WbSPJcD2QdAALnnrp1gfSWupsTbh9ZK2dshAbIGta4ZmlzHDKBobWIP/ujBh1bheIzzx0r6qGYyWLN7PfnA0BLXA6G4sVa6KdHqyoxB2KVsZhDbvjiPvOOQtY0N3DWg8bEnzTaxqL621x63/sE5t+bv/FFbEOkuIz4tLS0UwDWvdGGuawxsEbcsj3HLfR1/OytdDukNcMVfQ1E4qGt6xrnBjWhpY3MHNsARrZpBvuvvspwidtVWVVRC+MvF252FpcZXue+1/ut9Uey/CJ/46sq54Xxl+Yt6xhaXGaQvda/INF/FOexKSpcJenYR3txdvl+xL0V6UVDcSraernLooWzvbmDAGNjeCHXaAT2CqnRzpbVzy1VfJK9lDTZniENj7ZItHFe176tJ13I4FLfaN0YqpMSe6nikc2oZHme0HJd3YcHu2A7AJ7lv5uiDRhbsPiIBMdusI9+W4dndbgXAeSmbxJJ8XKv8eo4/Mba9L/z6GCpelGJVkc9S2tgpmx3yU94g6SwDi1ucEnQjtHc/BzSdO5pMGqKlxDaiJ4pw9oAzOdkyvDTcA2edNrtWZwzC6mnidTyYM2efOck748zQDwcW6PA1sQ4aHuTrpng1QMNggjomxySTGeeGlYXMblYQ3Na+urOJ93QrSUcbklSq+Ouv/epEXNJu3dfnsoR4zjDsOdXOqwyNjrNvHH1k93hhI7NgATptsfFaUdK5zgRrHutOQYmvDRqTL1bX5SLXt3W0VXp3hU7MJpKOCJ8jh1fWBjC4gRxkuvbYl5B8lB03widuE0NHDDI9zcj5QxjnWLY3F2a213vv5Kf2T28LmXsiv3Rvl9e58p+ms9LhMVRI7raiplkbGXNaGsa0luYhgFwMu3EuHBV8RrMbp6RuISVTcpLXOpzHH2GvNmk2b3jQG4ur3TToVNLh1HHA3NJTMDXRXAc4PYM5F9C4OG3eVQx6pxTEoYqMUL4QC0yyO7LHlugN3AZWj3ram4Fu8hsdNVy3d10KW5cO+uP7j/GunUowiKuhYBJM4RG4u2JwL2vdbiLxkC/2hus7guM4nP1T6fEoJpHG76WRrIzHzBBYC8cLt8r7p/juF11HR09PRRx1MLGZJ43xte57i4vc7K42LHEnQC4+WOm6Mz1dVC6mw59CGua6R7nuDGkOBztDgMtrGwbrcoxLHtfVW+XT4/N8/8AATc7Xfj1PcKcuLWl4AdlBcAbgOtqAeIvxUq+BfV5x2ghCEACEIQAIQhAAhCEACEIQAIQhAAhCEACEIQAIQhAAhCEACEIQAIQhAAhCEACEIQAIQhAAhCEACEIQAIQhAAhCEACEIQAIQhAAhCEACEIQAIQh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0" name="3 CuadroTexto"/>
          <p:cNvSpPr txBox="1"/>
          <p:nvPr/>
        </p:nvSpPr>
        <p:spPr>
          <a:xfrm>
            <a:off x="3438624" y="338218"/>
            <a:ext cx="5975350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CO" sz="1600" u="none" dirty="0" smtClean="0"/>
              <a:t>Consultorio Contable Unadista </a:t>
            </a:r>
          </a:p>
          <a:p>
            <a:pPr>
              <a:defRPr/>
            </a:pPr>
            <a:r>
              <a:rPr lang="es-CO" u="none" dirty="0" smtClean="0"/>
              <a:t>Impacto Generado</a:t>
            </a:r>
            <a:endParaRPr lang="es-CO" u="none" dirty="0"/>
          </a:p>
        </p:txBody>
      </p:sp>
      <p:sp>
        <p:nvSpPr>
          <p:cNvPr id="17" name="16 Rectángulo"/>
          <p:cNvSpPr/>
          <p:nvPr/>
        </p:nvSpPr>
        <p:spPr>
          <a:xfrm>
            <a:off x="2175805" y="3240710"/>
            <a:ext cx="1768815" cy="834479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1005164"/>
              <a:satOff val="-876"/>
              <a:lumOff val="-1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20 Rectángulo"/>
          <p:cNvSpPr/>
          <p:nvPr/>
        </p:nvSpPr>
        <p:spPr>
          <a:xfrm>
            <a:off x="3944620" y="5157192"/>
            <a:ext cx="1768815" cy="834479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3015493"/>
              <a:satOff val="-2627"/>
              <a:lumOff val="-4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22 Rectángulo"/>
          <p:cNvSpPr/>
          <p:nvPr/>
        </p:nvSpPr>
        <p:spPr>
          <a:xfrm>
            <a:off x="8225154" y="3240710"/>
            <a:ext cx="1768815" cy="834479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4020657"/>
              <a:satOff val="-3502"/>
              <a:lumOff val="-5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24 Rectángulo"/>
          <p:cNvSpPr/>
          <p:nvPr/>
        </p:nvSpPr>
        <p:spPr>
          <a:xfrm>
            <a:off x="10241603" y="3240710"/>
            <a:ext cx="1768815" cy="834479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602371428"/>
              </p:ext>
            </p:extLst>
          </p:nvPr>
        </p:nvGraphicFramePr>
        <p:xfrm>
          <a:off x="1044326" y="1337563"/>
          <a:ext cx="10054227" cy="4795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15 Flecha derecha">
            <a:hlinkClick r:id="rId8" action="ppaction://hlinksldjump"/>
          </p:cNvPr>
          <p:cNvSpPr/>
          <p:nvPr/>
        </p:nvSpPr>
        <p:spPr>
          <a:xfrm>
            <a:off x="10241603" y="6309320"/>
            <a:ext cx="6678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97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5" name="3 CuadroTexto"/>
          <p:cNvSpPr txBox="1"/>
          <p:nvPr/>
        </p:nvSpPr>
        <p:spPr>
          <a:xfrm>
            <a:off x="3098799" y="776288"/>
            <a:ext cx="6514479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ES" u="none" dirty="0" smtClean="0"/>
              <a:t>Componente Práctico</a:t>
            </a:r>
            <a:endParaRPr lang="es-ES" sz="1400" b="0" i="1" u="none" dirty="0"/>
          </a:p>
        </p:txBody>
      </p:sp>
      <p:sp>
        <p:nvSpPr>
          <p:cNvPr id="6" name="18 CuadroTexto"/>
          <p:cNvSpPr txBox="1"/>
          <p:nvPr/>
        </p:nvSpPr>
        <p:spPr>
          <a:xfrm>
            <a:off x="131822" y="999009"/>
            <a:ext cx="31447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</a:rPr>
              <a:t>4. Organización de las Actividades Académicas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658637082"/>
              </p:ext>
            </p:extLst>
          </p:nvPr>
        </p:nvGraphicFramePr>
        <p:xfrm>
          <a:off x="2028296" y="724605"/>
          <a:ext cx="8113183" cy="5408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519" y="1772816"/>
            <a:ext cx="234315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https://pca.edu.co/img/contabl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055" y="1461010"/>
            <a:ext cx="1534461" cy="181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5" descr="data:image/jpeg;base64,/9j/4AAQSkZJRgABAQAAAQABAAD/2wCEAAkGBxQSEhUUEhQWFBQVExcXFBgXGBcUFxcWFBgXGBUdGBcYHCggGBwlHBUWITEhJSkrLi4uFx8zODMsNygtLi0BCgoKDg0OGxAQGywmICQsLC4sLywsLCwsLCwtLCwvLCwsLCwsLC8sLCwtLCwtLCwsLCwsLCwsLCwtLCwsLCwsLP/AABEIAMIBAwMBEQACEQEDEQH/xAAcAAEAAgMBAQEAAAAAAAAAAAAABQYDBAcCAQj/xAA+EAABAwIEAwYDBgUEAgMBAAABAAIDBBEFEiExBkFREyIyYXGBB5GhFCNScrHBQmKCotEzsuHwFWMkc8II/8QAGwEBAAIDAQEAAAAAAAAAAAAAAAEEAgMFBgf/xAAzEQEAAgECBAQEBQQDAQEAAAAAAQIDBBEFEiExE0FRcTJhgdEikbHB4QYUQqEz8PFSQ//aAAwDAQACEQMRAD8A7igICAgICAgICAgICAgICAgICAgICAgICAgICAgICAgICAgICAgICAgICAgICD4Cg+oCAgICAgICAgICAgICAgICAgICAgICAgICAgICAg0saxSOlhfNKbMY256nkAOpJIA9Vja0VjeW3DhtmvFKd5fn3injKprnnO8si1yxMJDAP5vxnzPsBsubkzWvL2uj4dh01ekbz6z+3oj8Cx6ejeH08hYb95u7HDo5ux/XosaZLVnpLfqNJhz12yV3/X6O4cE8cxV3ccOznDblm7XAblh/Y6jztdXsOojJ0npLy3EuEZNJHiVnmpPn5x7/AHW9WHHEBAQEBAQEBAQEBAQEBAQEBAQEBAQEBAQEBAQEHKvjniDg2ngB7ri+R/mW2az/AHP+ip6u3SIei4BiibXyT5bR+bkapPTiCQ4RxIsrKdzDqJ4xpzBcAR7gke621pNbxKhn1NMunyUnttL9QrqPCiAgICAgICAgICAgICAgICAgICAgICAgICAgICDmHxtwZ8kcNSwEiLM2S2tmvsWu9AQQfzBVNVSZiJh3+BaitL2x28+30cdVF6pq11TlFh4j9FuxY953lz9dqox0mlfin/SwfBzh59ViMbrfdUxE0p5XabxN9S8A26Ncr1YiZeVy5bY68sT3fptbVAQEBAQEBAQEBAQEBAQEBAQEBAQEBAQEBAQEBAQaGNYrBTRl9S9rI9u9rm02Dd3G19ACsbWisby24cOTLblxxvLgnGE+GVDiaRs9K6+7WsMTvPss92D8pH5VSm+Hfs9NTS8Rim05I9v52eeE/hW+t75raYxX73Zdo+UeRY9rMh8z9VYpFbfDLkai+fDO2Su37/V3bhnh2CggEFO3K0auJ1e9x3c88ybegsALAWW6I2c21ptO8pZSxEBAQEBAQEBAQEBAQEBAQEBAQEBAQEBAQEBAQU7jXj6GhBjZaao/ADoy/OQjbrl3Ple60Zc0U6ebp6HhmTUzzT0r6+vs4fjmNzVkhlqHl7uQ2a0dGt2aP+m5VC95vO8vXafTY9PTlxxt+s+6OWCw28LrnwyB8b3McNnNJBHuE6x1juyrXHf8GWIms+rv/APE326Dv2E0ZDZANL38LwOQOvuD5Lo6fN4levd4vjPDf7LPtX4Z6x9vp+i0Kw5AgICAgICAgICAgICAgICAgICCu4BjJc0tkNyDoTuQeqy2FgjeHC42WI9ICAgICDHPO1jS97g1rQS5ziAABuSToAomdk1rNp2iN5ck44+KBdmhoCWt2dPs49ezB8I/mOvS26p5dR5Vel0HBYja+f8AL7/Zy1ziSSTck3JOpJO91UeiiIiNofESICCzcE8QupKhkupb4ZR+KM7+40I8wox38K/N5J1mljX6WcU/FHWJ+f8APaX6Ip5mva17CHNcA5pGoIIuCPZdiJ36w+b2rNLTW0bTHdkUsRAQEBAQEBAQEBAQEBAQEBAQcTxTihsE3Z32AzHkCeXyt81kOqcJTmSkikP8YLh+Uk5fmLH3USJhQCAgIPhKDgnxL4wdWTGKJ5+zRmzbHSRw3eeovt5C/Nc/Pl5p2js9jwrh8YMfPePxT/r5KSq7sCAgICD3E+xuomN4Z47zS27svwj4kztNJIdWguhJ5s3c323HkT0VrR5d45J8nnv6k4fFbRqsfa3f38p+v6+7pSvvKCAg5F8UOOKiKpNNTSGJsYb2jm2zOe4B1rnYAEbcybqnnzTFuWr0nCeG4smLxcsb79vZX8O+KGIReJ7Jh/7GD9WZT81qjU3hey8F0t+0THtP33WfDvjI3aemI843h39rgP8ActtdVHnDn5f6ft/+d/zhZ8O+JWHy2BmMRPKRrm/Nwu36rdGek+bn5eE6qn+O/t1Weiro5m54ZGSN/ExweL+oK2xMT2UL47Una8TE/NsKWAgICAgICAgICDj2C/DCWabPVSRmLNd/ZvMjpNdRewy35ndTuOvxRhoDWgBoAAA2AGgAUD0gICCH4hxMxNDWaPdz6AfupiBzDjbiuWKN0DJHZ5mkP1vlYd99i7Uel/JVtTl5Y5Y7u3wbQ+Lfxb/DHb5z/Dl1VUCNpcfYdTyVLHSb22ek1eqrpsU3t9PnLXwSGqr5209KwGR1yALABo1Jc52gA6+g3IV2unpDzGXjWpt2mI9o++6bxfhifD5OyqnsfI9gfZjnPDWkuABJaNdDt5LRqYiJiIdfgt8mSlsl5md526z6f+tJVnaEGk2ttKWO2Nsp87bLfOLfHFocmuv5NXbFftO23yn0+v6t1aHWbeHYjJBIySJxa9jg5p8x+3l5pHSd47oyR4mOcVvhnydCw34xTN0np45PNjnRm3ocwJ+St11U+cPP5eAUn/jvMe/X7LbhfxToZSA8yQEm33jbtv8AmYTYeZsttdTSXNy8F1OPrERPt/K3iujMZlD2ujDS7O0hzcoFyQRodFv5o23cycd4vyTG0+j8w4tXGeeWZ28kjnnyzEkD229lyrW5pmX0DBijFjrSPKGosW4QEG7hHEs1BIJIXlpJs4btcByc3Yj9L6Lbi5t96yoa/wACaxXNXeJ/OPnD9I8MYr9rpYai2XtYw4jkDsbeVwbLo0mZiJl4rPjrjyWrWd4iekpRZNQgICAgICAgIIrDZWuDZAAC8DMQNT69bFZTAlViCAgIKX8RasU7RO7whuUDq+5Ib7/oD0WN7xSu8rGl01tRljHX/wAhwesqnSvdI83c43J/7yA/Rcu0zad5e7xY6YccUr0iFYxKq7R2nhGjf8q/hx8lfm8jxHWf3OXePhjt9/r+j9I/B3gj/wAdS9rM21VOAZOsbN2R+R5u89NcoW9y5lzP4i1/b4jUOBuGv7MeXZAMNvdrj7rmZrb3l7jheLw9LSPXr+atrU6ASiJnaN3nhLDvtGKUke4dPGXebYznf/a0ro4ezxnE/wDk3dW43+GEhlfNQhpY+7nRXDS1x3yX7uU72uLbBasunmZ3qv6DjVa0imffp5/dzTEMPlgdknjfE7o9pbe3S+48wqtqWr3h3cWqw5fgtEtZYrAg2cO4gkjEsUUjg17XMkaD3XNcLOuNvK+6z5LUjfylUjPp9VfkmIm1J6T5xtPq1lgtiAgINCeJ00zImauc5rGjq95AH1IVvDX8LzvFMu+SY/8AmH62wmgbTwRQs8MUbI2+jGho/RXXmZned22iBAQEBAQEBAQVThiou1zDyNx6Hf6/qsxaInXCwke0HwOG19t0HyR4aCSQANyUHIvjLXmdkPZ3MUb35zyLnBoYbcho4X/mVXVVnaJd/gNqRkvE95iNv3/ZxjFqzTI06nxeQ6LXp8X+UrXF9dER4GOe/f7LL8LuGu1lFVIPu4nfdg/xSjUH0bofW3Qq9WHmbT5P0BR8RN7KRzyLxROe70YLlLdI3MdJvaKx5zs/OM0pe4ucbucS4nqSblciZ3fQ6VitYrHk8KGTxKdCpr3a807Ulb/ghh3aYp2hGkFPI4Ho5+WMf2vf8lfwdnkeK/FD9DKw5LHPA17S17Q5p3DgHA+oKCrYp8OMPnv9x2LusJMdvRg7n9q12w0t3hdxcQ1OL4bz9ev6qDxX8JXRMLqaqGugbKyzr/8A2MNv7FrjTVid1y3G9RavLO0fOO7nMuAPonujlLC8gE5CXAA3sCSBrz9wtOpnrFXU4Hijw7ZPWdvyfFVdwQEAm2qR1Y2tFYmZTvwZwr7TijHuF2wNdM7pcd1g9czwf6V0sddni9Zlm0TM+cv0qtzmCAgICAgICAgIOc4fVmJ4eBfkRtcFZi2YdjsLtC7ITydoPnssZEpUVAYxz9w1pPrYKBzwTuzF4cQ4m5IJBud9VkNt+LPe0Nl77RtrlPzGh9wUHttC17bxvab7sdZrh5dD9EEE/huilkBnpond7vHLkPuWWJTYT+LYQ6Jn/wASEFoaAyNmVgb0sCRp6J2FVxHCZ6DDaqapf99VFsTWXuGNe7M8epaHfJaNRbakulwnF4mqr8uv5fy5euY9sIPhjLtApiYjqwtjtk/DDrnwEw7IyrlPic+OO3MBgLr+hz/2q/ppia7w8lxql8eaK2jbo6wrDjiAgjscozLHpu03F9PVTA/NeNVnbTyScnPNvyjRv0AXJyW5rTL6Bo8Pg4K09I/35tJYLIgINfEJLMPnp/lbcUb2UeIZOTDMevR2T/8An3B+zpJqkjWeXK38kNx/vc8f0hdCkdHjdTbe2zqyzVhAQEBAQEBAQEHJeH43/YKaWVwzyMNhY3ytcWtcT5gA+6yG2CgUvEOftaVhv2eUv6Av7wbfrpeyD6gIKM6rfLUEsc4F8lm2JGl7D6ILvBUtc57AbujsHDnqLg/96ILJSVzXxBrnAPbtfY22121GikUz404leOlgH80pHoA1n6v+So6ue0PRcAxdb5Po5WqT0wgIJ/hfiOWklEkR12c0+GRvR3+eSil7Yrc1WWo0+LX4vCy9/KXZKbjAVLGvpzlFhnBsXNdzB/zzXWxZK5K7w8BrdFl0mWceSPb5/OE/hGJiYEfxttmHqtkwqM9bXsiHeOvIDc+ygUjjbiKX7LMWXaMhADd++Q25Plmv7LDLPLSZhc4fjjJqaVntv+nVw5cp7wRIgII3E3XcGjXyHU7f981awR03cLiuXe8V9Ifq3hLCRSUdPT6XjiaHW2LyLyH3cXH3V2I2h5W9ua0yl1LEQEBAQEBAQEBByqvqGhsUbPBDDHE3+hoBPzushrQTINmlERGeKFkOfV2Robndc94gcygzoNDHKns4HnmRlHq7T9Ln2QV/hKmzTZjtG2/udB9L/JBmomPOJlzSQ10Ls/QgHu39ygtj3Abm1zYepQc142qc9W4cmNawewzH6uK5mptvkl7Tg+Lk0sT67ygVodQQEBBMYHjD4XhzDrsQdnjoQore2K3NVnnwYtdi8HN38p84da4Qr4mUz5o5TJPM7vg6dkQPDl5AcjzXWxZa5Y3h4DW6LLo8s48ke0+Ux6tf/wAk18jmBxklbYvawGRwvtmABt7rapsskYc0te3QghzXDkdCCCkxvGzKtprMWjvCr4hwNA7/AE3OiJ2Hjb8jr9VVtpaz26Ozg45np0yRFv8AUq/U8DVYJ7NomA/Ae9b8rrE+guq9tNeO3V18PGdNk+KeWfn91eqaZ8bssjHMcN2vaWuHqDqtExMd3TpkreN6zvHyYlDOZbHAFIKjE4Mwuxknau/LF3mj0Lgxv9S6OKu20PHa3Pzza/q/TlDibZDa2U9DzVjZyG8oBAQEBAQEBAQEHKOKsLdTSbdx3hPL0WQinPsw9TZo9XaIJyNgaABsAAPZB6QVji+p1ZGOXePvoP3Qb/ClIRBceKQm19NB3W6/M+6CSp8HfBK50rcpLQG7G4vc2I9kEdxfcw2abOzNIPQgixSUxG87Q5tVzmR7nndzi4/1G641p3mZfQ8OPw8daekRDEobERJiThMbd5twLDfTTTzurtcEWxxHm8xl4tfFq7THWnbb284+f6pqaItJa4WINj7Kpas1naXo8OamWkXpO8S8LFsfUEtg+KyROJY6zrWPMEeYWNb2xW5qtuXT4tfinDm7+U+cezsvwrpIIqHtI3dpK8l1S86OMo1cD0ABFh0IXXx5IyV5ofPdbo8mkzTiyfSfWPVrSPuSepJ+a2qiGxkF01K3W32hrnWNjlF7/RBaJMMf44hmZfSx1HqEGtUzF4yTsbM38MzA/wCWYXCiaxbuzx5L453pMxPyVPG+D6Cqafs3aQODi2Ts3Zm35iz7n2BC1RgpE7xC5fiepvTktbp9NzhHg6KgzOa50kjxlL3ACzb3s0Da5AvryC3RCjusEuL/AGd8Tg3O50jWNH5tCfYIh0KCdrxdpusRkQEBAQEBAQEBBXosldTlkniAs7qHcnBZDlvElO6CTsX6Fpv6j+EjyQS+CsmkkiiAzF0TnkncWsRr6FBI1MRjJD+7be/JBzSuxds9UWtD8z35GAsdqBoDttzQdHp4gxrWjZrQB7CyCwYbUNnZ2Mp7w/03c/RBVONqMQ08rpHhr2gNY07vL9AWdban+krVnty0le4bhnLqaxt0id5+jky5T3TFVS5WE+WnqdlnjrzWiFbWZvCw2t5+XvLU4VpM9SHHVsLTKfVthH/eWe1106vDZe68twxj6WSR/izhsZ8x4vUa/RMuKMkN+i119LfeOsT3j/vmr1dQyQuyyNLSWhwvza7Yg8x/z0XLvSaztL2uDUUz0i9J6NdYtz1G6xuomN42ZUtNbRaF44C4gNO98V/u6huX0f8Awn3uW+46LZo8nJflntKr/UOhjU6bxqfFXr7x5/l3/Ndl13z8p8PzyiQ6hgIsPEL6ZrHlqgvOGU7I42tZq3e51JvvdYjJU07Xgh7Q7TmEFD+zRxlzYo2xtzE5WiwuTqfUlZAgi2AS18bT4YGF5/M/Rv0QX/CIhHme54OawA2At+6iRKGVotcjXbXdQPaAgj8SrHRkWGllMQN2GTM0G1ri6ge0BAQEFAwGoyTDWwd3T77fWyyH3j7CTOIXttma/K8k2+7dqfUggaeZQSXDVA0PbKw3NsrweQ8vkEkZuLsHhc3tnB2drhaziBfkSOagVaolDGuc7ZoJPoEFe4Kx2SqEwkb/AKUls42IeSWtP8wA+VlInqytbAwyPdlDdb878gPNY2tFY3ltwYb5rxSkdZc44p4jlrpe0lOjRljaNmt5+53J/YALl5ck3neXt9Fo6aXHy17+c+qFWtcRONVGoYOWp/b9/mrmmp05nnONan8dcUeXWf2XPgzhSaSiMjHtiM8l7uYX3jjuG6XFruLj52artYecvO8rM6mb2tNRdoL3BkOgOp7xty0upYrFxLgsdTGYzu2/ZO5tPL2Nhcf8LXlxxeuy5otZfTZOaO3nHrDjssZa4tcLFpII6EaELlTGz3VbRaItHaXhQybVJJy+S13jbqu6a0Wiccun4HjLZYGve4NdcMdfTv8AL56H3XY0+XxKRL53xXRTpNTanlPWPb+EzHIWkEGxC3OcsOGYhmsQbEeNvUdWhJGWuxjcR/NRsK52JPS5vpfUqRjebb6W3QRfBw7QzznaSTun+VugUiwxzE3tfum3uFA+moc8NzDKQLWveyDNS4i9kkbQ7RztQdRlAuUE5Jiw2aCXHYKNhoTVjybu5cuSkTVHUB7QR7rEZ0BAQEHMWmxuNxqFkLZUjtoQRuWgj15oIXDawxPDuWzh5IMmOYn2rrNJLBt6qBQ+P8XbDAGE2dKbf0t1d+w91Iy8KRClos0hydoe2kv5izNOtraeai1orG8s8WO2S0UpG8yqPEGNuqX82xt8Df3P8x+i5eXLOSfk9roNBXS09bT3n9vZErU6DXrqsRtudSfCOv8AwtuLFN5+Shr9dXS03/yntH/fJl4J4UkxGYufdsDXfev6nfIz+a1vyj2B6VaxEbQ8VkyWvabWnrLuscbY2hrQGsY0BoGzWtFgB5ABZtb7Qvid3srXNdu4AX9jugy1LQHEA3HIoOS8Vx55XztZaN0hZfkXsAufK/8A+Sufqse1uaPN6zgmq58U4p717eyBVV3HpjrG6iY3ZVtNZiYTOFsbJLE17rRmVjiORLb5L+53Wely+Hk2ntLTx3RRq9L4lI/FXrHt5w6jQ08gZ96QX3JsOQvoF2HztmjkLSCNCEEhI0EZ2i2bV35uaDUgf35H2vlAa313KD5VvZl+8tlOhB1vfSyDYpcrGhgAa0bAC1vQINgRBrdNdz6koMLoiAD1QRU7ryn+UBo9TqfoEFpwWwJe7pZp5BJGCoOdx6F30ugmjQjdhLT5bKNxGV0rs1nOuW8xopgb+Dyuc0lxuL2HtuokSCgEHMFkLJw1PeMt/CdPR3/N0EHjkRZOWi+V1nj0OhA9wUEVjWLR0sRllNgNhzc7kB5oKNgGFyYjMa2r0hB+6ZyIG39I5nmfJT2Ijd44lxw1DsrdImnujbN/Mf2HJcvPmm87R2ez4bw+NNTmt8U9/l8kItDqsFZVCNtzvyHU/wCFsxY5vKnrdbTS4+ae/lHqycH8Jz4pK52rYY9ZZOQG4Yzq4jly3Pn0qVisbQ8Tnz3zXm953mX6AwygjZRsjgYGNhFg0fUnqTe5J3N1saUDi8+RnZR3dLJo0cwDu49AEEzTNjZTsjA77QACOg6oIbGa1wHYwjPPICGN6Dm53QBBjkwHtKR1KLHKy4d/7hrf53B8iVhlpz1mFrRaidPmjJ+fs5M9pBIIsQbEHkRuuQ97ExMbw8oltUj+XyWrJHmu6XJ/hLrfBNf28T3yaua1se+xaL5j6/5XX0uXxKde8PA8a0P9pqZiPht1j7fRvzstY20OysOQz0Eu7D/ENPJ3JBkFP2IyAgki7yOp3QRthNK0DwRHM7oXfwgdUG/cuflbqbEu8gEGanfy+SDfpWNcTfxEWb6oNeuwywu7Qg6Dqm4kYpuyZkc3cXHuoGlR0j5HEjRo09Sp3G/TzOidkf4TsVA3p6Jj9SNeoUbjJTQBjQ0bBBlQEHLWPve4Isbai1/MeSyHtuMNpe85waHd3U2vz/ZBrYtxVC+MzOeA2IG538VrAdTpt5oOaU078VrY3TMk+z5rRxtBsR5u29T7KRfuJHCCnkZ4LMLGgeYsLLVl+CVrQxE6mkT6w5iuS96w1VQI23PsOpWzHjm87Qq6vV002Pnt9I9WDh3A5cRnt4WNt2j+TG8gOrjyHuulSkVjaHi9Tqb57ze/f9HZKLHKfDGMpmlrG2u1vM30uepJWzZWbc/E7KRzGOPemNms3JO23ugncO4bZG/O+TO54vIf0a3oAoEVjEkkfdjYXvc6zPwi/Nx6BSMQws0V5bmaZwBc7mT+EdGhBv0NK90bnOs0nUNHnvdBzHjzDeynzt8MouR0ePF89D6krnanHy23jzev4LqvFw+HPev6eSsqs7L611teibb9Exblnm9F2+Fc3a1UkZcQ0wFzrcyxzcv+4/NWdJWa3lxP6gzVy4Kz5xP7OvYlS54WbZmiwt0XQh5FWnHLvpbfyspGLDqt1e3Mw5IySC/m8NNjlHQ9UmRJvoiwZI7AbB3Tz8ym43Y8PawAMdcnxOO5PNRuMFVTFmxLgOfNTuPlJ2pynLYm5326e6CbpIbnNKbkbDkoGCspC95u/T6+ibiUoGZY2jTQKB4xKnD2+Y2UwPWHZsgzb/tyUSNlAQEHN5gXOOyyFD4wwQ1MrRLM5jWDuMZGCBfclxfqT6BN9hYcPwungpGxRQxvAJJdK0Pc553cbjfl5ABRuN/DKxpABa1haLDKAAB5BSM2IzFzT3hqLctlEwmJmJ3hz2bhRxdaOSO3LOXAjy0BuqU6Wd+k9HpcfHaxj/HWeb5dp+z4z4WyzODpaqIN6MDnEDyzWHurVMcUjaHD1Wryai/Pf6fJ0bC8JgpYGwwtAaznfvOcd3OPMn/tgtiqgGYJEKzt3xCSTSz3Pc7L0s0nKLeiCbnwwdqJWhuYcyAT7E7IJwVBA35KBhrO9b5qR8dMb2Oosg2IZdCQgr/FOFCpiLL2du0nk4bfuPda8uPnrst6HVTps0X8vP2clrKR8TiyRpa4cj+x5jzC5dqzWdpe4xZ8eWvNSd4RtZK533cTXSSO0swFxHsOa34MUzPNPZyeK8QrjpOKk/in/Ufd1n4ScLSUkck1QC2aVoaGX1ZGDex6OcbEjllHO4V+tYh5bJltfvLocstmjUrJrRNTGJAQ4Xv1QZMPaQ3L+HQWsNPZBmdMRzQZhJtqg957oM9M7ZJHt89io2GaJ1/kg9xyWQbLnXAQZmmwUD6110HpAQc2a7UrIY5MPDzchB7lprMsFEiGLcpKJeKqtysPkFjedo3bcGPnyRVX2V5FzfUqp4kvQf2leXbZrnFnteCHHdb6ZN3K1GjmvWFvwrF84F1uhQmNk+ynBsQpQ2aiOzEGpK7RBkab29EGvUg3KD3RuOXdBrYpVCJhJPosLW2huw4pyW2hSqnHJC4d6yqWzTMu/i4fjivWGq/iCoa8ETPsOWY2+S248u/SVHV8Pikc1F84VxkztObxAaqxE7uVakx3Tk0mgUsCBiBTHvEIPNWbFB6bJqEGeN2qDNC79UGOd+qDZpK4cwdvIqB8fXC+xHy6X6qRt09e22x09N/moGy6vbbY/Tn7qB4ixFuuh38v8oNhlc0kAX1QbKDm9My5WQky2wQeTDdhKiRXaqK10Fbxx9mkLXl+Fc0PTNCDkabBUZh6mlolozP1SttmGbFFoS2F1mUhXKXee1ODll0bCK7Nb0W/dz5jZLV0nc90QjpHaIPdO/veyD3Vs0QYYHWakpiN1S4tr9CLqpmu7vDsHXdTXT6qnu9DFOj4HXKmLbSwyYYtXZe+A2kOd5tV3BO7zXEscUjaF5Yy6suQ34oO6gjo9JCg+Yhug1oZO9ZBJQDVBshmiDBMxBKUlK2w7o+QUBWUzfwj5D1SBkw+BtvC35BJG66Bv4W/IKB5ZTt/C35BB6+ztuDlFxtYWQZUHPqBZDcnQbDP9NRIrldzQVLHv3WOTss6T/kaMw7oVOz0OFCVY1Wlfj4WWk3C343J1a9YGdR6K3DhZO6yznuD1WcNLWm2CD7S+P2Qb9V4UEdIe6sbN2Lu59xKdSqGZ6nQdldKrutDboN0LdnROEhr7LoYHk+K912pFZcZKjwrEQJ/1Ssh4r90GhD40E7TboN12yiBheFIlaTwhQFWgUCSNxQPgQfUB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4" name="AutoShape 7" descr="data:image/jpeg;base64,/9j/4AAQSkZJRgABAQAAAQABAAD/2wCEAAkGBxQSEhUUEhQWFBQVExcXFBgXGBcUFxcWFBgXGBUdGBcYHCggGBwlHBUWITEhJSkrLi4uFx8zODMsNygtLi0BCgoKDg0OGxAQGywmICQsLC4sLywsLCwsLCwtLCwvLCwsLCwsLC8sLCwtLCwtLCwsLCwsLCwsLCwtLCwsLCwsLP/AABEIAMIBAwMBEQACEQEDEQH/xAAcAAEAAgMBAQEAAAAAAAAAAAAABQYDBAcCAQj/xAA+EAABAwIEAwYDBgUEAgMBAAABAAIDBBEFEiExBkFREyIyYXGBB5GhFCNScrHBQmKCotEzsuHwFWMkc8II/8QAGwEBAAIDAQEAAAAAAAAAAAAAAAEEAgMFBgf/xAAzEQEAAgECBAQEBQQDAQEAAAAAAQIDBBEFEiExE0FRcTJhgdEikbHB4QYUQqEz8PFSQ//aAAwDAQACEQMRAD8A7igICAgICAgICAgICAgICAgICAgICAgICAgICAgICAgICAgICAgICAgICAgICD4Cg+oCAgICAgICAgICAgICAgICAgICAgICAgICAgICAg0saxSOlhfNKbMY256nkAOpJIA9Vja0VjeW3DhtmvFKd5fn3injKprnnO8si1yxMJDAP5vxnzPsBsubkzWvL2uj4dh01ekbz6z+3oj8Cx6ejeH08hYb95u7HDo5ux/XosaZLVnpLfqNJhz12yV3/X6O4cE8cxV3ccOznDblm7XAblh/Y6jztdXsOojJ0npLy3EuEZNJHiVnmpPn5x7/AHW9WHHEBAQEBAQEBAQEBAQEBAQEBAQEBAQEBAQEBAQEHKvjniDg2ngB7ri+R/mW2az/AHP+ip6u3SIei4BiibXyT5bR+bkapPTiCQ4RxIsrKdzDqJ4xpzBcAR7gke621pNbxKhn1NMunyUnttL9QrqPCiAgICAgICAgICAgICAgICAgICAgICAgICAgICDmHxtwZ8kcNSwEiLM2S2tmvsWu9AQQfzBVNVSZiJh3+BaitL2x28+30cdVF6pq11TlFh4j9FuxY953lz9dqox0mlfin/SwfBzh59ViMbrfdUxE0p5XabxN9S8A26Ncr1YiZeVy5bY68sT3fptbVAQEBAQEBAQEBAQEBAQEBAQEBAQEBAQEBAQEBAQaGNYrBTRl9S9rI9u9rm02Dd3G19ACsbWisby24cOTLblxxvLgnGE+GVDiaRs9K6+7WsMTvPss92D8pH5VSm+Hfs9NTS8Rim05I9v52eeE/hW+t75raYxX73Zdo+UeRY9rMh8z9VYpFbfDLkai+fDO2Su37/V3bhnh2CggEFO3K0auJ1e9x3c88ybegsALAWW6I2c21ptO8pZSxEBAQEBAQEBAQEBAQEBAQEBAQEBAQEBAQEBAQU7jXj6GhBjZaao/ADoy/OQjbrl3Ple60Zc0U6ebp6HhmTUzzT0r6+vs4fjmNzVkhlqHl7uQ2a0dGt2aP+m5VC95vO8vXafTY9PTlxxt+s+6OWCw28LrnwyB8b3McNnNJBHuE6x1juyrXHf8GWIms+rv/APE326Dv2E0ZDZANL38LwOQOvuD5Lo6fN4levd4vjPDf7LPtX4Z6x9vp+i0Kw5AgICAgICAgICAgICAgICAgICCu4BjJc0tkNyDoTuQeqy2FgjeHC42WI9ICAgICDHPO1jS97g1rQS5ziAABuSToAomdk1rNp2iN5ck44+KBdmhoCWt2dPs49ezB8I/mOvS26p5dR5Vel0HBYja+f8AL7/Zy1ziSSTck3JOpJO91UeiiIiNofESICCzcE8QupKhkupb4ZR+KM7+40I8wox38K/N5J1mljX6WcU/FHWJ+f8APaX6Ip5mva17CHNcA5pGoIIuCPZdiJ36w+b2rNLTW0bTHdkUsRAQEBAQEBAQEBAQEBAQEBAQcTxTihsE3Z32AzHkCeXyt81kOqcJTmSkikP8YLh+Uk5fmLH3USJhQCAgIPhKDgnxL4wdWTGKJ5+zRmzbHSRw3eeovt5C/Nc/Pl5p2js9jwrh8YMfPePxT/r5KSq7sCAgICD3E+xuomN4Z47zS27svwj4kztNJIdWguhJ5s3c323HkT0VrR5d45J8nnv6k4fFbRqsfa3f38p+v6+7pSvvKCAg5F8UOOKiKpNNTSGJsYb2jm2zOe4B1rnYAEbcybqnnzTFuWr0nCeG4smLxcsb79vZX8O+KGIReJ7Jh/7GD9WZT81qjU3hey8F0t+0THtP33WfDvjI3aemI843h39rgP8ActtdVHnDn5f6ft/+d/zhZ8O+JWHy2BmMRPKRrm/Nwu36rdGek+bn5eE6qn+O/t1Weiro5m54ZGSN/ExweL+oK2xMT2UL47Una8TE/NsKWAgICAgICAgICDj2C/DCWabPVSRmLNd/ZvMjpNdRewy35ndTuOvxRhoDWgBoAAA2AGgAUD0gICCH4hxMxNDWaPdz6AfupiBzDjbiuWKN0DJHZ5mkP1vlYd99i7Uel/JVtTl5Y5Y7u3wbQ+Lfxb/DHb5z/Dl1VUCNpcfYdTyVLHSb22ek1eqrpsU3t9PnLXwSGqr5209KwGR1yALABo1Jc52gA6+g3IV2unpDzGXjWpt2mI9o++6bxfhifD5OyqnsfI9gfZjnPDWkuABJaNdDt5LRqYiJiIdfgt8mSlsl5md526z6f+tJVnaEGk2ttKWO2Nsp87bLfOLfHFocmuv5NXbFftO23yn0+v6t1aHWbeHYjJBIySJxa9jg5p8x+3l5pHSd47oyR4mOcVvhnydCw34xTN0np45PNjnRm3ocwJ+St11U+cPP5eAUn/jvMe/X7LbhfxToZSA8yQEm33jbtv8AmYTYeZsttdTSXNy8F1OPrERPt/K3iujMZlD2ujDS7O0hzcoFyQRodFv5o23cycd4vyTG0+j8w4tXGeeWZ28kjnnyzEkD229lyrW5pmX0DBijFjrSPKGosW4QEG7hHEs1BIJIXlpJs4btcByc3Yj9L6Lbi5t96yoa/wACaxXNXeJ/OPnD9I8MYr9rpYai2XtYw4jkDsbeVwbLo0mZiJl4rPjrjyWrWd4iekpRZNQgICAgICAgIIrDZWuDZAAC8DMQNT69bFZTAlViCAgIKX8RasU7RO7whuUDq+5Ib7/oD0WN7xSu8rGl01tRljHX/wAhwesqnSvdI83c43J/7yA/Rcu0zad5e7xY6YccUr0iFYxKq7R2nhGjf8q/hx8lfm8jxHWf3OXePhjt9/r+j9I/B3gj/wAdS9rM21VOAZOsbN2R+R5u89NcoW9y5lzP4i1/b4jUOBuGv7MeXZAMNvdrj7rmZrb3l7jheLw9LSPXr+atrU6ASiJnaN3nhLDvtGKUke4dPGXebYznf/a0ro4ezxnE/wDk3dW43+GEhlfNQhpY+7nRXDS1x3yX7uU72uLbBasunmZ3qv6DjVa0imffp5/dzTEMPlgdknjfE7o9pbe3S+48wqtqWr3h3cWqw5fgtEtZYrAg2cO4gkjEsUUjg17XMkaD3XNcLOuNvK+6z5LUjfylUjPp9VfkmIm1J6T5xtPq1lgtiAgINCeJ00zImauc5rGjq95AH1IVvDX8LzvFMu+SY/8AmH62wmgbTwRQs8MUbI2+jGho/RXXmZned22iBAQEBAQEBAQVThiou1zDyNx6Hf6/qsxaInXCwke0HwOG19t0HyR4aCSQANyUHIvjLXmdkPZ3MUb35zyLnBoYbcho4X/mVXVVnaJd/gNqRkvE95iNv3/ZxjFqzTI06nxeQ6LXp8X+UrXF9dER4GOe/f7LL8LuGu1lFVIPu4nfdg/xSjUH0bofW3Qq9WHmbT5P0BR8RN7KRzyLxROe70YLlLdI3MdJvaKx5zs/OM0pe4ucbucS4nqSblciZ3fQ6VitYrHk8KGTxKdCpr3a807Ulb/ghh3aYp2hGkFPI4Ho5+WMf2vf8lfwdnkeK/FD9DKw5LHPA17S17Q5p3DgHA+oKCrYp8OMPnv9x2LusJMdvRg7n9q12w0t3hdxcQ1OL4bz9ev6qDxX8JXRMLqaqGugbKyzr/8A2MNv7FrjTVid1y3G9RavLO0fOO7nMuAPonujlLC8gE5CXAA3sCSBrz9wtOpnrFXU4Hijw7ZPWdvyfFVdwQEAm2qR1Y2tFYmZTvwZwr7TijHuF2wNdM7pcd1g9czwf6V0sddni9Zlm0TM+cv0qtzmCAgICAgICAgIOc4fVmJ4eBfkRtcFZi2YdjsLtC7ITydoPnssZEpUVAYxz9w1pPrYKBzwTuzF4cQ4m5IJBud9VkNt+LPe0Nl77RtrlPzGh9wUHttC17bxvab7sdZrh5dD9EEE/huilkBnpond7vHLkPuWWJTYT+LYQ6Jn/wASEFoaAyNmVgb0sCRp6J2FVxHCZ6DDaqapf99VFsTWXuGNe7M8epaHfJaNRbakulwnF4mqr8uv5fy5euY9sIPhjLtApiYjqwtjtk/DDrnwEw7IyrlPic+OO3MBgLr+hz/2q/ppia7w8lxql8eaK2jbo6wrDjiAgjscozLHpu03F9PVTA/NeNVnbTyScnPNvyjRv0AXJyW5rTL6Bo8Pg4K09I/35tJYLIgINfEJLMPnp/lbcUb2UeIZOTDMevR2T/8An3B+zpJqkjWeXK38kNx/vc8f0hdCkdHjdTbe2zqyzVhAQEBAQEBAQEHJeH43/YKaWVwzyMNhY3ytcWtcT5gA+6yG2CgUvEOftaVhv2eUv6Av7wbfrpeyD6gIKM6rfLUEsc4F8lm2JGl7D6ILvBUtc57AbujsHDnqLg/96ILJSVzXxBrnAPbtfY22121GikUz404leOlgH80pHoA1n6v+So6ue0PRcAxdb5Po5WqT0wgIJ/hfiOWklEkR12c0+GRvR3+eSil7Yrc1WWo0+LX4vCy9/KXZKbjAVLGvpzlFhnBsXNdzB/zzXWxZK5K7w8BrdFl0mWceSPb5/OE/hGJiYEfxttmHqtkwqM9bXsiHeOvIDc+ygUjjbiKX7LMWXaMhADd++Q25Plmv7LDLPLSZhc4fjjJqaVntv+nVw5cp7wRIgII3E3XcGjXyHU7f981awR03cLiuXe8V9Ifq3hLCRSUdPT6XjiaHW2LyLyH3cXH3V2I2h5W9ua0yl1LEQEBAQEBAQEBByqvqGhsUbPBDDHE3+hoBPzushrQTINmlERGeKFkOfV2Robndc94gcygzoNDHKns4HnmRlHq7T9Ln2QV/hKmzTZjtG2/udB9L/JBmomPOJlzSQ10Ls/QgHu39ygtj3Abm1zYepQc142qc9W4cmNawewzH6uK5mptvkl7Tg+Lk0sT67ygVodQQEBBMYHjD4XhzDrsQdnjoQore2K3NVnnwYtdi8HN38p84da4Qr4mUz5o5TJPM7vg6dkQPDl5AcjzXWxZa5Y3h4DW6LLo8s48ke0+Ux6tf/wAk18jmBxklbYvawGRwvtmABt7rapsskYc0te3QghzXDkdCCCkxvGzKtprMWjvCr4hwNA7/AE3OiJ2Hjb8jr9VVtpaz26Ozg45np0yRFv8AUq/U8DVYJ7NomA/Ae9b8rrE+guq9tNeO3V18PGdNk+KeWfn91eqaZ8bssjHMcN2vaWuHqDqtExMd3TpkreN6zvHyYlDOZbHAFIKjE4Mwuxknau/LF3mj0Lgxv9S6OKu20PHa3Pzza/q/TlDibZDa2U9DzVjZyG8oBAQEBAQEBAQEHKOKsLdTSbdx3hPL0WQinPsw9TZo9XaIJyNgaABsAAPZB6QVji+p1ZGOXePvoP3Qb/ClIRBceKQm19NB3W6/M+6CSp8HfBK50rcpLQG7G4vc2I9kEdxfcw2abOzNIPQgixSUxG87Q5tVzmR7nndzi4/1G641p3mZfQ8OPw8daekRDEobERJiThMbd5twLDfTTTzurtcEWxxHm8xl4tfFq7THWnbb284+f6pqaItJa4WINj7Kpas1naXo8OamWkXpO8S8LFsfUEtg+KyROJY6zrWPMEeYWNb2xW5qtuXT4tfinDm7+U+cezsvwrpIIqHtI3dpK8l1S86OMo1cD0ABFh0IXXx5IyV5ofPdbo8mkzTiyfSfWPVrSPuSepJ+a2qiGxkF01K3W32hrnWNjlF7/RBaJMMf44hmZfSx1HqEGtUzF4yTsbM38MzA/wCWYXCiaxbuzx5L453pMxPyVPG+D6Cqafs3aQODi2Ts3Zm35iz7n2BC1RgpE7xC5fiepvTktbp9NzhHg6KgzOa50kjxlL3ACzb3s0Da5AvryC3RCjusEuL/AGd8Tg3O50jWNH5tCfYIh0KCdrxdpusRkQEBAQEBAQEBBXosldTlkniAs7qHcnBZDlvElO6CTsX6Fpv6j+EjyQS+CsmkkiiAzF0TnkncWsRr6FBI1MRjJD+7be/JBzSuxds9UWtD8z35GAsdqBoDttzQdHp4gxrWjZrQB7CyCwYbUNnZ2Mp7w/03c/RBVONqMQ08rpHhr2gNY07vL9AWdban+krVnty0le4bhnLqaxt0id5+jky5T3TFVS5WE+WnqdlnjrzWiFbWZvCw2t5+XvLU4VpM9SHHVsLTKfVthH/eWe1106vDZe68twxj6WSR/izhsZ8x4vUa/RMuKMkN+i119LfeOsT3j/vmr1dQyQuyyNLSWhwvza7Yg8x/z0XLvSaztL2uDUUz0i9J6NdYtz1G6xuomN42ZUtNbRaF44C4gNO98V/u6huX0f8Awn3uW+46LZo8nJflntKr/UOhjU6bxqfFXr7x5/l3/Ndl13z8p8PzyiQ6hgIsPEL6ZrHlqgvOGU7I42tZq3e51JvvdYjJU07Xgh7Q7TmEFD+zRxlzYo2xtzE5WiwuTqfUlZAgi2AS18bT4YGF5/M/Rv0QX/CIhHme54OawA2At+6iRKGVotcjXbXdQPaAgj8SrHRkWGllMQN2GTM0G1ri6ge0BAQEFAwGoyTDWwd3T77fWyyH3j7CTOIXttma/K8k2+7dqfUggaeZQSXDVA0PbKw3NsrweQ8vkEkZuLsHhc3tnB2drhaziBfkSOagVaolDGuc7ZoJPoEFe4Kx2SqEwkb/AKUls42IeSWtP8wA+VlInqytbAwyPdlDdb878gPNY2tFY3ltwYb5rxSkdZc44p4jlrpe0lOjRljaNmt5+53J/YALl5ck3neXt9Fo6aXHy17+c+qFWtcRONVGoYOWp/b9/mrmmp05nnONan8dcUeXWf2XPgzhSaSiMjHtiM8l7uYX3jjuG6XFruLj52artYecvO8rM6mb2tNRdoL3BkOgOp7xty0upYrFxLgsdTGYzu2/ZO5tPL2Nhcf8LXlxxeuy5otZfTZOaO3nHrDjssZa4tcLFpII6EaELlTGz3VbRaItHaXhQybVJJy+S13jbqu6a0Wiccun4HjLZYGve4NdcMdfTv8AL56H3XY0+XxKRL53xXRTpNTanlPWPb+EzHIWkEGxC3OcsOGYhmsQbEeNvUdWhJGWuxjcR/NRsK52JPS5vpfUqRjebb6W3QRfBw7QzznaSTun+VugUiwxzE3tfum3uFA+moc8NzDKQLWveyDNS4i9kkbQ7RztQdRlAuUE5Jiw2aCXHYKNhoTVjybu5cuSkTVHUB7QR7rEZ0BAQEHMWmxuNxqFkLZUjtoQRuWgj15oIXDawxPDuWzh5IMmOYn2rrNJLBt6qBQ+P8XbDAGE2dKbf0t1d+w91Iy8KRClos0hydoe2kv5izNOtraeai1orG8s8WO2S0UpG8yqPEGNuqX82xt8Df3P8x+i5eXLOSfk9roNBXS09bT3n9vZErU6DXrqsRtudSfCOv8AwtuLFN5+Shr9dXS03/yntH/fJl4J4UkxGYufdsDXfev6nfIz+a1vyj2B6VaxEbQ8VkyWvabWnrLuscbY2hrQGsY0BoGzWtFgB5ABZtb7Qvid3srXNdu4AX9jugy1LQHEA3HIoOS8Vx55XztZaN0hZfkXsAufK/8A+Sufqse1uaPN6zgmq58U4p717eyBVV3HpjrG6iY3ZVtNZiYTOFsbJLE17rRmVjiORLb5L+53Wely+Hk2ntLTx3RRq9L4lI/FXrHt5w6jQ08gZ96QX3JsOQvoF2HztmjkLSCNCEEhI0EZ2i2bV35uaDUgf35H2vlAa313KD5VvZl+8tlOhB1vfSyDYpcrGhgAa0bAC1vQINgRBrdNdz6koMLoiAD1QRU7ryn+UBo9TqfoEFpwWwJe7pZp5BJGCoOdx6F30ugmjQjdhLT5bKNxGV0rs1nOuW8xopgb+Dyuc0lxuL2HtuokSCgEHMFkLJw1PeMt/CdPR3/N0EHjkRZOWi+V1nj0OhA9wUEVjWLR0sRllNgNhzc7kB5oKNgGFyYjMa2r0hB+6ZyIG39I5nmfJT2Ijd44lxw1DsrdImnujbN/Mf2HJcvPmm87R2ez4bw+NNTmt8U9/l8kItDqsFZVCNtzvyHU/wCFsxY5vKnrdbTS4+ae/lHqycH8Jz4pK52rYY9ZZOQG4Yzq4jly3Pn0qVisbQ8Tnz3zXm953mX6AwygjZRsjgYGNhFg0fUnqTe5J3N1saUDi8+RnZR3dLJo0cwDu49AEEzTNjZTsjA77QACOg6oIbGa1wHYwjPPICGN6Dm53QBBjkwHtKR1KLHKy4d/7hrf53B8iVhlpz1mFrRaidPmjJ+fs5M9pBIIsQbEHkRuuQ97ExMbw8oltUj+XyWrJHmu6XJ/hLrfBNf28T3yaua1se+xaL5j6/5XX0uXxKde8PA8a0P9pqZiPht1j7fRvzstY20OysOQz0Eu7D/ENPJ3JBkFP2IyAgki7yOp3QRthNK0DwRHM7oXfwgdUG/cuflbqbEu8gEGanfy+SDfpWNcTfxEWb6oNeuwywu7Qg6Dqm4kYpuyZkc3cXHuoGlR0j5HEjRo09Sp3G/TzOidkf4TsVA3p6Jj9SNeoUbjJTQBjQ0bBBlQEHLWPve4Isbai1/MeSyHtuMNpe85waHd3U2vz/ZBrYtxVC+MzOeA2IG538VrAdTpt5oOaU078VrY3TMk+z5rRxtBsR5u29T7KRfuJHCCnkZ4LMLGgeYsLLVl+CVrQxE6mkT6w5iuS96w1VQI23PsOpWzHjm87Qq6vV002Pnt9I9WDh3A5cRnt4WNt2j+TG8gOrjyHuulSkVjaHi9Tqb57ze/f9HZKLHKfDGMpmlrG2u1vM30uepJWzZWbc/E7KRzGOPemNms3JO23ugncO4bZG/O+TO54vIf0a3oAoEVjEkkfdjYXvc6zPwi/Nx6BSMQws0V5bmaZwBc7mT+EdGhBv0NK90bnOs0nUNHnvdBzHjzDeynzt8MouR0ePF89D6krnanHy23jzev4LqvFw+HPev6eSsqs7L611teibb9Exblnm9F2+Fc3a1UkZcQ0wFzrcyxzcv+4/NWdJWa3lxP6gzVy4Kz5xP7OvYlS54WbZmiwt0XQh5FWnHLvpbfyspGLDqt1e3Mw5IySC/m8NNjlHQ9UmRJvoiwZI7AbB3Tz8ym43Y8PawAMdcnxOO5PNRuMFVTFmxLgOfNTuPlJ2pynLYm5326e6CbpIbnNKbkbDkoGCspC95u/T6+ibiUoGZY2jTQKB4xKnD2+Y2UwPWHZsgzb/tyUSNlAQEHN5gXOOyyFD4wwQ1MrRLM5jWDuMZGCBfclxfqT6BN9hYcPwungpGxRQxvAJJdK0Pc553cbjfl5ABRuN/DKxpABa1haLDKAAB5BSM2IzFzT3hqLctlEwmJmJ3hz2bhRxdaOSO3LOXAjy0BuqU6Wd+k9HpcfHaxj/HWeb5dp+z4z4WyzODpaqIN6MDnEDyzWHurVMcUjaHD1Wryai/Pf6fJ0bC8JgpYGwwtAaznfvOcd3OPMn/tgtiqgGYJEKzt3xCSTSz3Pc7L0s0nKLeiCbnwwdqJWhuYcyAT7E7IJwVBA35KBhrO9b5qR8dMb2Oosg2IZdCQgr/FOFCpiLL2du0nk4bfuPda8uPnrst6HVTps0X8vP2clrKR8TiyRpa4cj+x5jzC5dqzWdpe4xZ8eWvNSd4RtZK533cTXSSO0swFxHsOa34MUzPNPZyeK8QrjpOKk/in/Ufd1n4ScLSUkck1QC2aVoaGX1ZGDex6OcbEjllHO4V+tYh5bJltfvLocstmjUrJrRNTGJAQ4Xv1QZMPaQ3L+HQWsNPZBmdMRzQZhJtqg957oM9M7ZJHt89io2GaJ1/kg9xyWQbLnXAQZmmwUD6110HpAQc2a7UrIY5MPDzchB7lprMsFEiGLcpKJeKqtysPkFjedo3bcGPnyRVX2V5FzfUqp4kvQf2leXbZrnFnteCHHdb6ZN3K1GjmvWFvwrF84F1uhQmNk+ynBsQpQ2aiOzEGpK7RBkab29EGvUg3KD3RuOXdBrYpVCJhJPosLW2huw4pyW2hSqnHJC4d6yqWzTMu/i4fjivWGq/iCoa8ETPsOWY2+S248u/SVHV8Pikc1F84VxkztObxAaqxE7uVakx3Tk0mgUsCBiBTHvEIPNWbFB6bJqEGeN2qDNC79UGOd+qDZpK4cwdvIqB8fXC+xHy6X6qRt09e22x09N/moGy6vbbY/Tn7qB4ixFuuh38v8oNhlc0kAX1QbKDm9My5WQky2wQeTDdhKiRXaqK10Fbxx9mkLXl+Fc0PTNCDkabBUZh6mlolozP1SttmGbFFoS2F1mUhXKXee1ODll0bCK7Nb0W/dz5jZLV0nc90QjpHaIPdO/veyD3Vs0QYYHWakpiN1S4tr9CLqpmu7vDsHXdTXT6qnu9DFOj4HXKmLbSwyYYtXZe+A2kOd5tV3BO7zXEscUjaF5Yy6suQ34oO6gjo9JCg+Yhug1oZO9ZBJQDVBshmiDBMxBKUlK2w7o+QUBWUzfwj5D1SBkw+BtvC35BJG66Bv4W/IKB5ZTt/C35BB6+ztuDlFxtYWQZUHPqBZDcnQbDP9NRIrldzQVLHv3WOTss6T/kaMw7oVOz0OFCVY1Wlfj4WWk3C343J1a9YGdR6K3DhZO6yznuD1WcNLWm2CD7S+P2Qb9V4UEdIe6sbN2Lu59xKdSqGZ6nQdldKrutDboN0LdnROEhr7LoYHk+K912pFZcZKjwrEQJ/1Ssh4r90GhD40E7TboN12yiBheFIlaTwhQFWgUCSNxQPgQfUBB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596" y="4791869"/>
            <a:ext cx="1737472" cy="1301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254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5" name="3 CuadroTexto"/>
          <p:cNvSpPr txBox="1"/>
          <p:nvPr/>
        </p:nvSpPr>
        <p:spPr>
          <a:xfrm>
            <a:off x="3780631" y="760282"/>
            <a:ext cx="5218335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ES" u="none" dirty="0" smtClean="0"/>
              <a:t>Componente Práctico</a:t>
            </a:r>
          </a:p>
          <a:p>
            <a:pPr>
              <a:defRPr/>
            </a:pPr>
            <a:r>
              <a:rPr lang="es-ES" i="1" u="none" dirty="0" err="1" smtClean="0"/>
              <a:t>Risk</a:t>
            </a:r>
            <a:r>
              <a:rPr lang="es-ES" i="1" u="none" dirty="0" smtClean="0"/>
              <a:t> Simulator</a:t>
            </a:r>
            <a:endParaRPr lang="es-ES" i="1" u="none" dirty="0"/>
          </a:p>
        </p:txBody>
      </p:sp>
      <p:sp>
        <p:nvSpPr>
          <p:cNvPr id="6" name="18 CuadroTexto"/>
          <p:cNvSpPr txBox="1"/>
          <p:nvPr/>
        </p:nvSpPr>
        <p:spPr>
          <a:xfrm>
            <a:off x="131822" y="999009"/>
            <a:ext cx="31447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</a:rPr>
              <a:t>4. Organización de las Actividades Académicas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AutoShape 5" descr="data:image/jpeg;base64,/9j/4AAQSkZJRgABAQAAAQABAAD/2wCEAAkGBxQSEhUUEhQWFBQVExcXFBgXGBcUFxcWFBgXGBUdGBcYHCggGBwlHBUWITEhJSkrLi4uFx8zODMsNygtLi0BCgoKDg0OGxAQGywmICQsLC4sLywsLCwsLCwtLCwvLCwsLCwsLC8sLCwtLCwtLCwsLCwsLCwsLCwtLCwsLCwsLP/AABEIAMIBAwMBEQACEQEDEQH/xAAcAAEAAgMBAQEAAAAAAAAAAAAABQYDBAcCAQj/xAA+EAABAwIEAwYDBgUEAgMBAAABAAIDBBEFEiExBkFREyIyYXGBB5GhFCNScrHBQmKCotEzsuHwFWMkc8II/8QAGwEBAAIDAQEAAAAAAAAAAAAAAAEEAgMFBgf/xAAzEQEAAgECBAQEBQQDAQEAAAAAAQIDBBEFEiExE0FRcTJhgdEikbHB4QYUQqEz8PFSQ//aAAwDAQACEQMRAD8A7igICAgICAgICAgICAgICAgICAgICAgICAgICAgICAgICAgICAgICAgICAgICD4Cg+oCAgICAgICAgICAgICAgICAgICAgICAgICAgICAg0saxSOlhfNKbMY256nkAOpJIA9Vja0VjeW3DhtmvFKd5fn3injKprnnO8si1yxMJDAP5vxnzPsBsubkzWvL2uj4dh01ekbz6z+3oj8Cx6ejeH08hYb95u7HDo5ux/XosaZLVnpLfqNJhz12yV3/X6O4cE8cxV3ccOznDblm7XAblh/Y6jztdXsOojJ0npLy3EuEZNJHiVnmpPn5x7/AHW9WHHEBAQEBAQEBAQEBAQEBAQEBAQEBAQEBAQEBAQEHKvjniDg2ngB7ri+R/mW2az/AHP+ip6u3SIei4BiibXyT5bR+bkapPTiCQ4RxIsrKdzDqJ4xpzBcAR7gke621pNbxKhn1NMunyUnttL9QrqPCiAgICAgICAgICAgICAgICAgICAgICAgICAgICDmHxtwZ8kcNSwEiLM2S2tmvsWu9AQQfzBVNVSZiJh3+BaitL2x28+30cdVF6pq11TlFh4j9FuxY953lz9dqox0mlfin/SwfBzh59ViMbrfdUxE0p5XabxN9S8A26Ncr1YiZeVy5bY68sT3fptbVAQEBAQEBAQEBAQEBAQEBAQEBAQEBAQEBAQEBAQaGNYrBTRl9S9rI9u9rm02Dd3G19ACsbWisby24cOTLblxxvLgnGE+GVDiaRs9K6+7WsMTvPss92D8pH5VSm+Hfs9NTS8Rim05I9v52eeE/hW+t75raYxX73Zdo+UeRY9rMh8z9VYpFbfDLkai+fDO2Su37/V3bhnh2CggEFO3K0auJ1e9x3c88ybegsALAWW6I2c21ptO8pZSxEBAQEBAQEBAQEBAQEBAQEBAQEBAQEBAQEBAQU7jXj6GhBjZaao/ADoy/OQjbrl3Ple60Zc0U6ebp6HhmTUzzT0r6+vs4fjmNzVkhlqHl7uQ2a0dGt2aP+m5VC95vO8vXafTY9PTlxxt+s+6OWCw28LrnwyB8b3McNnNJBHuE6x1juyrXHf8GWIms+rv/APE326Dv2E0ZDZANL38LwOQOvuD5Lo6fN4levd4vjPDf7LPtX4Z6x9vp+i0Kw5AgICAgICAgICAgICAgICAgICCu4BjJc0tkNyDoTuQeqy2FgjeHC42WI9ICAgICDHPO1jS97g1rQS5ziAABuSToAomdk1rNp2iN5ck44+KBdmhoCWt2dPs49ezB8I/mOvS26p5dR5Vel0HBYja+f8AL7/Zy1ziSSTck3JOpJO91UeiiIiNofESICCzcE8QupKhkupb4ZR+KM7+40I8wox38K/N5J1mljX6WcU/FHWJ+f8APaX6Ip5mva17CHNcA5pGoIIuCPZdiJ36w+b2rNLTW0bTHdkUsRAQEBAQEBAQEBAQEBAQEBAQcTxTihsE3Z32AzHkCeXyt81kOqcJTmSkikP8YLh+Uk5fmLH3USJhQCAgIPhKDgnxL4wdWTGKJ5+zRmzbHSRw3eeovt5C/Nc/Pl5p2js9jwrh8YMfPePxT/r5KSq7sCAgICD3E+xuomN4Z47zS27svwj4kztNJIdWguhJ5s3c323HkT0VrR5d45J8nnv6k4fFbRqsfa3f38p+v6+7pSvvKCAg5F8UOOKiKpNNTSGJsYb2jm2zOe4B1rnYAEbcybqnnzTFuWr0nCeG4smLxcsb79vZX8O+KGIReJ7Jh/7GD9WZT81qjU3hey8F0t+0THtP33WfDvjI3aemI843h39rgP8ActtdVHnDn5f6ft/+d/zhZ8O+JWHy2BmMRPKRrm/Nwu36rdGek+bn5eE6qn+O/t1Weiro5m54ZGSN/ExweL+oK2xMT2UL47Una8TE/NsKWAgICAgICAgICDj2C/DCWabPVSRmLNd/ZvMjpNdRewy35ndTuOvxRhoDWgBoAAA2AGgAUD0gICCH4hxMxNDWaPdz6AfupiBzDjbiuWKN0DJHZ5mkP1vlYd99i7Uel/JVtTl5Y5Y7u3wbQ+Lfxb/DHb5z/Dl1VUCNpcfYdTyVLHSb22ek1eqrpsU3t9PnLXwSGqr5209KwGR1yALABo1Jc52gA6+g3IV2unpDzGXjWpt2mI9o++6bxfhifD5OyqnsfI9gfZjnPDWkuABJaNdDt5LRqYiJiIdfgt8mSlsl5md526z6f+tJVnaEGk2ttKWO2Nsp87bLfOLfHFocmuv5NXbFftO23yn0+v6t1aHWbeHYjJBIySJxa9jg5p8x+3l5pHSd47oyR4mOcVvhnydCw34xTN0np45PNjnRm3ocwJ+St11U+cPP5eAUn/jvMe/X7LbhfxToZSA8yQEm33jbtv8AmYTYeZsttdTSXNy8F1OPrERPt/K3iujMZlD2ujDS7O0hzcoFyQRodFv5o23cycd4vyTG0+j8w4tXGeeWZ28kjnnyzEkD229lyrW5pmX0DBijFjrSPKGosW4QEG7hHEs1BIJIXlpJs4btcByc3Yj9L6Lbi5t96yoa/wACaxXNXeJ/OPnD9I8MYr9rpYai2XtYw4jkDsbeVwbLo0mZiJl4rPjrjyWrWd4iekpRZNQgICAgICAgIIrDZWuDZAAC8DMQNT69bFZTAlViCAgIKX8RasU7RO7whuUDq+5Ib7/oD0WN7xSu8rGl01tRljHX/wAhwesqnSvdI83c43J/7yA/Rcu0zad5e7xY6YccUr0iFYxKq7R2nhGjf8q/hx8lfm8jxHWf3OXePhjt9/r+j9I/B3gj/wAdS9rM21VOAZOsbN2R+R5u89NcoW9y5lzP4i1/b4jUOBuGv7MeXZAMNvdrj7rmZrb3l7jheLw9LSPXr+atrU6ASiJnaN3nhLDvtGKUke4dPGXebYznf/a0ro4ezxnE/wDk3dW43+GEhlfNQhpY+7nRXDS1x3yX7uU72uLbBasunmZ3qv6DjVa0imffp5/dzTEMPlgdknjfE7o9pbe3S+48wqtqWr3h3cWqw5fgtEtZYrAg2cO4gkjEsUUjg17XMkaD3XNcLOuNvK+6z5LUjfylUjPp9VfkmIm1J6T5xtPq1lgtiAgINCeJ00zImauc5rGjq95AH1IVvDX8LzvFMu+SY/8AmH62wmgbTwRQs8MUbI2+jGho/RXXmZned22iBAQEBAQEBAQVThiou1zDyNx6Hf6/qsxaInXCwke0HwOG19t0HyR4aCSQANyUHIvjLXmdkPZ3MUb35zyLnBoYbcho4X/mVXVVnaJd/gNqRkvE95iNv3/ZxjFqzTI06nxeQ6LXp8X+UrXF9dER4GOe/f7LL8LuGu1lFVIPu4nfdg/xSjUH0bofW3Qq9WHmbT5P0BR8RN7KRzyLxROe70YLlLdI3MdJvaKx5zs/OM0pe4ucbucS4nqSblciZ3fQ6VitYrHk8KGTxKdCpr3a807Ulb/ghh3aYp2hGkFPI4Ho5+WMf2vf8lfwdnkeK/FD9DKw5LHPA17S17Q5p3DgHA+oKCrYp8OMPnv9x2LusJMdvRg7n9q12w0t3hdxcQ1OL4bz9ev6qDxX8JXRMLqaqGugbKyzr/8A2MNv7FrjTVid1y3G9RavLO0fOO7nMuAPonujlLC8gE5CXAA3sCSBrz9wtOpnrFXU4Hijw7ZPWdvyfFVdwQEAm2qR1Y2tFYmZTvwZwr7TijHuF2wNdM7pcd1g9czwf6V0sddni9Zlm0TM+cv0qtzmCAgICAgICAgIOc4fVmJ4eBfkRtcFZi2YdjsLtC7ITydoPnssZEpUVAYxz9w1pPrYKBzwTuzF4cQ4m5IJBud9VkNt+LPe0Nl77RtrlPzGh9wUHttC17bxvab7sdZrh5dD9EEE/huilkBnpond7vHLkPuWWJTYT+LYQ6Jn/wASEFoaAyNmVgb0sCRp6J2FVxHCZ6DDaqapf99VFsTWXuGNe7M8epaHfJaNRbakulwnF4mqr8uv5fy5euY9sIPhjLtApiYjqwtjtk/DDrnwEw7IyrlPic+OO3MBgLr+hz/2q/ppia7w8lxql8eaK2jbo6wrDjiAgjscozLHpu03F9PVTA/NeNVnbTyScnPNvyjRv0AXJyW5rTL6Bo8Pg4K09I/35tJYLIgINfEJLMPnp/lbcUb2UeIZOTDMevR2T/8An3B+zpJqkjWeXK38kNx/vc8f0hdCkdHjdTbe2zqyzVhAQEBAQEBAQEHJeH43/YKaWVwzyMNhY3ytcWtcT5gA+6yG2CgUvEOftaVhv2eUv6Av7wbfrpeyD6gIKM6rfLUEsc4F8lm2JGl7D6ILvBUtc57AbujsHDnqLg/96ILJSVzXxBrnAPbtfY22121GikUz404leOlgH80pHoA1n6v+So6ue0PRcAxdb5Po5WqT0wgIJ/hfiOWklEkR12c0+GRvR3+eSil7Yrc1WWo0+LX4vCy9/KXZKbjAVLGvpzlFhnBsXNdzB/zzXWxZK5K7w8BrdFl0mWceSPb5/OE/hGJiYEfxttmHqtkwqM9bXsiHeOvIDc+ygUjjbiKX7LMWXaMhADd++Q25Plmv7LDLPLSZhc4fjjJqaVntv+nVw5cp7wRIgII3E3XcGjXyHU7f981awR03cLiuXe8V9Ifq3hLCRSUdPT6XjiaHW2LyLyH3cXH3V2I2h5W9ua0yl1LEQEBAQEBAQEBByqvqGhsUbPBDDHE3+hoBPzushrQTINmlERGeKFkOfV2Robndc94gcygzoNDHKns4HnmRlHq7T9Ln2QV/hKmzTZjtG2/udB9L/JBmomPOJlzSQ10Ls/QgHu39ygtj3Abm1zYepQc142qc9W4cmNawewzH6uK5mptvkl7Tg+Lk0sT67ygVodQQEBBMYHjD4XhzDrsQdnjoQore2K3NVnnwYtdi8HN38p84da4Qr4mUz5o5TJPM7vg6dkQPDl5AcjzXWxZa5Y3h4DW6LLo8s48ke0+Ux6tf/wAk18jmBxklbYvawGRwvtmABt7rapsskYc0te3QghzXDkdCCCkxvGzKtprMWjvCr4hwNA7/AE3OiJ2Hjb8jr9VVtpaz26Ozg45np0yRFv8AUq/U8DVYJ7NomA/Ae9b8rrE+guq9tNeO3V18PGdNk+KeWfn91eqaZ8bssjHMcN2vaWuHqDqtExMd3TpkreN6zvHyYlDOZbHAFIKjE4Mwuxknau/LF3mj0Lgxv9S6OKu20PHa3Pzza/q/TlDibZDa2U9DzVjZyG8oBAQEBAQEBAQEHKOKsLdTSbdx3hPL0WQinPsw9TZo9XaIJyNgaABsAAPZB6QVji+p1ZGOXePvoP3Qb/ClIRBceKQm19NB3W6/M+6CSp8HfBK50rcpLQG7G4vc2I9kEdxfcw2abOzNIPQgixSUxG87Q5tVzmR7nndzi4/1G641p3mZfQ8OPw8daekRDEobERJiThMbd5twLDfTTTzurtcEWxxHm8xl4tfFq7THWnbb284+f6pqaItJa4WINj7Kpas1naXo8OamWkXpO8S8LFsfUEtg+KyROJY6zrWPMEeYWNb2xW5qtuXT4tfinDm7+U+cezsvwrpIIqHtI3dpK8l1S86OMo1cD0ABFh0IXXx5IyV5ofPdbo8mkzTiyfSfWPVrSPuSepJ+a2qiGxkF01K3W32hrnWNjlF7/RBaJMMf44hmZfSx1HqEGtUzF4yTsbM38MzA/wCWYXCiaxbuzx5L453pMxPyVPG+D6Cqafs3aQODi2Ts3Zm35iz7n2BC1RgpE7xC5fiepvTktbp9NzhHg6KgzOa50kjxlL3ACzb3s0Da5AvryC3RCjusEuL/AGd8Tg3O50jWNH5tCfYIh0KCdrxdpusRkQEBAQEBAQEBBXosldTlkniAs7qHcnBZDlvElO6CTsX6Fpv6j+EjyQS+CsmkkiiAzF0TnkncWsRr6FBI1MRjJD+7be/JBzSuxds9UWtD8z35GAsdqBoDttzQdHp4gxrWjZrQB7CyCwYbUNnZ2Mp7w/03c/RBVONqMQ08rpHhr2gNY07vL9AWdban+krVnty0le4bhnLqaxt0id5+jky5T3TFVS5WE+WnqdlnjrzWiFbWZvCw2t5+XvLU4VpM9SHHVsLTKfVthH/eWe1106vDZe68twxj6WSR/izhsZ8x4vUa/RMuKMkN+i119LfeOsT3j/vmr1dQyQuyyNLSWhwvza7Yg8x/z0XLvSaztL2uDUUz0i9J6NdYtz1G6xuomN42ZUtNbRaF44C4gNO98V/u6huX0f8Awn3uW+46LZo8nJflntKr/UOhjU6bxqfFXr7x5/l3/Ndl13z8p8PzyiQ6hgIsPEL6ZrHlqgvOGU7I42tZq3e51JvvdYjJU07Xgh7Q7TmEFD+zRxlzYo2xtzE5WiwuTqfUlZAgi2AS18bT4YGF5/M/Rv0QX/CIhHme54OawA2At+6iRKGVotcjXbXdQPaAgj8SrHRkWGllMQN2GTM0G1ri6ge0BAQEFAwGoyTDWwd3T77fWyyH3j7CTOIXttma/K8k2+7dqfUggaeZQSXDVA0PbKw3NsrweQ8vkEkZuLsHhc3tnB2drhaziBfkSOagVaolDGuc7ZoJPoEFe4Kx2SqEwkb/AKUls42IeSWtP8wA+VlInqytbAwyPdlDdb878gPNY2tFY3ltwYb5rxSkdZc44p4jlrpe0lOjRljaNmt5+53J/YALl5ck3neXt9Fo6aXHy17+c+qFWtcRONVGoYOWp/b9/mrmmp05nnONan8dcUeXWf2XPgzhSaSiMjHtiM8l7uYX3jjuG6XFruLj52artYecvO8rM6mb2tNRdoL3BkOgOp7xty0upYrFxLgsdTGYzu2/ZO5tPL2Nhcf8LXlxxeuy5otZfTZOaO3nHrDjssZa4tcLFpII6EaELlTGz3VbRaItHaXhQybVJJy+S13jbqu6a0Wiccun4HjLZYGve4NdcMdfTv8AL56H3XY0+XxKRL53xXRTpNTanlPWPb+EzHIWkEGxC3OcsOGYhmsQbEeNvUdWhJGWuxjcR/NRsK52JPS5vpfUqRjebb6W3QRfBw7QzznaSTun+VugUiwxzE3tfum3uFA+moc8NzDKQLWveyDNS4i9kkbQ7RztQdRlAuUE5Jiw2aCXHYKNhoTVjybu5cuSkTVHUB7QR7rEZ0BAQEHMWmxuNxqFkLZUjtoQRuWgj15oIXDawxPDuWzh5IMmOYn2rrNJLBt6qBQ+P8XbDAGE2dKbf0t1d+w91Iy8KRClos0hydoe2kv5izNOtraeai1orG8s8WO2S0UpG8yqPEGNuqX82xt8Df3P8x+i5eXLOSfk9roNBXS09bT3n9vZErU6DXrqsRtudSfCOv8AwtuLFN5+Shr9dXS03/yntH/fJl4J4UkxGYufdsDXfev6nfIz+a1vyj2B6VaxEbQ8VkyWvabWnrLuscbY2hrQGsY0BoGzWtFgB5ABZtb7Qvid3srXNdu4AX9jugy1LQHEA3HIoOS8Vx55XztZaN0hZfkXsAufK/8A+Sufqse1uaPN6zgmq58U4p717eyBVV3HpjrG6iY3ZVtNZiYTOFsbJLE17rRmVjiORLb5L+53Wely+Hk2ntLTx3RRq9L4lI/FXrHt5w6jQ08gZ96QX3JsOQvoF2HztmjkLSCNCEEhI0EZ2i2bV35uaDUgf35H2vlAa313KD5VvZl+8tlOhB1vfSyDYpcrGhgAa0bAC1vQINgRBrdNdz6koMLoiAD1QRU7ryn+UBo9TqfoEFpwWwJe7pZp5BJGCoOdx6F30ugmjQjdhLT5bKNxGV0rs1nOuW8xopgb+Dyuc0lxuL2HtuokSCgEHMFkLJw1PeMt/CdPR3/N0EHjkRZOWi+V1nj0OhA9wUEVjWLR0sRllNgNhzc7kB5oKNgGFyYjMa2r0hB+6ZyIG39I5nmfJT2Ijd44lxw1DsrdImnujbN/Mf2HJcvPmm87R2ez4bw+NNTmt8U9/l8kItDqsFZVCNtzvyHU/wCFsxY5vKnrdbTS4+ae/lHqycH8Jz4pK52rYY9ZZOQG4Yzq4jly3Pn0qVisbQ8Tnz3zXm953mX6AwygjZRsjgYGNhFg0fUnqTe5J3N1saUDi8+RnZR3dLJo0cwDu49AEEzTNjZTsjA77QACOg6oIbGa1wHYwjPPICGN6Dm53QBBjkwHtKR1KLHKy4d/7hrf53B8iVhlpz1mFrRaidPmjJ+fs5M9pBIIsQbEHkRuuQ97ExMbw8oltUj+XyWrJHmu6XJ/hLrfBNf28T3yaua1se+xaL5j6/5XX0uXxKde8PA8a0P9pqZiPht1j7fRvzstY20OysOQz0Eu7D/ENPJ3JBkFP2IyAgki7yOp3QRthNK0DwRHM7oXfwgdUG/cuflbqbEu8gEGanfy+SDfpWNcTfxEWb6oNeuwywu7Qg6Dqm4kYpuyZkc3cXHuoGlR0j5HEjRo09Sp3G/TzOidkf4TsVA3p6Jj9SNeoUbjJTQBjQ0bBBlQEHLWPve4Isbai1/MeSyHtuMNpe85waHd3U2vz/ZBrYtxVC+MzOeA2IG538VrAdTpt5oOaU078VrY3TMk+z5rRxtBsR5u29T7KRfuJHCCnkZ4LMLGgeYsLLVl+CVrQxE6mkT6w5iuS96w1VQI23PsOpWzHjm87Qq6vV002Pnt9I9WDh3A5cRnt4WNt2j+TG8gOrjyHuulSkVjaHi9Tqb57ze/f9HZKLHKfDGMpmlrG2u1vM30uepJWzZWbc/E7KRzGOPemNms3JO23ugncO4bZG/O+TO54vIf0a3oAoEVjEkkfdjYXvc6zPwi/Nx6BSMQws0V5bmaZwBc7mT+EdGhBv0NK90bnOs0nUNHnvdBzHjzDeynzt8MouR0ePF89D6krnanHy23jzev4LqvFw+HPev6eSsqs7L611teibb9Exblnm9F2+Fc3a1UkZcQ0wFzrcyxzcv+4/NWdJWa3lxP6gzVy4Kz5xP7OvYlS54WbZmiwt0XQh5FWnHLvpbfyspGLDqt1e3Mw5IySC/m8NNjlHQ9UmRJvoiwZI7AbB3Tz8ym43Y8PawAMdcnxOO5PNRuMFVTFmxLgOfNTuPlJ2pynLYm5326e6CbpIbnNKbkbDkoGCspC95u/T6+ibiUoGZY2jTQKB4xKnD2+Y2UwPWHZsgzb/tyUSNlAQEHN5gXOOyyFD4wwQ1MrRLM5jWDuMZGCBfclxfqT6BN9hYcPwungpGxRQxvAJJdK0Pc553cbjfl5ABRuN/DKxpABa1haLDKAAB5BSM2IzFzT3hqLctlEwmJmJ3hz2bhRxdaOSO3LOXAjy0BuqU6Wd+k9HpcfHaxj/HWeb5dp+z4z4WyzODpaqIN6MDnEDyzWHurVMcUjaHD1Wryai/Pf6fJ0bC8JgpYGwwtAaznfvOcd3OPMn/tgtiqgGYJEKzt3xCSTSz3Pc7L0s0nKLeiCbnwwdqJWhuYcyAT7E7IJwVBA35KBhrO9b5qR8dMb2Oosg2IZdCQgr/FOFCpiLL2du0nk4bfuPda8uPnrst6HVTps0X8vP2clrKR8TiyRpa4cj+x5jzC5dqzWdpe4xZ8eWvNSd4RtZK533cTXSSO0swFxHsOa34MUzPNPZyeK8QrjpOKk/in/Ufd1n4ScLSUkck1QC2aVoaGX1ZGDex6OcbEjllHO4V+tYh5bJltfvLocstmjUrJrRNTGJAQ4Xv1QZMPaQ3L+HQWsNPZBmdMRzQZhJtqg957oM9M7ZJHt89io2GaJ1/kg9xyWQbLnXAQZmmwUD6110HpAQc2a7UrIY5MPDzchB7lprMsFEiGLcpKJeKqtysPkFjedo3bcGPnyRVX2V5FzfUqp4kvQf2leXbZrnFnteCHHdb6ZN3K1GjmvWFvwrF84F1uhQmNk+ynBsQpQ2aiOzEGpK7RBkab29EGvUg3KD3RuOXdBrYpVCJhJPosLW2huw4pyW2hSqnHJC4d6yqWzTMu/i4fjivWGq/iCoa8ETPsOWY2+S248u/SVHV8Pikc1F84VxkztObxAaqxE7uVakx3Tk0mgUsCBiBTHvEIPNWbFB6bJqEGeN2qDNC79UGOd+qDZpK4cwdvIqB8fXC+xHy6X6qRt09e22x09N/moGy6vbbY/Tn7qB4ixFuuh38v8oNhlc0kAX1QbKDm9My5WQky2wQeTDdhKiRXaqK10Fbxx9mkLXl+Fc0PTNCDkabBUZh6mlolozP1SttmGbFFoS2F1mUhXKXee1ODll0bCK7Nb0W/dz5jZLV0nc90QjpHaIPdO/veyD3Vs0QYYHWakpiN1S4tr9CLqpmu7vDsHXdTXT6qnu9DFOj4HXKmLbSwyYYtXZe+A2kOd5tV3BO7zXEscUjaF5Yy6suQ34oO6gjo9JCg+Yhug1oZO9ZBJQDVBshmiDBMxBKUlK2w7o+QUBWUzfwj5D1SBkw+BtvC35BJG66Bv4W/IKB5ZTt/C35BB6+ztuDlFxtYWQZUHPqBZDcnQbDP9NRIrldzQVLHv3WOTss6T/kaMw7oVOz0OFCVY1Wlfj4WWk3C343J1a9YGdR6K3DhZO6yznuD1WcNLWm2CD7S+P2Qb9V4UEdIe6sbN2Lu59xKdSqGZ6nQdldKrutDboN0LdnROEhr7LoYHk+K912pFZcZKjwrEQJ/1Ssh4r90GhD40E7TboN12yiBheFIlaTwhQFWgUCSNxQPgQfUB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4" name="AutoShape 7" descr="data:image/jpeg;base64,/9j/4AAQSkZJRgABAQAAAQABAAD/2wCEAAkGBxQSEhUUEhQWFBQVExcXFBgXGBcUFxcWFBgXGBUdGBcYHCggGBwlHBUWITEhJSkrLi4uFx8zODMsNygtLi0BCgoKDg0OGxAQGywmICQsLC4sLywsLCwsLCwtLCwvLCwsLCwsLC8sLCwtLCwtLCwsLCwsLCwsLCwtLCwsLCwsLP/AABEIAMIBAwMBEQACEQEDEQH/xAAcAAEAAgMBAQEAAAAAAAAAAAAABQYDBAcCAQj/xAA+EAABAwIEAwYDBgUEAgMBAAABAAIDBBEFEiExBkFREyIyYXGBB5GhFCNScrHBQmKCotEzsuHwFWMkc8II/8QAGwEBAAIDAQEAAAAAAAAAAAAAAAEEAgMFBgf/xAAzEQEAAgECBAQEBQQDAQEAAAAAAQIDBBEFEiExE0FRcTJhgdEikbHB4QYUQqEz8PFSQ//aAAwDAQACEQMRAD8A7igICAgICAgICAgICAgICAgICAgICAgICAgICAgICAgICAgICAgICAgICAgICD4Cg+oCAgICAgICAgICAgICAgICAgICAgICAgICAgICAg0saxSOlhfNKbMY256nkAOpJIA9Vja0VjeW3DhtmvFKd5fn3injKprnnO8si1yxMJDAP5vxnzPsBsubkzWvL2uj4dh01ekbz6z+3oj8Cx6ejeH08hYb95u7HDo5ux/XosaZLVnpLfqNJhz12yV3/X6O4cE8cxV3ccOznDblm7XAblh/Y6jztdXsOojJ0npLy3EuEZNJHiVnmpPn5x7/AHW9WHHEBAQEBAQEBAQEBAQEBAQEBAQEBAQEBAQEBAQEHKvjniDg2ngB7ri+R/mW2az/AHP+ip6u3SIei4BiibXyT5bR+bkapPTiCQ4RxIsrKdzDqJ4xpzBcAR7gke621pNbxKhn1NMunyUnttL9QrqPCiAgICAgICAgICAgICAgICAgICAgICAgICAgICDmHxtwZ8kcNSwEiLM2S2tmvsWu9AQQfzBVNVSZiJh3+BaitL2x28+30cdVF6pq11TlFh4j9FuxY953lz9dqox0mlfin/SwfBzh59ViMbrfdUxE0p5XabxN9S8A26Ncr1YiZeVy5bY68sT3fptbVAQEBAQEBAQEBAQEBAQEBAQEBAQEBAQEBAQEBAQaGNYrBTRl9S9rI9u9rm02Dd3G19ACsbWisby24cOTLblxxvLgnGE+GVDiaRs9K6+7WsMTvPss92D8pH5VSm+Hfs9NTS8Rim05I9v52eeE/hW+t75raYxX73Zdo+UeRY9rMh8z9VYpFbfDLkai+fDO2Su37/V3bhnh2CggEFO3K0auJ1e9x3c88ybegsALAWW6I2c21ptO8pZSxEBAQEBAQEBAQEBAQEBAQEBAQEBAQEBAQEBAQU7jXj6GhBjZaao/ADoy/OQjbrl3Ple60Zc0U6ebp6HhmTUzzT0r6+vs4fjmNzVkhlqHl7uQ2a0dGt2aP+m5VC95vO8vXafTY9PTlxxt+s+6OWCw28LrnwyB8b3McNnNJBHuE6x1juyrXHf8GWIms+rv/APE326Dv2E0ZDZANL38LwOQOvuD5Lo6fN4levd4vjPDf7LPtX4Z6x9vp+i0Kw5AgICAgICAgICAgICAgICAgICCu4BjJc0tkNyDoTuQeqy2FgjeHC42WI9ICAgICDHPO1jS97g1rQS5ziAABuSToAomdk1rNp2iN5ck44+KBdmhoCWt2dPs49ezB8I/mOvS26p5dR5Vel0HBYja+f8AL7/Zy1ziSSTck3JOpJO91UeiiIiNofESICCzcE8QupKhkupb4ZR+KM7+40I8wox38K/N5J1mljX6WcU/FHWJ+f8APaX6Ip5mva17CHNcA5pGoIIuCPZdiJ36w+b2rNLTW0bTHdkUsRAQEBAQEBAQEBAQEBAQEBAQcTxTihsE3Z32AzHkCeXyt81kOqcJTmSkikP8YLh+Uk5fmLH3USJhQCAgIPhKDgnxL4wdWTGKJ5+zRmzbHSRw3eeovt5C/Nc/Pl5p2js9jwrh8YMfPePxT/r5KSq7sCAgICD3E+xuomN4Z47zS27svwj4kztNJIdWguhJ5s3c323HkT0VrR5d45J8nnv6k4fFbRqsfa3f38p+v6+7pSvvKCAg5F8UOOKiKpNNTSGJsYb2jm2zOe4B1rnYAEbcybqnnzTFuWr0nCeG4smLxcsb79vZX8O+KGIReJ7Jh/7GD9WZT81qjU3hey8F0t+0THtP33WfDvjI3aemI843h39rgP8ActtdVHnDn5f6ft/+d/zhZ8O+JWHy2BmMRPKRrm/Nwu36rdGek+bn5eE6qn+O/t1Weiro5m54ZGSN/ExweL+oK2xMT2UL47Una8TE/NsKWAgICAgICAgICDj2C/DCWabPVSRmLNd/ZvMjpNdRewy35ndTuOvxRhoDWgBoAAA2AGgAUD0gICCH4hxMxNDWaPdz6AfupiBzDjbiuWKN0DJHZ5mkP1vlYd99i7Uel/JVtTl5Y5Y7u3wbQ+Lfxb/DHb5z/Dl1VUCNpcfYdTyVLHSb22ek1eqrpsU3t9PnLXwSGqr5209KwGR1yALABo1Jc52gA6+g3IV2unpDzGXjWpt2mI9o++6bxfhifD5OyqnsfI9gfZjnPDWkuABJaNdDt5LRqYiJiIdfgt8mSlsl5md526z6f+tJVnaEGk2ttKWO2Nsp87bLfOLfHFocmuv5NXbFftO23yn0+v6t1aHWbeHYjJBIySJxa9jg5p8x+3l5pHSd47oyR4mOcVvhnydCw34xTN0np45PNjnRm3ocwJ+St11U+cPP5eAUn/jvMe/X7LbhfxToZSA8yQEm33jbtv8AmYTYeZsttdTSXNy8F1OPrERPt/K3iujMZlD2ujDS7O0hzcoFyQRodFv5o23cycd4vyTG0+j8w4tXGeeWZ28kjnnyzEkD229lyrW5pmX0DBijFjrSPKGosW4QEG7hHEs1BIJIXlpJs4btcByc3Yj9L6Lbi5t96yoa/wACaxXNXeJ/OPnD9I8MYr9rpYai2XtYw4jkDsbeVwbLo0mZiJl4rPjrjyWrWd4iekpRZNQgICAgICAgIIrDZWuDZAAC8DMQNT69bFZTAlViCAgIKX8RasU7RO7whuUDq+5Ib7/oD0WN7xSu8rGl01tRljHX/wAhwesqnSvdI83c43J/7yA/Rcu0zad5e7xY6YccUr0iFYxKq7R2nhGjf8q/hx8lfm8jxHWf3OXePhjt9/r+j9I/B3gj/wAdS9rM21VOAZOsbN2R+R5u89NcoW9y5lzP4i1/b4jUOBuGv7MeXZAMNvdrj7rmZrb3l7jheLw9LSPXr+atrU6ASiJnaN3nhLDvtGKUke4dPGXebYznf/a0ro4ezxnE/wDk3dW43+GEhlfNQhpY+7nRXDS1x3yX7uU72uLbBasunmZ3qv6DjVa0imffp5/dzTEMPlgdknjfE7o9pbe3S+48wqtqWr3h3cWqw5fgtEtZYrAg2cO4gkjEsUUjg17XMkaD3XNcLOuNvK+6z5LUjfylUjPp9VfkmIm1J6T5xtPq1lgtiAgINCeJ00zImauc5rGjq95AH1IVvDX8LzvFMu+SY/8AmH62wmgbTwRQs8MUbI2+jGho/RXXmZned22iBAQEBAQEBAQVThiou1zDyNx6Hf6/qsxaInXCwke0HwOG19t0HyR4aCSQANyUHIvjLXmdkPZ3MUb35zyLnBoYbcho4X/mVXVVnaJd/gNqRkvE95iNv3/ZxjFqzTI06nxeQ6LXp8X+UrXF9dER4GOe/f7LL8LuGu1lFVIPu4nfdg/xSjUH0bofW3Qq9WHmbT5P0BR8RN7KRzyLxROe70YLlLdI3MdJvaKx5zs/OM0pe4ucbucS4nqSblciZ3fQ6VitYrHk8KGTxKdCpr3a807Ulb/ghh3aYp2hGkFPI4Ho5+WMf2vf8lfwdnkeK/FD9DKw5LHPA17S17Q5p3DgHA+oKCrYp8OMPnv9x2LusJMdvRg7n9q12w0t3hdxcQ1OL4bz9ev6qDxX8JXRMLqaqGugbKyzr/8A2MNv7FrjTVid1y3G9RavLO0fOO7nMuAPonujlLC8gE5CXAA3sCSBrz9wtOpnrFXU4Hijw7ZPWdvyfFVdwQEAm2qR1Y2tFYmZTvwZwr7TijHuF2wNdM7pcd1g9czwf6V0sddni9Zlm0TM+cv0qtzmCAgICAgICAgIOc4fVmJ4eBfkRtcFZi2YdjsLtC7ITydoPnssZEpUVAYxz9w1pPrYKBzwTuzF4cQ4m5IJBud9VkNt+LPe0Nl77RtrlPzGh9wUHttC17bxvab7sdZrh5dD9EEE/huilkBnpond7vHLkPuWWJTYT+LYQ6Jn/wASEFoaAyNmVgb0sCRp6J2FVxHCZ6DDaqapf99VFsTWXuGNe7M8epaHfJaNRbakulwnF4mqr8uv5fy5euY9sIPhjLtApiYjqwtjtk/DDrnwEw7IyrlPic+OO3MBgLr+hz/2q/ppia7w8lxql8eaK2jbo6wrDjiAgjscozLHpu03F9PVTA/NeNVnbTyScnPNvyjRv0AXJyW5rTL6Bo8Pg4K09I/35tJYLIgINfEJLMPnp/lbcUb2UeIZOTDMevR2T/8An3B+zpJqkjWeXK38kNx/vc8f0hdCkdHjdTbe2zqyzVhAQEBAQEBAQEHJeH43/YKaWVwzyMNhY3ytcWtcT5gA+6yG2CgUvEOftaVhv2eUv6Av7wbfrpeyD6gIKM6rfLUEsc4F8lm2JGl7D6ILvBUtc57AbujsHDnqLg/96ILJSVzXxBrnAPbtfY22121GikUz404leOlgH80pHoA1n6v+So6ue0PRcAxdb5Po5WqT0wgIJ/hfiOWklEkR12c0+GRvR3+eSil7Yrc1WWo0+LX4vCy9/KXZKbjAVLGvpzlFhnBsXNdzB/zzXWxZK5K7w8BrdFl0mWceSPb5/OE/hGJiYEfxttmHqtkwqM9bXsiHeOvIDc+ygUjjbiKX7LMWXaMhADd++Q25Plmv7LDLPLSZhc4fjjJqaVntv+nVw5cp7wRIgII3E3XcGjXyHU7f981awR03cLiuXe8V9Ifq3hLCRSUdPT6XjiaHW2LyLyH3cXH3V2I2h5W9ua0yl1LEQEBAQEBAQEBByqvqGhsUbPBDDHE3+hoBPzushrQTINmlERGeKFkOfV2Robndc94gcygzoNDHKns4HnmRlHq7T9Ln2QV/hKmzTZjtG2/udB9L/JBmomPOJlzSQ10Ls/QgHu39ygtj3Abm1zYepQc142qc9W4cmNawewzH6uK5mptvkl7Tg+Lk0sT67ygVodQQEBBMYHjD4XhzDrsQdnjoQore2K3NVnnwYtdi8HN38p84da4Qr4mUz5o5TJPM7vg6dkQPDl5AcjzXWxZa5Y3h4DW6LLo8s48ke0+Ux6tf/wAk18jmBxklbYvawGRwvtmABt7rapsskYc0te3QghzXDkdCCCkxvGzKtprMWjvCr4hwNA7/AE3OiJ2Hjb8jr9VVtpaz26Ozg45np0yRFv8AUq/U8DVYJ7NomA/Ae9b8rrE+guq9tNeO3V18PGdNk+KeWfn91eqaZ8bssjHMcN2vaWuHqDqtExMd3TpkreN6zvHyYlDOZbHAFIKjE4Mwuxknau/LF3mj0Lgxv9S6OKu20PHa3Pzza/q/TlDibZDa2U9DzVjZyG8oBAQEBAQEBAQEHKOKsLdTSbdx3hPL0WQinPsw9TZo9XaIJyNgaABsAAPZB6QVji+p1ZGOXePvoP3Qb/ClIRBceKQm19NB3W6/M+6CSp8HfBK50rcpLQG7G4vc2I9kEdxfcw2abOzNIPQgixSUxG87Q5tVzmR7nndzi4/1G641p3mZfQ8OPw8daekRDEobERJiThMbd5twLDfTTTzurtcEWxxHm8xl4tfFq7THWnbb284+f6pqaItJa4WINj7Kpas1naXo8OamWkXpO8S8LFsfUEtg+KyROJY6zrWPMEeYWNb2xW5qtuXT4tfinDm7+U+cezsvwrpIIqHtI3dpK8l1S86OMo1cD0ABFh0IXXx5IyV5ofPdbo8mkzTiyfSfWPVrSPuSepJ+a2qiGxkF01K3W32hrnWNjlF7/RBaJMMf44hmZfSx1HqEGtUzF4yTsbM38MzA/wCWYXCiaxbuzx5L453pMxPyVPG+D6Cqafs3aQODi2Ts3Zm35iz7n2BC1RgpE7xC5fiepvTktbp9NzhHg6KgzOa50kjxlL3ACzb3s0Da5AvryC3RCjusEuL/AGd8Tg3O50jWNH5tCfYIh0KCdrxdpusRkQEBAQEBAQEBBXosldTlkniAs7qHcnBZDlvElO6CTsX6Fpv6j+EjyQS+CsmkkiiAzF0TnkncWsRr6FBI1MRjJD+7be/JBzSuxds9UWtD8z35GAsdqBoDttzQdHp4gxrWjZrQB7CyCwYbUNnZ2Mp7w/03c/RBVONqMQ08rpHhr2gNY07vL9AWdban+krVnty0le4bhnLqaxt0id5+jky5T3TFVS5WE+WnqdlnjrzWiFbWZvCw2t5+XvLU4VpM9SHHVsLTKfVthH/eWe1106vDZe68twxj6WSR/izhsZ8x4vUa/RMuKMkN+i119LfeOsT3j/vmr1dQyQuyyNLSWhwvza7Yg8x/z0XLvSaztL2uDUUz0i9J6NdYtz1G6xuomN42ZUtNbRaF44C4gNO98V/u6huX0f8Awn3uW+46LZo8nJflntKr/UOhjU6bxqfFXr7x5/l3/Ndl13z8p8PzyiQ6hgIsPEL6ZrHlqgvOGU7I42tZq3e51JvvdYjJU07Xgh7Q7TmEFD+zRxlzYo2xtzE5WiwuTqfUlZAgi2AS18bT4YGF5/M/Rv0QX/CIhHme54OawA2At+6iRKGVotcjXbXdQPaAgj8SrHRkWGllMQN2GTM0G1ri6ge0BAQEFAwGoyTDWwd3T77fWyyH3j7CTOIXttma/K8k2+7dqfUggaeZQSXDVA0PbKw3NsrweQ8vkEkZuLsHhc3tnB2drhaziBfkSOagVaolDGuc7ZoJPoEFe4Kx2SqEwkb/AKUls42IeSWtP8wA+VlInqytbAwyPdlDdb878gPNY2tFY3ltwYb5rxSkdZc44p4jlrpe0lOjRljaNmt5+53J/YALl5ck3neXt9Fo6aXHy17+c+qFWtcRONVGoYOWp/b9/mrmmp05nnONan8dcUeXWf2XPgzhSaSiMjHtiM8l7uYX3jjuG6XFruLj52artYecvO8rM6mb2tNRdoL3BkOgOp7xty0upYrFxLgsdTGYzu2/ZO5tPL2Nhcf8LXlxxeuy5otZfTZOaO3nHrDjssZa4tcLFpII6EaELlTGz3VbRaItHaXhQybVJJy+S13jbqu6a0Wiccun4HjLZYGve4NdcMdfTv8AL56H3XY0+XxKRL53xXRTpNTanlPWPb+EzHIWkEGxC3OcsOGYhmsQbEeNvUdWhJGWuxjcR/NRsK52JPS5vpfUqRjebb6W3QRfBw7QzznaSTun+VugUiwxzE3tfum3uFA+moc8NzDKQLWveyDNS4i9kkbQ7RztQdRlAuUE5Jiw2aCXHYKNhoTVjybu5cuSkTVHUB7QR7rEZ0BAQEHMWmxuNxqFkLZUjtoQRuWgj15oIXDawxPDuWzh5IMmOYn2rrNJLBt6qBQ+P8XbDAGE2dKbf0t1d+w91Iy8KRClos0hydoe2kv5izNOtraeai1orG8s8WO2S0UpG8yqPEGNuqX82xt8Df3P8x+i5eXLOSfk9roNBXS09bT3n9vZErU6DXrqsRtudSfCOv8AwtuLFN5+Shr9dXS03/yntH/fJl4J4UkxGYufdsDXfev6nfIz+a1vyj2B6VaxEbQ8VkyWvabWnrLuscbY2hrQGsY0BoGzWtFgB5ABZtb7Qvid3srXNdu4AX9jugy1LQHEA3HIoOS8Vx55XztZaN0hZfkXsAufK/8A+Sufqse1uaPN6zgmq58U4p717eyBVV3HpjrG6iY3ZVtNZiYTOFsbJLE17rRmVjiORLb5L+53Wely+Hk2ntLTx3RRq9L4lI/FXrHt5w6jQ08gZ96QX3JsOQvoF2HztmjkLSCNCEEhI0EZ2i2bV35uaDUgf35H2vlAa313KD5VvZl+8tlOhB1vfSyDYpcrGhgAa0bAC1vQINgRBrdNdz6koMLoiAD1QRU7ryn+UBo9TqfoEFpwWwJe7pZp5BJGCoOdx6F30ugmjQjdhLT5bKNxGV0rs1nOuW8xopgb+Dyuc0lxuL2HtuokSCgEHMFkLJw1PeMt/CdPR3/N0EHjkRZOWi+V1nj0OhA9wUEVjWLR0sRllNgNhzc7kB5oKNgGFyYjMa2r0hB+6ZyIG39I5nmfJT2Ijd44lxw1DsrdImnujbN/Mf2HJcvPmm87R2ez4bw+NNTmt8U9/l8kItDqsFZVCNtzvyHU/wCFsxY5vKnrdbTS4+ae/lHqycH8Jz4pK52rYY9ZZOQG4Yzq4jly3Pn0qVisbQ8Tnz3zXm953mX6AwygjZRsjgYGNhFg0fUnqTe5J3N1saUDi8+RnZR3dLJo0cwDu49AEEzTNjZTsjA77QACOg6oIbGa1wHYwjPPICGN6Dm53QBBjkwHtKR1KLHKy4d/7hrf53B8iVhlpz1mFrRaidPmjJ+fs5M9pBIIsQbEHkRuuQ97ExMbw8oltUj+XyWrJHmu6XJ/hLrfBNf28T3yaua1se+xaL5j6/5XX0uXxKde8PA8a0P9pqZiPht1j7fRvzstY20OysOQz0Eu7D/ENPJ3JBkFP2IyAgki7yOp3QRthNK0DwRHM7oXfwgdUG/cuflbqbEu8gEGanfy+SDfpWNcTfxEWb6oNeuwywu7Qg6Dqm4kYpuyZkc3cXHuoGlR0j5HEjRo09Sp3G/TzOidkf4TsVA3p6Jj9SNeoUbjJTQBjQ0bBBlQEHLWPve4Isbai1/MeSyHtuMNpe85waHd3U2vz/ZBrYtxVC+MzOeA2IG538VrAdTpt5oOaU078VrY3TMk+z5rRxtBsR5u29T7KRfuJHCCnkZ4LMLGgeYsLLVl+CVrQxE6mkT6w5iuS96w1VQI23PsOpWzHjm87Qq6vV002Pnt9I9WDh3A5cRnt4WNt2j+TG8gOrjyHuulSkVjaHi9Tqb57ze/f9HZKLHKfDGMpmlrG2u1vM30uepJWzZWbc/E7KRzGOPemNms3JO23ugncO4bZG/O+TO54vIf0a3oAoEVjEkkfdjYXvc6zPwi/Nx6BSMQws0V5bmaZwBc7mT+EdGhBv0NK90bnOs0nUNHnvdBzHjzDeynzt8MouR0ePF89D6krnanHy23jzev4LqvFw+HPev6eSsqs7L611teibb9Exblnm9F2+Fc3a1UkZcQ0wFzrcyxzcv+4/NWdJWa3lxP6gzVy4Kz5xP7OvYlS54WbZmiwt0XQh5FWnHLvpbfyspGLDqt1e3Mw5IySC/m8NNjlHQ9UmRJvoiwZI7AbB3Tz8ym43Y8PawAMdcnxOO5PNRuMFVTFmxLgOfNTuPlJ2pynLYm5326e6CbpIbnNKbkbDkoGCspC95u/T6+ibiUoGZY2jTQKB4xKnD2+Y2UwPWHZsgzb/tyUSNlAQEHN5gXOOyyFD4wwQ1MrRLM5jWDuMZGCBfclxfqT6BN9hYcPwungpGxRQxvAJJdK0Pc553cbjfl5ABRuN/DKxpABa1haLDKAAB5BSM2IzFzT3hqLctlEwmJmJ3hz2bhRxdaOSO3LOXAjy0BuqU6Wd+k9HpcfHaxj/HWeb5dp+z4z4WyzODpaqIN6MDnEDyzWHurVMcUjaHD1Wryai/Pf6fJ0bC8JgpYGwwtAaznfvOcd3OPMn/tgtiqgGYJEKzt3xCSTSz3Pc7L0s0nKLeiCbnwwdqJWhuYcyAT7E7IJwVBA35KBhrO9b5qR8dMb2Oosg2IZdCQgr/FOFCpiLL2du0nk4bfuPda8uPnrst6HVTps0X8vP2clrKR8TiyRpa4cj+x5jzC5dqzWdpe4xZ8eWvNSd4RtZK533cTXSSO0swFxHsOa34MUzPNPZyeK8QrjpOKk/in/Ufd1n4ScLSUkck1QC2aVoaGX1ZGDex6OcbEjllHO4V+tYh5bJltfvLocstmjUrJrRNTGJAQ4Xv1QZMPaQ3L+HQWsNPZBmdMRzQZhJtqg957oM9M7ZJHt89io2GaJ1/kg9xyWQbLnXAQZmmwUD6110HpAQc2a7UrIY5MPDzchB7lprMsFEiGLcpKJeKqtysPkFjedo3bcGPnyRVX2V5FzfUqp4kvQf2leXbZrnFnteCHHdb6ZN3K1GjmvWFvwrF84F1uhQmNk+ynBsQpQ2aiOzEGpK7RBkab29EGvUg3KD3RuOXdBrYpVCJhJPosLW2huw4pyW2hSqnHJC4d6yqWzTMu/i4fjivWGq/iCoa8ETPsOWY2+S248u/SVHV8Pikc1F84VxkztObxAaqxE7uVakx3Tk0mgUsCBiBTHvEIPNWbFB6bJqEGeN2qDNC79UGOd+qDZpK4cwdvIqB8fXC+xHy6X6qRt09e22x09N/moGy6vbbY/Tn7qB4ixFuuh38v8oNhlc0kAX1QbKDm9My5WQky2wQeTDdhKiRXaqK10Fbxx9mkLXl+Fc0PTNCDkabBUZh6mlolozP1SttmGbFFoS2F1mUhXKXee1ODll0bCK7Nb0W/dz5jZLV0nc90QjpHaIPdO/veyD3Vs0QYYHWakpiN1S4tr9CLqpmu7vDsHXdTXT6qnu9DFOj4HXKmLbSwyYYtXZe+A2kOd5tV3BO7zXEscUjaF5Yy6suQ34oO6gjo9JCg+Yhug1oZO9ZBJQDVBshmiDBMxBKUlK2w7o+QUBWUzfwj5D1SBkw+BtvC35BJG66Bv4W/IKB5ZTt/C35BB6+ztuDlFxtYWQZUHPqBZDcnQbDP9NRIrldzQVLHv3WOTss6T/kaMw7oVOz0OFCVY1Wlfj4WWk3C343J1a9YGdR6K3DhZO6yznuD1WcNLWm2CD7S+P2Qb9V4UEdIe6sbN2Lu59xKdSqGZ6nQdldKrutDboN0LdnROEhr7LoYHk+K912pFZcZKjwrEQJ/1Ssh4r90GhD40E7TboN12yiBheFIlaTwhQFWgUCSNxQPgQfUBB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247" y="1844824"/>
            <a:ext cx="7902505" cy="3635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9057329" y="2780928"/>
            <a:ext cx="2298834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r>
              <a:rPr lang="es-MX" dirty="0"/>
              <a:t>Técnicas de Pronostico</a:t>
            </a:r>
          </a:p>
        </p:txBody>
      </p:sp>
      <p:sp>
        <p:nvSpPr>
          <p:cNvPr id="14" name="3 CuadroTexto"/>
          <p:cNvSpPr txBox="1"/>
          <p:nvPr/>
        </p:nvSpPr>
        <p:spPr>
          <a:xfrm>
            <a:off x="9306646" y="2437511"/>
            <a:ext cx="1800200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ES" sz="1600" i="1" u="none" dirty="0" smtClean="0"/>
              <a:t>Curso Académico</a:t>
            </a:r>
            <a:endParaRPr lang="es-ES" sz="1600" i="1" u="none" dirty="0"/>
          </a:p>
        </p:txBody>
      </p:sp>
      <p:sp>
        <p:nvSpPr>
          <p:cNvPr id="15" name="14 Rectángulo"/>
          <p:cNvSpPr/>
          <p:nvPr/>
        </p:nvSpPr>
        <p:spPr>
          <a:xfrm>
            <a:off x="8194710" y="4901510"/>
            <a:ext cx="3474284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r>
              <a:rPr lang="es-MX" dirty="0"/>
              <a:t>Proyectos de Inversión y Desarrollo</a:t>
            </a:r>
            <a:endParaRPr lang="es-CO" dirty="0"/>
          </a:p>
        </p:txBody>
      </p:sp>
      <p:sp>
        <p:nvSpPr>
          <p:cNvPr id="16" name="3 CuadroTexto"/>
          <p:cNvSpPr txBox="1"/>
          <p:nvPr/>
        </p:nvSpPr>
        <p:spPr>
          <a:xfrm>
            <a:off x="9031752" y="4555867"/>
            <a:ext cx="1800200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ES" sz="1600" i="1" u="none" dirty="0" smtClean="0"/>
              <a:t>Curso Académico</a:t>
            </a:r>
            <a:endParaRPr lang="es-ES" sz="1600" i="1" u="none" dirty="0"/>
          </a:p>
        </p:txBody>
      </p:sp>
      <p:sp>
        <p:nvSpPr>
          <p:cNvPr id="17" name="16 Rectángulo"/>
          <p:cNvSpPr/>
          <p:nvPr/>
        </p:nvSpPr>
        <p:spPr>
          <a:xfrm>
            <a:off x="5763562" y="5836359"/>
            <a:ext cx="2257926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r>
              <a:rPr lang="es-MX" dirty="0" smtClean="0"/>
              <a:t>Costos Para la Gestión</a:t>
            </a:r>
            <a:endParaRPr lang="es-MX" dirty="0"/>
          </a:p>
        </p:txBody>
      </p:sp>
      <p:sp>
        <p:nvSpPr>
          <p:cNvPr id="18" name="3 CuadroTexto"/>
          <p:cNvSpPr txBox="1"/>
          <p:nvPr/>
        </p:nvSpPr>
        <p:spPr>
          <a:xfrm>
            <a:off x="6012879" y="5492942"/>
            <a:ext cx="1800200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ES" sz="1600" i="1" u="none" dirty="0" smtClean="0"/>
              <a:t>Curso Académico</a:t>
            </a:r>
            <a:endParaRPr lang="es-ES" sz="1600" i="1" u="none" dirty="0"/>
          </a:p>
        </p:txBody>
      </p:sp>
      <p:sp>
        <p:nvSpPr>
          <p:cNvPr id="19" name="18 Rectángulo"/>
          <p:cNvSpPr/>
          <p:nvPr/>
        </p:nvSpPr>
        <p:spPr>
          <a:xfrm>
            <a:off x="1553675" y="5873305"/>
            <a:ext cx="2226956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r>
              <a:rPr lang="es-MX" dirty="0" smtClean="0"/>
              <a:t>Planeación Financiera</a:t>
            </a:r>
            <a:endParaRPr lang="es-MX" dirty="0"/>
          </a:p>
        </p:txBody>
      </p:sp>
      <p:sp>
        <p:nvSpPr>
          <p:cNvPr id="20" name="3 CuadroTexto"/>
          <p:cNvSpPr txBox="1"/>
          <p:nvPr/>
        </p:nvSpPr>
        <p:spPr>
          <a:xfrm>
            <a:off x="1802992" y="5529888"/>
            <a:ext cx="1800200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ES" sz="1600" i="1" u="none" dirty="0" smtClean="0"/>
              <a:t>Curso Académico</a:t>
            </a:r>
            <a:endParaRPr lang="es-ES" sz="1600" i="1" u="none" dirty="0"/>
          </a:p>
        </p:txBody>
      </p:sp>
    </p:spTree>
    <p:extLst>
      <p:ext uri="{BB962C8B-B14F-4D97-AF65-F5344CB8AC3E}">
        <p14:creationId xmlns:p14="http://schemas.microsoft.com/office/powerpoint/2010/main" val="318368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5" name="3 CuadroTexto"/>
          <p:cNvSpPr txBox="1"/>
          <p:nvPr/>
        </p:nvSpPr>
        <p:spPr>
          <a:xfrm>
            <a:off x="2484487" y="760282"/>
            <a:ext cx="6514479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ES" u="none" dirty="0" smtClean="0"/>
              <a:t>Componente Práctico</a:t>
            </a:r>
          </a:p>
          <a:p>
            <a:pPr>
              <a:defRPr/>
            </a:pPr>
            <a:r>
              <a:rPr lang="es-ES" i="1" u="none" dirty="0" err="1" smtClean="0"/>
              <a:t>SambaERP</a:t>
            </a:r>
            <a:endParaRPr lang="es-ES" i="1" u="none" dirty="0"/>
          </a:p>
        </p:txBody>
      </p:sp>
      <p:sp>
        <p:nvSpPr>
          <p:cNvPr id="6" name="18 CuadroTexto"/>
          <p:cNvSpPr txBox="1"/>
          <p:nvPr/>
        </p:nvSpPr>
        <p:spPr>
          <a:xfrm>
            <a:off x="131822" y="999009"/>
            <a:ext cx="31447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</a:rPr>
              <a:t>4. Organización de las Actividades Académicas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AutoShape 5" descr="data:image/jpeg;base64,/9j/4AAQSkZJRgABAQAAAQABAAD/2wCEAAkGBxQSEhUUEhQWFBQVExcXFBgXGBcUFxcWFBgXGBUdGBcYHCggGBwlHBUWITEhJSkrLi4uFx8zODMsNygtLi0BCgoKDg0OGxAQGywmICQsLC4sLywsLCwsLCwtLCwvLCwsLCwsLC8sLCwtLCwtLCwsLCwsLCwsLCwtLCwsLCwsLP/AABEIAMIBAwMBEQACEQEDEQH/xAAcAAEAAgMBAQEAAAAAAAAAAAAABQYDBAcCAQj/xAA+EAABAwIEAwYDBgUEAgMBAAABAAIDBBEFEiExBkFREyIyYXGBB5GhFCNScrHBQmKCotEzsuHwFWMkc8II/8QAGwEBAAIDAQEAAAAAAAAAAAAAAAEEAgMFBgf/xAAzEQEAAgECBAQEBQQDAQEAAAAAAQIDBBEFEiExE0FRcTJhgdEikbHB4QYUQqEz8PFSQ//aAAwDAQACEQMRAD8A7igICAgICAgICAgICAgICAgICAgICAgICAgICAgICAgICAgICAgICAgICAgICD4Cg+oCAgICAgICAgICAgICAgICAgICAgICAgICAgICAg0saxSOlhfNKbMY256nkAOpJIA9Vja0VjeW3DhtmvFKd5fn3injKprnnO8si1yxMJDAP5vxnzPsBsubkzWvL2uj4dh01ekbz6z+3oj8Cx6ejeH08hYb95u7HDo5ux/XosaZLVnpLfqNJhz12yV3/X6O4cE8cxV3ccOznDblm7XAblh/Y6jztdXsOojJ0npLy3EuEZNJHiVnmpPn5x7/AHW9WHHEBAQEBAQEBAQEBAQEBAQEBAQEBAQEBAQEBAQEHKvjniDg2ngB7ri+R/mW2az/AHP+ip6u3SIei4BiibXyT5bR+bkapPTiCQ4RxIsrKdzDqJ4xpzBcAR7gke621pNbxKhn1NMunyUnttL9QrqPCiAgICAgICAgICAgICAgICAgICAgICAgICAgICDmHxtwZ8kcNSwEiLM2S2tmvsWu9AQQfzBVNVSZiJh3+BaitL2x28+30cdVF6pq11TlFh4j9FuxY953lz9dqox0mlfin/SwfBzh59ViMbrfdUxE0p5XabxN9S8A26Ncr1YiZeVy5bY68sT3fptbVAQEBAQEBAQEBAQEBAQEBAQEBAQEBAQEBAQEBAQaGNYrBTRl9S9rI9u9rm02Dd3G19ACsbWisby24cOTLblxxvLgnGE+GVDiaRs9K6+7WsMTvPss92D8pH5VSm+Hfs9NTS8Rim05I9v52eeE/hW+t75raYxX73Zdo+UeRY9rMh8z9VYpFbfDLkai+fDO2Su37/V3bhnh2CggEFO3K0auJ1e9x3c88ybegsALAWW6I2c21ptO8pZSxEBAQEBAQEBAQEBAQEBAQEBAQEBAQEBAQEBAQU7jXj6GhBjZaao/ADoy/OQjbrl3Ple60Zc0U6ebp6HhmTUzzT0r6+vs4fjmNzVkhlqHl7uQ2a0dGt2aP+m5VC95vO8vXafTY9PTlxxt+s+6OWCw28LrnwyB8b3McNnNJBHuE6x1juyrXHf8GWIms+rv/APE326Dv2E0ZDZANL38LwOQOvuD5Lo6fN4levd4vjPDf7LPtX4Z6x9vp+i0Kw5AgICAgICAgICAgICAgICAgICCu4BjJc0tkNyDoTuQeqy2FgjeHC42WI9ICAgICDHPO1jS97g1rQS5ziAABuSToAomdk1rNp2iN5ck44+KBdmhoCWt2dPs49ezB8I/mOvS26p5dR5Vel0HBYja+f8AL7/Zy1ziSSTck3JOpJO91UeiiIiNofESICCzcE8QupKhkupb4ZR+KM7+40I8wox38K/N5J1mljX6WcU/FHWJ+f8APaX6Ip5mva17CHNcA5pGoIIuCPZdiJ36w+b2rNLTW0bTHdkUsRAQEBAQEBAQEBAQEBAQEBAQcTxTihsE3Z32AzHkCeXyt81kOqcJTmSkikP8YLh+Uk5fmLH3USJhQCAgIPhKDgnxL4wdWTGKJ5+zRmzbHSRw3eeovt5C/Nc/Pl5p2js9jwrh8YMfPePxT/r5KSq7sCAgICD3E+xuomN4Z47zS27svwj4kztNJIdWguhJ5s3c323HkT0VrR5d45J8nnv6k4fFbRqsfa3f38p+v6+7pSvvKCAg5F8UOOKiKpNNTSGJsYb2jm2zOe4B1rnYAEbcybqnnzTFuWr0nCeG4smLxcsb79vZX8O+KGIReJ7Jh/7GD9WZT81qjU3hey8F0t+0THtP33WfDvjI3aemI843h39rgP8ActtdVHnDn5f6ft/+d/zhZ8O+JWHy2BmMRPKRrm/Nwu36rdGek+bn5eE6qn+O/t1Weiro5m54ZGSN/ExweL+oK2xMT2UL47Una8TE/NsKWAgICAgICAgICDj2C/DCWabPVSRmLNd/ZvMjpNdRewy35ndTuOvxRhoDWgBoAAA2AGgAUD0gICCH4hxMxNDWaPdz6AfupiBzDjbiuWKN0DJHZ5mkP1vlYd99i7Uel/JVtTl5Y5Y7u3wbQ+Lfxb/DHb5z/Dl1VUCNpcfYdTyVLHSb22ek1eqrpsU3t9PnLXwSGqr5209KwGR1yALABo1Jc52gA6+g3IV2unpDzGXjWpt2mI9o++6bxfhifD5OyqnsfI9gfZjnPDWkuABJaNdDt5LRqYiJiIdfgt8mSlsl5md526z6f+tJVnaEGk2ttKWO2Nsp87bLfOLfHFocmuv5NXbFftO23yn0+v6t1aHWbeHYjJBIySJxa9jg5p8x+3l5pHSd47oyR4mOcVvhnydCw34xTN0np45PNjnRm3ocwJ+St11U+cPP5eAUn/jvMe/X7LbhfxToZSA8yQEm33jbtv8AmYTYeZsttdTSXNy8F1OPrERPt/K3iujMZlD2ujDS7O0hzcoFyQRodFv5o23cycd4vyTG0+j8w4tXGeeWZ28kjnnyzEkD229lyrW5pmX0DBijFjrSPKGosW4QEG7hHEs1BIJIXlpJs4btcByc3Yj9L6Lbi5t96yoa/wACaxXNXeJ/OPnD9I8MYr9rpYai2XtYw4jkDsbeVwbLo0mZiJl4rPjrjyWrWd4iekpRZNQgICAgICAgIIrDZWuDZAAC8DMQNT69bFZTAlViCAgIKX8RasU7RO7whuUDq+5Ib7/oD0WN7xSu8rGl01tRljHX/wAhwesqnSvdI83c43J/7yA/Rcu0zad5e7xY6YccUr0iFYxKq7R2nhGjf8q/hx8lfm8jxHWf3OXePhjt9/r+j9I/B3gj/wAdS9rM21VOAZOsbN2R+R5u89NcoW9y5lzP4i1/b4jUOBuGv7MeXZAMNvdrj7rmZrb3l7jheLw9LSPXr+atrU6ASiJnaN3nhLDvtGKUke4dPGXebYznf/a0ro4ezxnE/wDk3dW43+GEhlfNQhpY+7nRXDS1x3yX7uU72uLbBasunmZ3qv6DjVa0imffp5/dzTEMPlgdknjfE7o9pbe3S+48wqtqWr3h3cWqw5fgtEtZYrAg2cO4gkjEsUUjg17XMkaD3XNcLOuNvK+6z5LUjfylUjPp9VfkmIm1J6T5xtPq1lgtiAgINCeJ00zImauc5rGjq95AH1IVvDX8LzvFMu+SY/8AmH62wmgbTwRQs8MUbI2+jGho/RXXmZned22iBAQEBAQEBAQVThiou1zDyNx6Hf6/qsxaInXCwke0HwOG19t0HyR4aCSQANyUHIvjLXmdkPZ3MUb35zyLnBoYbcho4X/mVXVVnaJd/gNqRkvE95iNv3/ZxjFqzTI06nxeQ6LXp8X+UrXF9dER4GOe/f7LL8LuGu1lFVIPu4nfdg/xSjUH0bofW3Qq9WHmbT5P0BR8RN7KRzyLxROe70YLlLdI3MdJvaKx5zs/OM0pe4ucbucS4nqSblciZ3fQ6VitYrHk8KGTxKdCpr3a807Ulb/ghh3aYp2hGkFPI4Ho5+WMf2vf8lfwdnkeK/FD9DKw5LHPA17S17Q5p3DgHA+oKCrYp8OMPnv9x2LusJMdvRg7n9q12w0t3hdxcQ1OL4bz9ev6qDxX8JXRMLqaqGugbKyzr/8A2MNv7FrjTVid1y3G9RavLO0fOO7nMuAPonujlLC8gE5CXAA3sCSBrz9wtOpnrFXU4Hijw7ZPWdvyfFVdwQEAm2qR1Y2tFYmZTvwZwr7TijHuF2wNdM7pcd1g9czwf6V0sddni9Zlm0TM+cv0qtzmCAgICAgICAgIOc4fVmJ4eBfkRtcFZi2YdjsLtC7ITydoPnssZEpUVAYxz9w1pPrYKBzwTuzF4cQ4m5IJBud9VkNt+LPe0Nl77RtrlPzGh9wUHttC17bxvab7sdZrh5dD9EEE/huilkBnpond7vHLkPuWWJTYT+LYQ6Jn/wASEFoaAyNmVgb0sCRp6J2FVxHCZ6DDaqapf99VFsTWXuGNe7M8epaHfJaNRbakulwnF4mqr8uv5fy5euY9sIPhjLtApiYjqwtjtk/DDrnwEw7IyrlPic+OO3MBgLr+hz/2q/ppia7w8lxql8eaK2jbo6wrDjiAgjscozLHpu03F9PVTA/NeNVnbTyScnPNvyjRv0AXJyW5rTL6Bo8Pg4K09I/35tJYLIgINfEJLMPnp/lbcUb2UeIZOTDMevR2T/8An3B+zpJqkjWeXK38kNx/vc8f0hdCkdHjdTbe2zqyzVhAQEBAQEBAQEHJeH43/YKaWVwzyMNhY3ytcWtcT5gA+6yG2CgUvEOftaVhv2eUv6Av7wbfrpeyD6gIKM6rfLUEsc4F8lm2JGl7D6ILvBUtc57AbujsHDnqLg/96ILJSVzXxBrnAPbtfY22121GikUz404leOlgH80pHoA1n6v+So6ue0PRcAxdb5Po5WqT0wgIJ/hfiOWklEkR12c0+GRvR3+eSil7Yrc1WWo0+LX4vCy9/KXZKbjAVLGvpzlFhnBsXNdzB/zzXWxZK5K7w8BrdFl0mWceSPb5/OE/hGJiYEfxttmHqtkwqM9bXsiHeOvIDc+ygUjjbiKX7LMWXaMhADd++Q25Plmv7LDLPLSZhc4fjjJqaVntv+nVw5cp7wRIgII3E3XcGjXyHU7f981awR03cLiuXe8V9Ifq3hLCRSUdPT6XjiaHW2LyLyH3cXH3V2I2h5W9ua0yl1LEQEBAQEBAQEBByqvqGhsUbPBDDHE3+hoBPzushrQTINmlERGeKFkOfV2Robndc94gcygzoNDHKns4HnmRlHq7T9Ln2QV/hKmzTZjtG2/udB9L/JBmomPOJlzSQ10Ls/QgHu39ygtj3Abm1zYepQc142qc9W4cmNawewzH6uK5mptvkl7Tg+Lk0sT67ygVodQQEBBMYHjD4XhzDrsQdnjoQore2K3NVnnwYtdi8HN38p84da4Qr4mUz5o5TJPM7vg6dkQPDl5AcjzXWxZa5Y3h4DW6LLo8s48ke0+Ux6tf/wAk18jmBxklbYvawGRwvtmABt7rapsskYc0te3QghzXDkdCCCkxvGzKtprMWjvCr4hwNA7/AE3OiJ2Hjb8jr9VVtpaz26Ozg45np0yRFv8AUq/U8DVYJ7NomA/Ae9b8rrE+guq9tNeO3V18PGdNk+KeWfn91eqaZ8bssjHMcN2vaWuHqDqtExMd3TpkreN6zvHyYlDOZbHAFIKjE4Mwuxknau/LF3mj0Lgxv9S6OKu20PHa3Pzza/q/TlDibZDa2U9DzVjZyG8oBAQEBAQEBAQEHKOKsLdTSbdx3hPL0WQinPsw9TZo9XaIJyNgaABsAAPZB6QVji+p1ZGOXePvoP3Qb/ClIRBceKQm19NB3W6/M+6CSp8HfBK50rcpLQG7G4vc2I9kEdxfcw2abOzNIPQgixSUxG87Q5tVzmR7nndzi4/1G641p3mZfQ8OPw8daekRDEobERJiThMbd5twLDfTTTzurtcEWxxHm8xl4tfFq7THWnbb284+f6pqaItJa4WINj7Kpas1naXo8OamWkXpO8S8LFsfUEtg+KyROJY6zrWPMEeYWNb2xW5qtuXT4tfinDm7+U+cezsvwrpIIqHtI3dpK8l1S86OMo1cD0ABFh0IXXx5IyV5ofPdbo8mkzTiyfSfWPVrSPuSepJ+a2qiGxkF01K3W32hrnWNjlF7/RBaJMMf44hmZfSx1HqEGtUzF4yTsbM38MzA/wCWYXCiaxbuzx5L453pMxPyVPG+D6Cqafs3aQODi2Ts3Zm35iz7n2BC1RgpE7xC5fiepvTktbp9NzhHg6KgzOa50kjxlL3ACzb3s0Da5AvryC3RCjusEuL/AGd8Tg3O50jWNH5tCfYIh0KCdrxdpusRkQEBAQEBAQEBBXosldTlkniAs7qHcnBZDlvElO6CTsX6Fpv6j+EjyQS+CsmkkiiAzF0TnkncWsRr6FBI1MRjJD+7be/JBzSuxds9UWtD8z35GAsdqBoDttzQdHp4gxrWjZrQB7CyCwYbUNnZ2Mp7w/03c/RBVONqMQ08rpHhr2gNY07vL9AWdban+krVnty0le4bhnLqaxt0id5+jky5T3TFVS5WE+WnqdlnjrzWiFbWZvCw2t5+XvLU4VpM9SHHVsLTKfVthH/eWe1106vDZe68twxj6WSR/izhsZ8x4vUa/RMuKMkN+i119LfeOsT3j/vmr1dQyQuyyNLSWhwvza7Yg8x/z0XLvSaztL2uDUUz0i9J6NdYtz1G6xuomN42ZUtNbRaF44C4gNO98V/u6huX0f8Awn3uW+46LZo8nJflntKr/UOhjU6bxqfFXr7x5/l3/Ndl13z8p8PzyiQ6hgIsPEL6ZrHlqgvOGU7I42tZq3e51JvvdYjJU07Xgh7Q7TmEFD+zRxlzYo2xtzE5WiwuTqfUlZAgi2AS18bT4YGF5/M/Rv0QX/CIhHme54OawA2At+6iRKGVotcjXbXdQPaAgj8SrHRkWGllMQN2GTM0G1ri6ge0BAQEFAwGoyTDWwd3T77fWyyH3j7CTOIXttma/K8k2+7dqfUggaeZQSXDVA0PbKw3NsrweQ8vkEkZuLsHhc3tnB2drhaziBfkSOagVaolDGuc7ZoJPoEFe4Kx2SqEwkb/AKUls42IeSWtP8wA+VlInqytbAwyPdlDdb878gPNY2tFY3ltwYb5rxSkdZc44p4jlrpe0lOjRljaNmt5+53J/YALl5ck3neXt9Fo6aXHy17+c+qFWtcRONVGoYOWp/b9/mrmmp05nnONan8dcUeXWf2XPgzhSaSiMjHtiM8l7uYX3jjuG6XFruLj52artYecvO8rM6mb2tNRdoL3BkOgOp7xty0upYrFxLgsdTGYzu2/ZO5tPL2Nhcf8LXlxxeuy5otZfTZOaO3nHrDjssZa4tcLFpII6EaELlTGz3VbRaItHaXhQybVJJy+S13jbqu6a0Wiccun4HjLZYGve4NdcMdfTv8AL56H3XY0+XxKRL53xXRTpNTanlPWPb+EzHIWkEGxC3OcsOGYhmsQbEeNvUdWhJGWuxjcR/NRsK52JPS5vpfUqRjebb6W3QRfBw7QzznaSTun+VugUiwxzE3tfum3uFA+moc8NzDKQLWveyDNS4i9kkbQ7RztQdRlAuUE5Jiw2aCXHYKNhoTVjybu5cuSkTVHUB7QR7rEZ0BAQEHMWmxuNxqFkLZUjtoQRuWgj15oIXDawxPDuWzh5IMmOYn2rrNJLBt6qBQ+P8XbDAGE2dKbf0t1d+w91Iy8KRClos0hydoe2kv5izNOtraeai1orG8s8WO2S0UpG8yqPEGNuqX82xt8Df3P8x+i5eXLOSfk9roNBXS09bT3n9vZErU6DXrqsRtudSfCOv8AwtuLFN5+Shr9dXS03/yntH/fJl4J4UkxGYufdsDXfev6nfIz+a1vyj2B6VaxEbQ8VkyWvabWnrLuscbY2hrQGsY0BoGzWtFgB5ABZtb7Qvid3srXNdu4AX9jugy1LQHEA3HIoOS8Vx55XztZaN0hZfkXsAufK/8A+Sufqse1uaPN6zgmq58U4p717eyBVV3HpjrG6iY3ZVtNZiYTOFsbJLE17rRmVjiORLb5L+53Wely+Hk2ntLTx3RRq9L4lI/FXrHt5w6jQ08gZ96QX3JsOQvoF2HztmjkLSCNCEEhI0EZ2i2bV35uaDUgf35H2vlAa313KD5VvZl+8tlOhB1vfSyDYpcrGhgAa0bAC1vQINgRBrdNdz6koMLoiAD1QRU7ryn+UBo9TqfoEFpwWwJe7pZp5BJGCoOdx6F30ugmjQjdhLT5bKNxGV0rs1nOuW8xopgb+Dyuc0lxuL2HtuokSCgEHMFkLJw1PeMt/CdPR3/N0EHjkRZOWi+V1nj0OhA9wUEVjWLR0sRllNgNhzc7kB5oKNgGFyYjMa2r0hB+6ZyIG39I5nmfJT2Ijd44lxw1DsrdImnujbN/Mf2HJcvPmm87R2ez4bw+NNTmt8U9/l8kItDqsFZVCNtzvyHU/wCFsxY5vKnrdbTS4+ae/lHqycH8Jz4pK52rYY9ZZOQG4Yzq4jly3Pn0qVisbQ8Tnz3zXm953mX6AwygjZRsjgYGNhFg0fUnqTe5J3N1saUDi8+RnZR3dLJo0cwDu49AEEzTNjZTsjA77QACOg6oIbGa1wHYwjPPICGN6Dm53QBBjkwHtKR1KLHKy4d/7hrf53B8iVhlpz1mFrRaidPmjJ+fs5M9pBIIsQbEHkRuuQ97ExMbw8oltUj+XyWrJHmu6XJ/hLrfBNf28T3yaua1se+xaL5j6/5XX0uXxKde8PA8a0P9pqZiPht1j7fRvzstY20OysOQz0Eu7D/ENPJ3JBkFP2IyAgki7yOp3QRthNK0DwRHM7oXfwgdUG/cuflbqbEu8gEGanfy+SDfpWNcTfxEWb6oNeuwywu7Qg6Dqm4kYpuyZkc3cXHuoGlR0j5HEjRo09Sp3G/TzOidkf4TsVA3p6Jj9SNeoUbjJTQBjQ0bBBlQEHLWPve4Isbai1/MeSyHtuMNpe85waHd3U2vz/ZBrYtxVC+MzOeA2IG538VrAdTpt5oOaU078VrY3TMk+z5rRxtBsR5u29T7KRfuJHCCnkZ4LMLGgeYsLLVl+CVrQxE6mkT6w5iuS96w1VQI23PsOpWzHjm87Qq6vV002Pnt9I9WDh3A5cRnt4WNt2j+TG8gOrjyHuulSkVjaHi9Tqb57ze/f9HZKLHKfDGMpmlrG2u1vM30uepJWzZWbc/E7KRzGOPemNms3JO23ugncO4bZG/O+TO54vIf0a3oAoEVjEkkfdjYXvc6zPwi/Nx6BSMQws0V5bmaZwBc7mT+EdGhBv0NK90bnOs0nUNHnvdBzHjzDeynzt8MouR0ePF89D6krnanHy23jzev4LqvFw+HPev6eSsqs7L611teibb9Exblnm9F2+Fc3a1UkZcQ0wFzrcyxzcv+4/NWdJWa3lxP6gzVy4Kz5xP7OvYlS54WbZmiwt0XQh5FWnHLvpbfyspGLDqt1e3Mw5IySC/m8NNjlHQ9UmRJvoiwZI7AbB3Tz8ym43Y8PawAMdcnxOO5PNRuMFVTFmxLgOfNTuPlJ2pynLYm5326e6CbpIbnNKbkbDkoGCspC95u/T6+ibiUoGZY2jTQKB4xKnD2+Y2UwPWHZsgzb/tyUSNlAQEHN5gXOOyyFD4wwQ1MrRLM5jWDuMZGCBfclxfqT6BN9hYcPwungpGxRQxvAJJdK0Pc553cbjfl5ABRuN/DKxpABa1haLDKAAB5BSM2IzFzT3hqLctlEwmJmJ3hz2bhRxdaOSO3LOXAjy0BuqU6Wd+k9HpcfHaxj/HWeb5dp+z4z4WyzODpaqIN6MDnEDyzWHurVMcUjaHD1Wryai/Pf6fJ0bC8JgpYGwwtAaznfvOcd3OPMn/tgtiqgGYJEKzt3xCSTSz3Pc7L0s0nKLeiCbnwwdqJWhuYcyAT7E7IJwVBA35KBhrO9b5qR8dMb2Oosg2IZdCQgr/FOFCpiLL2du0nk4bfuPda8uPnrst6HVTps0X8vP2clrKR8TiyRpa4cj+x5jzC5dqzWdpe4xZ8eWvNSd4RtZK533cTXSSO0swFxHsOa34MUzPNPZyeK8QrjpOKk/in/Ufd1n4ScLSUkck1QC2aVoaGX1ZGDex6OcbEjllHO4V+tYh5bJltfvLocstmjUrJrRNTGJAQ4Xv1QZMPaQ3L+HQWsNPZBmdMRzQZhJtqg957oM9M7ZJHt89io2GaJ1/kg9xyWQbLnXAQZmmwUD6110HpAQc2a7UrIY5MPDzchB7lprMsFEiGLcpKJeKqtysPkFjedo3bcGPnyRVX2V5FzfUqp4kvQf2leXbZrnFnteCHHdb6ZN3K1GjmvWFvwrF84F1uhQmNk+ynBsQpQ2aiOzEGpK7RBkab29EGvUg3KD3RuOXdBrYpVCJhJPosLW2huw4pyW2hSqnHJC4d6yqWzTMu/i4fjivWGq/iCoa8ETPsOWY2+S248u/SVHV8Pikc1F84VxkztObxAaqxE7uVakx3Tk0mgUsCBiBTHvEIPNWbFB6bJqEGeN2qDNC79UGOd+qDZpK4cwdvIqB8fXC+xHy6X6qRt09e22x09N/moGy6vbbY/Tn7qB4ixFuuh38v8oNhlc0kAX1QbKDm9My5WQky2wQeTDdhKiRXaqK10Fbxx9mkLXl+Fc0PTNCDkabBUZh6mlolozP1SttmGbFFoS2F1mUhXKXee1ODll0bCK7Nb0W/dz5jZLV0nc90QjpHaIPdO/veyD3Vs0QYYHWakpiN1S4tr9CLqpmu7vDsHXdTXT6qnu9DFOj4HXKmLbSwyYYtXZe+A2kOd5tV3BO7zXEscUjaF5Yy6suQ34oO6gjo9JCg+Yhug1oZO9ZBJQDVBshmiDBMxBKUlK2w7o+QUBWUzfwj5D1SBkw+BtvC35BJG66Bv4W/IKB5ZTt/C35BB6+ztuDlFxtYWQZUHPqBZDcnQbDP9NRIrldzQVLHv3WOTss6T/kaMw7oVOz0OFCVY1Wlfj4WWk3C343J1a9YGdR6K3DhZO6yznuD1WcNLWm2CD7S+P2Qb9V4UEdIe6sbN2Lu59xKdSqGZ6nQdldKrutDboN0LdnROEhr7LoYHk+K912pFZcZKjwrEQJ/1Ssh4r90GhD40E7TboN12yiBheFIlaTwhQFWgUCSNxQPgQfUB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4" name="AutoShape 7" descr="data:image/jpeg;base64,/9j/4AAQSkZJRgABAQAAAQABAAD/2wCEAAkGBxQSEhUUEhQWFBQVExcXFBgXGBcUFxcWFBgXGBUdGBcYHCggGBwlHBUWITEhJSkrLi4uFx8zODMsNygtLi0BCgoKDg0OGxAQGywmICQsLC4sLywsLCwsLCwtLCwvLCwsLCwsLC8sLCwtLCwtLCwsLCwsLCwsLCwtLCwsLCwsLP/AABEIAMIBAwMBEQACEQEDEQH/xAAcAAEAAgMBAQEAAAAAAAAAAAAABQYDBAcCAQj/xAA+EAABAwIEAwYDBgUEAgMBAAABAAIDBBEFEiExBkFREyIyYXGBB5GhFCNScrHBQmKCotEzsuHwFWMkc8II/8QAGwEBAAIDAQEAAAAAAAAAAAAAAAEEAgMFBgf/xAAzEQEAAgECBAQEBQQDAQEAAAAAAQIDBBEFEiExE0FRcTJhgdEikbHB4QYUQqEz8PFSQ//aAAwDAQACEQMRAD8A7igICAgICAgICAgICAgICAgICAgICAgICAgICAgICAgICAgICAgICAgICAgICD4Cg+oCAgICAgICAgICAgICAgICAgICAgICAgICAgICAg0saxSOlhfNKbMY256nkAOpJIA9Vja0VjeW3DhtmvFKd5fn3injKprnnO8si1yxMJDAP5vxnzPsBsubkzWvL2uj4dh01ekbz6z+3oj8Cx6ejeH08hYb95u7HDo5ux/XosaZLVnpLfqNJhz12yV3/X6O4cE8cxV3ccOznDblm7XAblh/Y6jztdXsOojJ0npLy3EuEZNJHiVnmpPn5x7/AHW9WHHEBAQEBAQEBAQEBAQEBAQEBAQEBAQEBAQEBAQEHKvjniDg2ngB7ri+R/mW2az/AHP+ip6u3SIei4BiibXyT5bR+bkapPTiCQ4RxIsrKdzDqJ4xpzBcAR7gke621pNbxKhn1NMunyUnttL9QrqPCiAgICAgICAgICAgICAgICAgICAgICAgICAgICDmHxtwZ8kcNSwEiLM2S2tmvsWu9AQQfzBVNVSZiJh3+BaitL2x28+30cdVF6pq11TlFh4j9FuxY953lz9dqox0mlfin/SwfBzh59ViMbrfdUxE0p5XabxN9S8A26Ncr1YiZeVy5bY68sT3fptbVAQEBAQEBAQEBAQEBAQEBAQEBAQEBAQEBAQEBAQaGNYrBTRl9S9rI9u9rm02Dd3G19ACsbWisby24cOTLblxxvLgnGE+GVDiaRs9K6+7WsMTvPss92D8pH5VSm+Hfs9NTS8Rim05I9v52eeE/hW+t75raYxX73Zdo+UeRY9rMh8z9VYpFbfDLkai+fDO2Su37/V3bhnh2CggEFO3K0auJ1e9x3c88ybegsALAWW6I2c21ptO8pZSxEBAQEBAQEBAQEBAQEBAQEBAQEBAQEBAQEBAQU7jXj6GhBjZaao/ADoy/OQjbrl3Ple60Zc0U6ebp6HhmTUzzT0r6+vs4fjmNzVkhlqHl7uQ2a0dGt2aP+m5VC95vO8vXafTY9PTlxxt+s+6OWCw28LrnwyB8b3McNnNJBHuE6x1juyrXHf8GWIms+rv/APE326Dv2E0ZDZANL38LwOQOvuD5Lo6fN4levd4vjPDf7LPtX4Z6x9vp+i0Kw5AgICAgICAgICAgICAgICAgICCu4BjJc0tkNyDoTuQeqy2FgjeHC42WI9ICAgICDHPO1jS97g1rQS5ziAABuSToAomdk1rNp2iN5ck44+KBdmhoCWt2dPs49ezB8I/mOvS26p5dR5Vel0HBYja+f8AL7/Zy1ziSSTck3JOpJO91UeiiIiNofESICCzcE8QupKhkupb4ZR+KM7+40I8wox38K/N5J1mljX6WcU/FHWJ+f8APaX6Ip5mva17CHNcA5pGoIIuCPZdiJ36w+b2rNLTW0bTHdkUsRAQEBAQEBAQEBAQEBAQEBAQcTxTihsE3Z32AzHkCeXyt81kOqcJTmSkikP8YLh+Uk5fmLH3USJhQCAgIPhKDgnxL4wdWTGKJ5+zRmzbHSRw3eeovt5C/Nc/Pl5p2js9jwrh8YMfPePxT/r5KSq7sCAgICD3E+xuomN4Z47zS27svwj4kztNJIdWguhJ5s3c323HkT0VrR5d45J8nnv6k4fFbRqsfa3f38p+v6+7pSvvKCAg5F8UOOKiKpNNTSGJsYb2jm2zOe4B1rnYAEbcybqnnzTFuWr0nCeG4smLxcsb79vZX8O+KGIReJ7Jh/7GD9WZT81qjU3hey8F0t+0THtP33WfDvjI3aemI843h39rgP8ActtdVHnDn5f6ft/+d/zhZ8O+JWHy2BmMRPKRrm/Nwu36rdGek+bn5eE6qn+O/t1Weiro5m54ZGSN/ExweL+oK2xMT2UL47Una8TE/NsKWAgICAgICAgICDj2C/DCWabPVSRmLNd/ZvMjpNdRewy35ndTuOvxRhoDWgBoAAA2AGgAUD0gICCH4hxMxNDWaPdz6AfupiBzDjbiuWKN0DJHZ5mkP1vlYd99i7Uel/JVtTl5Y5Y7u3wbQ+Lfxb/DHb5z/Dl1VUCNpcfYdTyVLHSb22ek1eqrpsU3t9PnLXwSGqr5209KwGR1yALABo1Jc52gA6+g3IV2unpDzGXjWpt2mI9o++6bxfhifD5OyqnsfI9gfZjnPDWkuABJaNdDt5LRqYiJiIdfgt8mSlsl5md526z6f+tJVnaEGk2ttKWO2Nsp87bLfOLfHFocmuv5NXbFftO23yn0+v6t1aHWbeHYjJBIySJxa9jg5p8x+3l5pHSd47oyR4mOcVvhnydCw34xTN0np45PNjnRm3ocwJ+St11U+cPP5eAUn/jvMe/X7LbhfxToZSA8yQEm33jbtv8AmYTYeZsttdTSXNy8F1OPrERPt/K3iujMZlD2ujDS7O0hzcoFyQRodFv5o23cycd4vyTG0+j8w4tXGeeWZ28kjnnyzEkD229lyrW5pmX0DBijFjrSPKGosW4QEG7hHEs1BIJIXlpJs4btcByc3Yj9L6Lbi5t96yoa/wACaxXNXeJ/OPnD9I8MYr9rpYai2XtYw4jkDsbeVwbLo0mZiJl4rPjrjyWrWd4iekpRZNQgICAgICAgIIrDZWuDZAAC8DMQNT69bFZTAlViCAgIKX8RasU7RO7whuUDq+5Ib7/oD0WN7xSu8rGl01tRljHX/wAhwesqnSvdI83c43J/7yA/Rcu0zad5e7xY6YccUr0iFYxKq7R2nhGjf8q/hx8lfm8jxHWf3OXePhjt9/r+j9I/B3gj/wAdS9rM21VOAZOsbN2R+R5u89NcoW9y5lzP4i1/b4jUOBuGv7MeXZAMNvdrj7rmZrb3l7jheLw9LSPXr+atrU6ASiJnaN3nhLDvtGKUke4dPGXebYznf/a0ro4ezxnE/wDk3dW43+GEhlfNQhpY+7nRXDS1x3yX7uU72uLbBasunmZ3qv6DjVa0imffp5/dzTEMPlgdknjfE7o9pbe3S+48wqtqWr3h3cWqw5fgtEtZYrAg2cO4gkjEsUUjg17XMkaD3XNcLOuNvK+6z5LUjfylUjPp9VfkmIm1J6T5xtPq1lgtiAgINCeJ00zImauc5rGjq95AH1IVvDX8LzvFMu+SY/8AmH62wmgbTwRQs8MUbI2+jGho/RXXmZned22iBAQEBAQEBAQVThiou1zDyNx6Hf6/qsxaInXCwke0HwOG19t0HyR4aCSQANyUHIvjLXmdkPZ3MUb35zyLnBoYbcho4X/mVXVVnaJd/gNqRkvE95iNv3/ZxjFqzTI06nxeQ6LXp8X+UrXF9dER4GOe/f7LL8LuGu1lFVIPu4nfdg/xSjUH0bofW3Qq9WHmbT5P0BR8RN7KRzyLxROe70YLlLdI3MdJvaKx5zs/OM0pe4ucbucS4nqSblciZ3fQ6VitYrHk8KGTxKdCpr3a807Ulb/ghh3aYp2hGkFPI4Ho5+WMf2vf8lfwdnkeK/FD9DKw5LHPA17S17Q5p3DgHA+oKCrYp8OMPnv9x2LusJMdvRg7n9q12w0t3hdxcQ1OL4bz9ev6qDxX8JXRMLqaqGugbKyzr/8A2MNv7FrjTVid1y3G9RavLO0fOO7nMuAPonujlLC8gE5CXAA3sCSBrz9wtOpnrFXU4Hijw7ZPWdvyfFVdwQEAm2qR1Y2tFYmZTvwZwr7TijHuF2wNdM7pcd1g9czwf6V0sddni9Zlm0TM+cv0qtzmCAgICAgICAgIOc4fVmJ4eBfkRtcFZi2YdjsLtC7ITydoPnssZEpUVAYxz9w1pPrYKBzwTuzF4cQ4m5IJBud9VkNt+LPe0Nl77RtrlPzGh9wUHttC17bxvab7sdZrh5dD9EEE/huilkBnpond7vHLkPuWWJTYT+LYQ6Jn/wASEFoaAyNmVgb0sCRp6J2FVxHCZ6DDaqapf99VFsTWXuGNe7M8epaHfJaNRbakulwnF4mqr8uv5fy5euY9sIPhjLtApiYjqwtjtk/DDrnwEw7IyrlPic+OO3MBgLr+hz/2q/ppia7w8lxql8eaK2jbo6wrDjiAgjscozLHpu03F9PVTA/NeNVnbTyScnPNvyjRv0AXJyW5rTL6Bo8Pg4K09I/35tJYLIgINfEJLMPnp/lbcUb2UeIZOTDMevR2T/8An3B+zpJqkjWeXK38kNx/vc8f0hdCkdHjdTbe2zqyzVhAQEBAQEBAQEHJeH43/YKaWVwzyMNhY3ytcWtcT5gA+6yG2CgUvEOftaVhv2eUv6Av7wbfrpeyD6gIKM6rfLUEsc4F8lm2JGl7D6ILvBUtc57AbujsHDnqLg/96ILJSVzXxBrnAPbtfY22121GikUz404leOlgH80pHoA1n6v+So6ue0PRcAxdb5Po5WqT0wgIJ/hfiOWklEkR12c0+GRvR3+eSil7Yrc1WWo0+LX4vCy9/KXZKbjAVLGvpzlFhnBsXNdzB/zzXWxZK5K7w8BrdFl0mWceSPb5/OE/hGJiYEfxttmHqtkwqM9bXsiHeOvIDc+ygUjjbiKX7LMWXaMhADd++Q25Plmv7LDLPLSZhc4fjjJqaVntv+nVw5cp7wRIgII3E3XcGjXyHU7f981awR03cLiuXe8V9Ifq3hLCRSUdPT6XjiaHW2LyLyH3cXH3V2I2h5W9ua0yl1LEQEBAQEBAQEBByqvqGhsUbPBDDHE3+hoBPzushrQTINmlERGeKFkOfV2Robndc94gcygzoNDHKns4HnmRlHq7T9Ln2QV/hKmzTZjtG2/udB9L/JBmomPOJlzSQ10Ls/QgHu39ygtj3Abm1zYepQc142qc9W4cmNawewzH6uK5mptvkl7Tg+Lk0sT67ygVodQQEBBMYHjD4XhzDrsQdnjoQore2K3NVnnwYtdi8HN38p84da4Qr4mUz5o5TJPM7vg6dkQPDl5AcjzXWxZa5Y3h4DW6LLo8s48ke0+Ux6tf/wAk18jmBxklbYvawGRwvtmABt7rapsskYc0te3QghzXDkdCCCkxvGzKtprMWjvCr4hwNA7/AE3OiJ2Hjb8jr9VVtpaz26Ozg45np0yRFv8AUq/U8DVYJ7NomA/Ae9b8rrE+guq9tNeO3V18PGdNk+KeWfn91eqaZ8bssjHMcN2vaWuHqDqtExMd3TpkreN6zvHyYlDOZbHAFIKjE4Mwuxknau/LF3mj0Lgxv9S6OKu20PHa3Pzza/q/TlDibZDa2U9DzVjZyG8oBAQEBAQEBAQEHKOKsLdTSbdx3hPL0WQinPsw9TZo9XaIJyNgaABsAAPZB6QVji+p1ZGOXePvoP3Qb/ClIRBceKQm19NB3W6/M+6CSp8HfBK50rcpLQG7G4vc2I9kEdxfcw2abOzNIPQgixSUxG87Q5tVzmR7nndzi4/1G641p3mZfQ8OPw8daekRDEobERJiThMbd5twLDfTTTzurtcEWxxHm8xl4tfFq7THWnbb284+f6pqaItJa4WINj7Kpas1naXo8OamWkXpO8S8LFsfUEtg+KyROJY6zrWPMEeYWNb2xW5qtuXT4tfinDm7+U+cezsvwrpIIqHtI3dpK8l1S86OMo1cD0ABFh0IXXx5IyV5ofPdbo8mkzTiyfSfWPVrSPuSepJ+a2qiGxkF01K3W32hrnWNjlF7/RBaJMMf44hmZfSx1HqEGtUzF4yTsbM38MzA/wCWYXCiaxbuzx5L453pMxPyVPG+D6Cqafs3aQODi2Ts3Zm35iz7n2BC1RgpE7xC5fiepvTktbp9NzhHg6KgzOa50kjxlL3ACzb3s0Da5AvryC3RCjusEuL/AGd8Tg3O50jWNH5tCfYIh0KCdrxdpusRkQEBAQEBAQEBBXosldTlkniAs7qHcnBZDlvElO6CTsX6Fpv6j+EjyQS+CsmkkiiAzF0TnkncWsRr6FBI1MRjJD+7be/JBzSuxds9UWtD8z35GAsdqBoDttzQdHp4gxrWjZrQB7CyCwYbUNnZ2Mp7w/03c/RBVONqMQ08rpHhr2gNY07vL9AWdban+krVnty0le4bhnLqaxt0id5+jky5T3TFVS5WE+WnqdlnjrzWiFbWZvCw2t5+XvLU4VpM9SHHVsLTKfVthH/eWe1106vDZe68twxj6WSR/izhsZ8x4vUa/RMuKMkN+i119LfeOsT3j/vmr1dQyQuyyNLSWhwvza7Yg8x/z0XLvSaztL2uDUUz0i9J6NdYtz1G6xuomN42ZUtNbRaF44C4gNO98V/u6huX0f8Awn3uW+46LZo8nJflntKr/UOhjU6bxqfFXr7x5/l3/Ndl13z8p8PzyiQ6hgIsPEL6ZrHlqgvOGU7I42tZq3e51JvvdYjJU07Xgh7Q7TmEFD+zRxlzYo2xtzE5WiwuTqfUlZAgi2AS18bT4YGF5/M/Rv0QX/CIhHme54OawA2At+6iRKGVotcjXbXdQPaAgj8SrHRkWGllMQN2GTM0G1ri6ge0BAQEFAwGoyTDWwd3T77fWyyH3j7CTOIXttma/K8k2+7dqfUggaeZQSXDVA0PbKw3NsrweQ8vkEkZuLsHhc3tnB2drhaziBfkSOagVaolDGuc7ZoJPoEFe4Kx2SqEwkb/AKUls42IeSWtP8wA+VlInqytbAwyPdlDdb878gPNY2tFY3ltwYb5rxSkdZc44p4jlrpe0lOjRljaNmt5+53J/YALl5ck3neXt9Fo6aXHy17+c+qFWtcRONVGoYOWp/b9/mrmmp05nnONan8dcUeXWf2XPgzhSaSiMjHtiM8l7uYX3jjuG6XFruLj52artYecvO8rM6mb2tNRdoL3BkOgOp7xty0upYrFxLgsdTGYzu2/ZO5tPL2Nhcf8LXlxxeuy5otZfTZOaO3nHrDjssZa4tcLFpII6EaELlTGz3VbRaItHaXhQybVJJy+S13jbqu6a0Wiccun4HjLZYGve4NdcMdfTv8AL56H3XY0+XxKRL53xXRTpNTanlPWPb+EzHIWkEGxC3OcsOGYhmsQbEeNvUdWhJGWuxjcR/NRsK52JPS5vpfUqRjebb6W3QRfBw7QzznaSTun+VugUiwxzE3tfum3uFA+moc8NzDKQLWveyDNS4i9kkbQ7RztQdRlAuUE5Jiw2aCXHYKNhoTVjybu5cuSkTVHUB7QR7rEZ0BAQEHMWmxuNxqFkLZUjtoQRuWgj15oIXDawxPDuWzh5IMmOYn2rrNJLBt6qBQ+P8XbDAGE2dKbf0t1d+w91Iy8KRClos0hydoe2kv5izNOtraeai1orG8s8WO2S0UpG8yqPEGNuqX82xt8Df3P8x+i5eXLOSfk9roNBXS09bT3n9vZErU6DXrqsRtudSfCOv8AwtuLFN5+Shr9dXS03/yntH/fJl4J4UkxGYufdsDXfev6nfIz+a1vyj2B6VaxEbQ8VkyWvabWnrLuscbY2hrQGsY0BoGzWtFgB5ABZtb7Qvid3srXNdu4AX9jugy1LQHEA3HIoOS8Vx55XztZaN0hZfkXsAufK/8A+Sufqse1uaPN6zgmq58U4p717eyBVV3HpjrG6iY3ZVtNZiYTOFsbJLE17rRmVjiORLb5L+53Wely+Hk2ntLTx3RRq9L4lI/FXrHt5w6jQ08gZ96QX3JsOQvoF2HztmjkLSCNCEEhI0EZ2i2bV35uaDUgf35H2vlAa313KD5VvZl+8tlOhB1vfSyDYpcrGhgAa0bAC1vQINgRBrdNdz6koMLoiAD1QRU7ryn+UBo9TqfoEFpwWwJe7pZp5BJGCoOdx6F30ugmjQjdhLT5bKNxGV0rs1nOuW8xopgb+Dyuc0lxuL2HtuokSCgEHMFkLJw1PeMt/CdPR3/N0EHjkRZOWi+V1nj0OhA9wUEVjWLR0sRllNgNhzc7kB5oKNgGFyYjMa2r0hB+6ZyIG39I5nmfJT2Ijd44lxw1DsrdImnujbN/Mf2HJcvPmm87R2ez4bw+NNTmt8U9/l8kItDqsFZVCNtzvyHU/wCFsxY5vKnrdbTS4+ae/lHqycH8Jz4pK52rYY9ZZOQG4Yzq4jly3Pn0qVisbQ8Tnz3zXm953mX6AwygjZRsjgYGNhFg0fUnqTe5J3N1saUDi8+RnZR3dLJo0cwDu49AEEzTNjZTsjA77QACOg6oIbGa1wHYwjPPICGN6Dm53QBBjkwHtKR1KLHKy4d/7hrf53B8iVhlpz1mFrRaidPmjJ+fs5M9pBIIsQbEHkRuuQ97ExMbw8oltUj+XyWrJHmu6XJ/hLrfBNf28T3yaua1se+xaL5j6/5XX0uXxKde8PA8a0P9pqZiPht1j7fRvzstY20OysOQz0Eu7D/ENPJ3JBkFP2IyAgki7yOp3QRthNK0DwRHM7oXfwgdUG/cuflbqbEu8gEGanfy+SDfpWNcTfxEWb6oNeuwywu7Qg6Dqm4kYpuyZkc3cXHuoGlR0j5HEjRo09Sp3G/TzOidkf4TsVA3p6Jj9SNeoUbjJTQBjQ0bBBlQEHLWPve4Isbai1/MeSyHtuMNpe85waHd3U2vz/ZBrYtxVC+MzOeA2IG538VrAdTpt5oOaU078VrY3TMk+z5rRxtBsR5u29T7KRfuJHCCnkZ4LMLGgeYsLLVl+CVrQxE6mkT6w5iuS96w1VQI23PsOpWzHjm87Qq6vV002Pnt9I9WDh3A5cRnt4WNt2j+TG8gOrjyHuulSkVjaHi9Tqb57ze/f9HZKLHKfDGMpmlrG2u1vM30uepJWzZWbc/E7KRzGOPemNms3JO23ugncO4bZG/O+TO54vIf0a3oAoEVjEkkfdjYXvc6zPwi/Nx6BSMQws0V5bmaZwBc7mT+EdGhBv0NK90bnOs0nUNHnvdBzHjzDeynzt8MouR0ePF89D6krnanHy23jzev4LqvFw+HPev6eSsqs7L611teibb9Exblnm9F2+Fc3a1UkZcQ0wFzrcyxzcv+4/NWdJWa3lxP6gzVy4Kz5xP7OvYlS54WbZmiwt0XQh5FWnHLvpbfyspGLDqt1e3Mw5IySC/m8NNjlHQ9UmRJvoiwZI7AbB3Tz8ym43Y8PawAMdcnxOO5PNRuMFVTFmxLgOfNTuPlJ2pynLYm5326e6CbpIbnNKbkbDkoGCspC95u/T6+ibiUoGZY2jTQKB4xKnD2+Y2UwPWHZsgzb/tyUSNlAQEHN5gXOOyyFD4wwQ1MrRLM5jWDuMZGCBfclxfqT6BN9hYcPwungpGxRQxvAJJdK0Pc553cbjfl5ABRuN/DKxpABa1haLDKAAB5BSM2IzFzT3hqLctlEwmJmJ3hz2bhRxdaOSO3LOXAjy0BuqU6Wd+k9HpcfHaxj/HWeb5dp+z4z4WyzODpaqIN6MDnEDyzWHurVMcUjaHD1Wryai/Pf6fJ0bC8JgpYGwwtAaznfvOcd3OPMn/tgtiqgGYJEKzt3xCSTSz3Pc7L0s0nKLeiCbnwwdqJWhuYcyAT7E7IJwVBA35KBhrO9b5qR8dMb2Oosg2IZdCQgr/FOFCpiLL2du0nk4bfuPda8uPnrst6HVTps0X8vP2clrKR8TiyRpa4cj+x5jzC5dqzWdpe4xZ8eWvNSd4RtZK533cTXSSO0swFxHsOa34MUzPNPZyeK8QrjpOKk/in/Ufd1n4ScLSUkck1QC2aVoaGX1ZGDex6OcbEjllHO4V+tYh5bJltfvLocstmjUrJrRNTGJAQ4Xv1QZMPaQ3L+HQWsNPZBmdMRzQZhJtqg957oM9M7ZJHt89io2GaJ1/kg9xyWQbLnXAQZmmwUD6110HpAQc2a7UrIY5MPDzchB7lprMsFEiGLcpKJeKqtysPkFjedo3bcGPnyRVX2V5FzfUqp4kvQf2leXbZrnFnteCHHdb6ZN3K1GjmvWFvwrF84F1uhQmNk+ynBsQpQ2aiOzEGpK7RBkab29EGvUg3KD3RuOXdBrYpVCJhJPosLW2huw4pyW2hSqnHJC4d6yqWzTMu/i4fjivWGq/iCoa8ETPsOWY2+S248u/SVHV8Pikc1F84VxkztObxAaqxE7uVakx3Tk0mgUsCBiBTHvEIPNWbFB6bJqEGeN2qDNC79UGOd+qDZpK4cwdvIqB8fXC+xHy6X6qRt09e22x09N/moGy6vbbY/Tn7qB4ixFuuh38v8oNhlc0kAX1QbKDm9My5WQky2wQeTDdhKiRXaqK10Fbxx9mkLXl+Fc0PTNCDkabBUZh6mlolozP1SttmGbFFoS2F1mUhXKXee1ODll0bCK7Nb0W/dz5jZLV0nc90QjpHaIPdO/veyD3Vs0QYYHWakpiN1S4tr9CLqpmu7vDsHXdTXT6qnu9DFOj4HXKmLbSwyYYtXZe+A2kOd5tV3BO7zXEscUjaF5Yy6suQ34oO6gjo9JCg+Yhug1oZO9ZBJQDVBshmiDBMxBKUlK2w7o+QUBWUzfwj5D1SBkw+BtvC35BJG66Bv4W/IKB5ZTt/C35BB6+ztuDlFxtYWQZUHPqBZDcnQbDP9NRIrldzQVLHv3WOTss6T/kaMw7oVOz0OFCVY1Wlfj4WWk3C343J1a9YGdR6K3DhZO6yznuD1WcNLWm2CD7S+P2Qb9V4UEdIe6sbN2Lu59xKdSqGZ6nQdldKrutDboN0LdnROEhr7LoYHk+K912pFZcZKjwrEQJ/1Ssh4r90GhD40E7TboN12yiBheFIlaTwhQFWgUCSNxQPgQfUBB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647" y="2132856"/>
            <a:ext cx="4246563" cy="393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9334491" y="3628401"/>
            <a:ext cx="2038891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r>
              <a:rPr lang="es-MX" dirty="0" smtClean="0"/>
              <a:t>Aplicación Contable</a:t>
            </a:r>
            <a:endParaRPr lang="es-MX" dirty="0"/>
          </a:p>
        </p:txBody>
      </p:sp>
      <p:sp>
        <p:nvSpPr>
          <p:cNvPr id="9" name="3 CuadroTexto"/>
          <p:cNvSpPr txBox="1"/>
          <p:nvPr/>
        </p:nvSpPr>
        <p:spPr>
          <a:xfrm>
            <a:off x="9583808" y="3284984"/>
            <a:ext cx="1800200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ES" sz="1600" i="1" u="none" dirty="0" smtClean="0"/>
              <a:t>Curso Académico</a:t>
            </a:r>
            <a:endParaRPr lang="es-ES" sz="1600" i="1" u="none" dirty="0"/>
          </a:p>
        </p:txBody>
      </p:sp>
    </p:spTree>
    <p:extLst>
      <p:ext uri="{BB962C8B-B14F-4D97-AF65-F5344CB8AC3E}">
        <p14:creationId xmlns:p14="http://schemas.microsoft.com/office/powerpoint/2010/main" val="196944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5" name="3 CuadroTexto"/>
          <p:cNvSpPr txBox="1"/>
          <p:nvPr/>
        </p:nvSpPr>
        <p:spPr>
          <a:xfrm>
            <a:off x="2484487" y="760282"/>
            <a:ext cx="6514479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ES" u="none" dirty="0" smtClean="0"/>
              <a:t>Componente Práctico</a:t>
            </a:r>
          </a:p>
        </p:txBody>
      </p:sp>
      <p:sp>
        <p:nvSpPr>
          <p:cNvPr id="6" name="18 CuadroTexto"/>
          <p:cNvSpPr txBox="1"/>
          <p:nvPr/>
        </p:nvSpPr>
        <p:spPr>
          <a:xfrm>
            <a:off x="131822" y="999009"/>
            <a:ext cx="31447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</a:rPr>
              <a:t>4. Organización de las Actividades Académicas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AutoShape 5" descr="data:image/jpeg;base64,/9j/4AAQSkZJRgABAQAAAQABAAD/2wCEAAkGBxQSEhUUEhQWFBQVExcXFBgXGBcUFxcWFBgXGBUdGBcYHCggGBwlHBUWITEhJSkrLi4uFx8zODMsNygtLi0BCgoKDg0OGxAQGywmICQsLC4sLywsLCwsLCwtLCwvLCwsLCwsLC8sLCwtLCwtLCwsLCwsLCwsLCwtLCwsLCwsLP/AABEIAMIBAwMBEQACEQEDEQH/xAAcAAEAAgMBAQEAAAAAAAAAAAAABQYDBAcCAQj/xAA+EAABAwIEAwYDBgUEAgMBAAABAAIDBBEFEiExBkFREyIyYXGBB5GhFCNScrHBQmKCotEzsuHwFWMkc8II/8QAGwEBAAIDAQEAAAAAAAAAAAAAAAEEAgMFBgf/xAAzEQEAAgECBAQEBQQDAQEAAAAAAQIDBBEFEiExE0FRcTJhgdEikbHB4QYUQqEz8PFSQ//aAAwDAQACEQMRAD8A7igICAgICAgICAgICAgICAgICAgICAgICAgICAgICAgICAgICAgICAgICAgICD4Cg+oCAgICAgICAgICAgICAgICAgICAgICAgICAgICAg0saxSOlhfNKbMY256nkAOpJIA9Vja0VjeW3DhtmvFKd5fn3injKprnnO8si1yxMJDAP5vxnzPsBsubkzWvL2uj4dh01ekbz6z+3oj8Cx6ejeH08hYb95u7HDo5ux/XosaZLVnpLfqNJhz12yV3/X6O4cE8cxV3ccOznDblm7XAblh/Y6jztdXsOojJ0npLy3EuEZNJHiVnmpPn5x7/AHW9WHHEBAQEBAQEBAQEBAQEBAQEBAQEBAQEBAQEBAQEHKvjniDg2ngB7ri+R/mW2az/AHP+ip6u3SIei4BiibXyT5bR+bkapPTiCQ4RxIsrKdzDqJ4xpzBcAR7gke621pNbxKhn1NMunyUnttL9QrqPCiAgICAgICAgICAgICAgICAgICAgICAgICAgICDmHxtwZ8kcNSwEiLM2S2tmvsWu9AQQfzBVNVSZiJh3+BaitL2x28+30cdVF6pq11TlFh4j9FuxY953lz9dqox0mlfin/SwfBzh59ViMbrfdUxE0p5XabxN9S8A26Ncr1YiZeVy5bY68sT3fptbVAQEBAQEBAQEBAQEBAQEBAQEBAQEBAQEBAQEBAQaGNYrBTRl9S9rI9u9rm02Dd3G19ACsbWisby24cOTLblxxvLgnGE+GVDiaRs9K6+7WsMTvPss92D8pH5VSm+Hfs9NTS8Rim05I9v52eeE/hW+t75raYxX73Zdo+UeRY9rMh8z9VYpFbfDLkai+fDO2Su37/V3bhnh2CggEFO3K0auJ1e9x3c88ybegsALAWW6I2c21ptO8pZSxEBAQEBAQEBAQEBAQEBAQEBAQEBAQEBAQEBAQU7jXj6GhBjZaao/ADoy/OQjbrl3Ple60Zc0U6ebp6HhmTUzzT0r6+vs4fjmNzVkhlqHl7uQ2a0dGt2aP+m5VC95vO8vXafTY9PTlxxt+s+6OWCw28LrnwyB8b3McNnNJBHuE6x1juyrXHf8GWIms+rv/APE326Dv2E0ZDZANL38LwOQOvuD5Lo6fN4levd4vjPDf7LPtX4Z6x9vp+i0Kw5AgICAgICAgICAgICAgICAgICCu4BjJc0tkNyDoTuQeqy2FgjeHC42WI9ICAgICDHPO1jS97g1rQS5ziAABuSToAomdk1rNp2iN5ck44+KBdmhoCWt2dPs49ezB8I/mOvS26p5dR5Vel0HBYja+f8AL7/Zy1ziSSTck3JOpJO91UeiiIiNofESICCzcE8QupKhkupb4ZR+KM7+40I8wox38K/N5J1mljX6WcU/FHWJ+f8APaX6Ip5mva17CHNcA5pGoIIuCPZdiJ36w+b2rNLTW0bTHdkUsRAQEBAQEBAQEBAQEBAQEBAQcTxTihsE3Z32AzHkCeXyt81kOqcJTmSkikP8YLh+Uk5fmLH3USJhQCAgIPhKDgnxL4wdWTGKJ5+zRmzbHSRw3eeovt5C/Nc/Pl5p2js9jwrh8YMfPePxT/r5KSq7sCAgICD3E+xuomN4Z47zS27svwj4kztNJIdWguhJ5s3c323HkT0VrR5d45J8nnv6k4fFbRqsfa3f38p+v6+7pSvvKCAg5F8UOOKiKpNNTSGJsYb2jm2zOe4B1rnYAEbcybqnnzTFuWr0nCeG4smLxcsb79vZX8O+KGIReJ7Jh/7GD9WZT81qjU3hey8F0t+0THtP33WfDvjI3aemI843h39rgP8ActtdVHnDn5f6ft/+d/zhZ8O+JWHy2BmMRPKRrm/Nwu36rdGek+bn5eE6qn+O/t1Weiro5m54ZGSN/ExweL+oK2xMT2UL47Una8TE/NsKWAgICAgICAgICDj2C/DCWabPVSRmLNd/ZvMjpNdRewy35ndTuOvxRhoDWgBoAAA2AGgAUD0gICCH4hxMxNDWaPdz6AfupiBzDjbiuWKN0DJHZ5mkP1vlYd99i7Uel/JVtTl5Y5Y7u3wbQ+Lfxb/DHb5z/Dl1VUCNpcfYdTyVLHSb22ek1eqrpsU3t9PnLXwSGqr5209KwGR1yALABo1Jc52gA6+g3IV2unpDzGXjWpt2mI9o++6bxfhifD5OyqnsfI9gfZjnPDWkuABJaNdDt5LRqYiJiIdfgt8mSlsl5md526z6f+tJVnaEGk2ttKWO2Nsp87bLfOLfHFocmuv5NXbFftO23yn0+v6t1aHWbeHYjJBIySJxa9jg5p8x+3l5pHSd47oyR4mOcVvhnydCw34xTN0np45PNjnRm3ocwJ+St11U+cPP5eAUn/jvMe/X7LbhfxToZSA8yQEm33jbtv8AmYTYeZsttdTSXNy8F1OPrERPt/K3iujMZlD2ujDS7O0hzcoFyQRodFv5o23cycd4vyTG0+j8w4tXGeeWZ28kjnnyzEkD229lyrW5pmX0DBijFjrSPKGosW4QEG7hHEs1BIJIXlpJs4btcByc3Yj9L6Lbi5t96yoa/wACaxXNXeJ/OPnD9I8MYr9rpYai2XtYw4jkDsbeVwbLo0mZiJl4rPjrjyWrWd4iekpRZNQgICAgICAgIIrDZWuDZAAC8DMQNT69bFZTAlViCAgIKX8RasU7RO7whuUDq+5Ib7/oD0WN7xSu8rGl01tRljHX/wAhwesqnSvdI83c43J/7yA/Rcu0zad5e7xY6YccUr0iFYxKq7R2nhGjf8q/hx8lfm8jxHWf3OXePhjt9/r+j9I/B3gj/wAdS9rM21VOAZOsbN2R+R5u89NcoW9y5lzP4i1/b4jUOBuGv7MeXZAMNvdrj7rmZrb3l7jheLw9LSPXr+atrU6ASiJnaN3nhLDvtGKUke4dPGXebYznf/a0ro4ezxnE/wDk3dW43+GEhlfNQhpY+7nRXDS1x3yX7uU72uLbBasunmZ3qv6DjVa0imffp5/dzTEMPlgdknjfE7o9pbe3S+48wqtqWr3h3cWqw5fgtEtZYrAg2cO4gkjEsUUjg17XMkaD3XNcLOuNvK+6z5LUjfylUjPp9VfkmIm1J6T5xtPq1lgtiAgINCeJ00zImauc5rGjq95AH1IVvDX8LzvFMu+SY/8AmH62wmgbTwRQs8MUbI2+jGho/RXXmZned22iBAQEBAQEBAQVThiou1zDyNx6Hf6/qsxaInXCwke0HwOG19t0HyR4aCSQANyUHIvjLXmdkPZ3MUb35zyLnBoYbcho4X/mVXVVnaJd/gNqRkvE95iNv3/ZxjFqzTI06nxeQ6LXp8X+UrXF9dER4GOe/f7LL8LuGu1lFVIPu4nfdg/xSjUH0bofW3Qq9WHmbT5P0BR8RN7KRzyLxROe70YLlLdI3MdJvaKx5zs/OM0pe4ucbucS4nqSblciZ3fQ6VitYrHk8KGTxKdCpr3a807Ulb/ghh3aYp2hGkFPI4Ho5+WMf2vf8lfwdnkeK/FD9DKw5LHPA17S17Q5p3DgHA+oKCrYp8OMPnv9x2LusJMdvRg7n9q12w0t3hdxcQ1OL4bz9ev6qDxX8JXRMLqaqGugbKyzr/8A2MNv7FrjTVid1y3G9RavLO0fOO7nMuAPonujlLC8gE5CXAA3sCSBrz9wtOpnrFXU4Hijw7ZPWdvyfFVdwQEAm2qR1Y2tFYmZTvwZwr7TijHuF2wNdM7pcd1g9czwf6V0sddni9Zlm0TM+cv0qtzmCAgICAgICAgIOc4fVmJ4eBfkRtcFZi2YdjsLtC7ITydoPnssZEpUVAYxz9w1pPrYKBzwTuzF4cQ4m5IJBud9VkNt+LPe0Nl77RtrlPzGh9wUHttC17bxvab7sdZrh5dD9EEE/huilkBnpond7vHLkPuWWJTYT+LYQ6Jn/wASEFoaAyNmVgb0sCRp6J2FVxHCZ6DDaqapf99VFsTWXuGNe7M8epaHfJaNRbakulwnF4mqr8uv5fy5euY9sIPhjLtApiYjqwtjtk/DDrnwEw7IyrlPic+OO3MBgLr+hz/2q/ppia7w8lxql8eaK2jbo6wrDjiAgjscozLHpu03F9PVTA/NeNVnbTyScnPNvyjRv0AXJyW5rTL6Bo8Pg4K09I/35tJYLIgINfEJLMPnp/lbcUb2UeIZOTDMevR2T/8An3B+zpJqkjWeXK38kNx/vc8f0hdCkdHjdTbe2zqyzVhAQEBAQEBAQEHJeH43/YKaWVwzyMNhY3ytcWtcT5gA+6yG2CgUvEOftaVhv2eUv6Av7wbfrpeyD6gIKM6rfLUEsc4F8lm2JGl7D6ILvBUtc57AbujsHDnqLg/96ILJSVzXxBrnAPbtfY22121GikUz404leOlgH80pHoA1n6v+So6ue0PRcAxdb5Po5WqT0wgIJ/hfiOWklEkR12c0+GRvR3+eSil7Yrc1WWo0+LX4vCy9/KXZKbjAVLGvpzlFhnBsXNdzB/zzXWxZK5K7w8BrdFl0mWceSPb5/OE/hGJiYEfxttmHqtkwqM9bXsiHeOvIDc+ygUjjbiKX7LMWXaMhADd++Q25Plmv7LDLPLSZhc4fjjJqaVntv+nVw5cp7wRIgII3E3XcGjXyHU7f981awR03cLiuXe8V9Ifq3hLCRSUdPT6XjiaHW2LyLyH3cXH3V2I2h5W9ua0yl1LEQEBAQEBAQEBByqvqGhsUbPBDDHE3+hoBPzushrQTINmlERGeKFkOfV2Robndc94gcygzoNDHKns4HnmRlHq7T9Ln2QV/hKmzTZjtG2/udB9L/JBmomPOJlzSQ10Ls/QgHu39ygtj3Abm1zYepQc142qc9W4cmNawewzH6uK5mptvkl7Tg+Lk0sT67ygVodQQEBBMYHjD4XhzDrsQdnjoQore2K3NVnnwYtdi8HN38p84da4Qr4mUz5o5TJPM7vg6dkQPDl5AcjzXWxZa5Y3h4DW6LLo8s48ke0+Ux6tf/wAk18jmBxklbYvawGRwvtmABt7rapsskYc0te3QghzXDkdCCCkxvGzKtprMWjvCr4hwNA7/AE3OiJ2Hjb8jr9VVtpaz26Ozg45np0yRFv8AUq/U8DVYJ7NomA/Ae9b8rrE+guq9tNeO3V18PGdNk+KeWfn91eqaZ8bssjHMcN2vaWuHqDqtExMd3TpkreN6zvHyYlDOZbHAFIKjE4Mwuxknau/LF3mj0Lgxv9S6OKu20PHa3Pzza/q/TlDibZDa2U9DzVjZyG8oBAQEBAQEBAQEHKOKsLdTSbdx3hPL0WQinPsw9TZo9XaIJyNgaABsAAPZB6QVji+p1ZGOXePvoP3Qb/ClIRBceKQm19NB3W6/M+6CSp8HfBK50rcpLQG7G4vc2I9kEdxfcw2abOzNIPQgixSUxG87Q5tVzmR7nndzi4/1G641p3mZfQ8OPw8daekRDEobERJiThMbd5twLDfTTTzurtcEWxxHm8xl4tfFq7THWnbb284+f6pqaItJa4WINj7Kpas1naXo8OamWkXpO8S8LFsfUEtg+KyROJY6zrWPMEeYWNb2xW5qtuXT4tfinDm7+U+cezsvwrpIIqHtI3dpK8l1S86OMo1cD0ABFh0IXXx5IyV5ofPdbo8mkzTiyfSfWPVrSPuSepJ+a2qiGxkF01K3W32hrnWNjlF7/RBaJMMf44hmZfSx1HqEGtUzF4yTsbM38MzA/wCWYXCiaxbuzx5L453pMxPyVPG+D6Cqafs3aQODi2Ts3Zm35iz7n2BC1RgpE7xC5fiepvTktbp9NzhHg6KgzOa50kjxlL3ACzb3s0Da5AvryC3RCjusEuL/AGd8Tg3O50jWNH5tCfYIh0KCdrxdpusRkQEBAQEBAQEBBXosldTlkniAs7qHcnBZDlvElO6CTsX6Fpv6j+EjyQS+CsmkkiiAzF0TnkncWsRr6FBI1MRjJD+7be/JBzSuxds9UWtD8z35GAsdqBoDttzQdHp4gxrWjZrQB7CyCwYbUNnZ2Mp7w/03c/RBVONqMQ08rpHhr2gNY07vL9AWdban+krVnty0le4bhnLqaxt0id5+jky5T3TFVS5WE+WnqdlnjrzWiFbWZvCw2t5+XvLU4VpM9SHHVsLTKfVthH/eWe1106vDZe68twxj6WSR/izhsZ8x4vUa/RMuKMkN+i119LfeOsT3j/vmr1dQyQuyyNLSWhwvza7Yg8x/z0XLvSaztL2uDUUz0i9J6NdYtz1G6xuomN42ZUtNbRaF44C4gNO98V/u6huX0f8Awn3uW+46LZo8nJflntKr/UOhjU6bxqfFXr7x5/l3/Ndl13z8p8PzyiQ6hgIsPEL6ZrHlqgvOGU7I42tZq3e51JvvdYjJU07Xgh7Q7TmEFD+zRxlzYo2xtzE5WiwuTqfUlZAgi2AS18bT4YGF5/M/Rv0QX/CIhHme54OawA2At+6iRKGVotcjXbXdQPaAgj8SrHRkWGllMQN2GTM0G1ri6ge0BAQEFAwGoyTDWwd3T77fWyyH3j7CTOIXttma/K8k2+7dqfUggaeZQSXDVA0PbKw3NsrweQ8vkEkZuLsHhc3tnB2drhaziBfkSOagVaolDGuc7ZoJPoEFe4Kx2SqEwkb/AKUls42IeSWtP8wA+VlInqytbAwyPdlDdb878gPNY2tFY3ltwYb5rxSkdZc44p4jlrpe0lOjRljaNmt5+53J/YALl5ck3neXt9Fo6aXHy17+c+qFWtcRONVGoYOWp/b9/mrmmp05nnONan8dcUeXWf2XPgzhSaSiMjHtiM8l7uYX3jjuG6XFruLj52artYecvO8rM6mb2tNRdoL3BkOgOp7xty0upYrFxLgsdTGYzu2/ZO5tPL2Nhcf8LXlxxeuy5otZfTZOaO3nHrDjssZa4tcLFpII6EaELlTGz3VbRaItHaXhQybVJJy+S13jbqu6a0Wiccun4HjLZYGve4NdcMdfTv8AL56H3XY0+XxKRL53xXRTpNTanlPWPb+EzHIWkEGxC3OcsOGYhmsQbEeNvUdWhJGWuxjcR/NRsK52JPS5vpfUqRjebb6W3QRfBw7QzznaSTun+VugUiwxzE3tfum3uFA+moc8NzDKQLWveyDNS4i9kkbQ7RztQdRlAuUE5Jiw2aCXHYKNhoTVjybu5cuSkTVHUB7QR7rEZ0BAQEHMWmxuNxqFkLZUjtoQRuWgj15oIXDawxPDuWzh5IMmOYn2rrNJLBt6qBQ+P8XbDAGE2dKbf0t1d+w91Iy8KRClos0hydoe2kv5izNOtraeai1orG8s8WO2S0UpG8yqPEGNuqX82xt8Df3P8x+i5eXLOSfk9roNBXS09bT3n9vZErU6DXrqsRtudSfCOv8AwtuLFN5+Shr9dXS03/yntH/fJl4J4UkxGYufdsDXfev6nfIz+a1vyj2B6VaxEbQ8VkyWvabWnrLuscbY2hrQGsY0BoGzWtFgB5ABZtb7Qvid3srXNdu4AX9jugy1LQHEA3HIoOS8Vx55XztZaN0hZfkXsAufK/8A+Sufqse1uaPN6zgmq58U4p717eyBVV3HpjrG6iY3ZVtNZiYTOFsbJLE17rRmVjiORLb5L+53Wely+Hk2ntLTx3RRq9L4lI/FXrHt5w6jQ08gZ96QX3JsOQvoF2HztmjkLSCNCEEhI0EZ2i2bV35uaDUgf35H2vlAa313KD5VvZl+8tlOhB1vfSyDYpcrGhgAa0bAC1vQINgRBrdNdz6koMLoiAD1QRU7ryn+UBo9TqfoEFpwWwJe7pZp5BJGCoOdx6F30ugmjQjdhLT5bKNxGV0rs1nOuW8xopgb+Dyuc0lxuL2HtuokSCgEHMFkLJw1PeMt/CdPR3/N0EHjkRZOWi+V1nj0OhA9wUEVjWLR0sRllNgNhzc7kB5oKNgGFyYjMa2r0hB+6ZyIG39I5nmfJT2Ijd44lxw1DsrdImnujbN/Mf2HJcvPmm87R2ez4bw+NNTmt8U9/l8kItDqsFZVCNtzvyHU/wCFsxY5vKnrdbTS4+ae/lHqycH8Jz4pK52rYY9ZZOQG4Yzq4jly3Pn0qVisbQ8Tnz3zXm953mX6AwygjZRsjgYGNhFg0fUnqTe5J3N1saUDi8+RnZR3dLJo0cwDu49AEEzTNjZTsjA77QACOg6oIbGa1wHYwjPPICGN6Dm53QBBjkwHtKR1KLHKy4d/7hrf53B8iVhlpz1mFrRaidPmjJ+fs5M9pBIIsQbEHkRuuQ97ExMbw8oltUj+XyWrJHmu6XJ/hLrfBNf28T3yaua1se+xaL5j6/5XX0uXxKde8PA8a0P9pqZiPht1j7fRvzstY20OysOQz0Eu7D/ENPJ3JBkFP2IyAgki7yOp3QRthNK0DwRHM7oXfwgdUG/cuflbqbEu8gEGanfy+SDfpWNcTfxEWb6oNeuwywu7Qg6Dqm4kYpuyZkc3cXHuoGlR0j5HEjRo09Sp3G/TzOidkf4TsVA3p6Jj9SNeoUbjJTQBjQ0bBBlQEHLWPve4Isbai1/MeSyHtuMNpe85waHd3U2vz/ZBrYtxVC+MzOeA2IG538VrAdTpt5oOaU078VrY3TMk+z5rRxtBsR5u29T7KRfuJHCCnkZ4LMLGgeYsLLVl+CVrQxE6mkT6w5iuS96w1VQI23PsOpWzHjm87Qq6vV002Pnt9I9WDh3A5cRnt4WNt2j+TG8gOrjyHuulSkVjaHi9Tqb57ze/f9HZKLHKfDGMpmlrG2u1vM30uepJWzZWbc/E7KRzGOPemNms3JO23ugncO4bZG/O+TO54vIf0a3oAoEVjEkkfdjYXvc6zPwi/Nx6BSMQws0V5bmaZwBc7mT+EdGhBv0NK90bnOs0nUNHnvdBzHjzDeynzt8MouR0ePF89D6krnanHy23jzev4LqvFw+HPev6eSsqs7L611teibb9Exblnm9F2+Fc3a1UkZcQ0wFzrcyxzcv+4/NWdJWa3lxP6gzVy4Kz5xP7OvYlS54WbZmiwt0XQh5FWnHLvpbfyspGLDqt1e3Mw5IySC/m8NNjlHQ9UmRJvoiwZI7AbB3Tz8ym43Y8PawAMdcnxOO5PNRuMFVTFmxLgOfNTuPlJ2pynLYm5326e6CbpIbnNKbkbDkoGCspC95u/T6+ibiUoGZY2jTQKB4xKnD2+Y2UwPWHZsgzb/tyUSNlAQEHN5gXOOyyFD4wwQ1MrRLM5jWDuMZGCBfclxfqT6BN9hYcPwungpGxRQxvAJJdK0Pc553cbjfl5ABRuN/DKxpABa1haLDKAAB5BSM2IzFzT3hqLctlEwmJmJ3hz2bhRxdaOSO3LOXAjy0BuqU6Wd+k9HpcfHaxj/HWeb5dp+z4z4WyzODpaqIN6MDnEDyzWHurVMcUjaHD1Wryai/Pf6fJ0bC8JgpYGwwtAaznfvOcd3OPMn/tgtiqgGYJEKzt3xCSTSz3Pc7L0s0nKLeiCbnwwdqJWhuYcyAT7E7IJwVBA35KBhrO9b5qR8dMb2Oosg2IZdCQgr/FOFCpiLL2du0nk4bfuPda8uPnrst6HVTps0X8vP2clrKR8TiyRpa4cj+x5jzC5dqzWdpe4xZ8eWvNSd4RtZK533cTXSSO0swFxHsOa34MUzPNPZyeK8QrjpOKk/in/Ufd1n4ScLSUkck1QC2aVoaGX1ZGDex6OcbEjllHO4V+tYh5bJltfvLocstmjUrJrRNTGJAQ4Xv1QZMPaQ3L+HQWsNPZBmdMRzQZhJtqg957oM9M7ZJHt89io2GaJ1/kg9xyWQbLnXAQZmmwUD6110HpAQc2a7UrIY5MPDzchB7lprMsFEiGLcpKJeKqtysPkFjedo3bcGPnyRVX2V5FzfUqp4kvQf2leXbZrnFnteCHHdb6ZN3K1GjmvWFvwrF84F1uhQmNk+ynBsQpQ2aiOzEGpK7RBkab29EGvUg3KD3RuOXdBrYpVCJhJPosLW2huw4pyW2hSqnHJC4d6yqWzTMu/i4fjivWGq/iCoa8ETPsOWY2+S248u/SVHV8Pikc1F84VxkztObxAaqxE7uVakx3Tk0mgUsCBiBTHvEIPNWbFB6bJqEGeN2qDNC79UGOd+qDZpK4cwdvIqB8fXC+xHy6X6qRt09e22x09N/moGy6vbbY/Tn7qB4ixFuuh38v8oNhlc0kAX1QbKDm9My5WQky2wQeTDdhKiRXaqK10Fbxx9mkLXl+Fc0PTNCDkabBUZh6mlolozP1SttmGbFFoS2F1mUhXKXee1ODll0bCK7Nb0W/dz5jZLV0nc90QjpHaIPdO/veyD3Vs0QYYHWakpiN1S4tr9CLqpmu7vDsHXdTXT6qnu9DFOj4HXKmLbSwyYYtXZe+A2kOd5tV3BO7zXEscUjaF5Yy6suQ34oO6gjo9JCg+Yhug1oZO9ZBJQDVBshmiDBMxBKUlK2w7o+QUBWUzfwj5D1SBkw+BtvC35BJG66Bv4W/IKB5ZTt/C35BB6+ztuDlFxtYWQZUHPqBZDcnQbDP9NRIrldzQVLHv3WOTss6T/kaMw7oVOz0OFCVY1Wlfj4WWk3C343J1a9YGdR6K3DhZO6yznuD1WcNLWm2CD7S+P2Qb9V4UEdIe6sbN2Lu59xKdSqGZ6nQdldKrutDboN0LdnROEhr7LoYHk+K912pFZcZKjwrEQJ/1Ssh4r90GhD40E7TboN12yiBheFIlaTwhQFWgUCSNxQPgQfUB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4" name="AutoShape 7" descr="data:image/jpeg;base64,/9j/4AAQSkZJRgABAQAAAQABAAD/2wCEAAkGBxQSEhUUEhQWFBQVExcXFBgXGBcUFxcWFBgXGBUdGBcYHCggGBwlHBUWITEhJSkrLi4uFx8zODMsNygtLi0BCgoKDg0OGxAQGywmICQsLC4sLywsLCwsLCwtLCwvLCwsLCwsLC8sLCwtLCwtLCwsLCwsLCwsLCwtLCwsLCwsLP/AABEIAMIBAwMBEQACEQEDEQH/xAAcAAEAAgMBAQEAAAAAAAAAAAAABQYDBAcCAQj/xAA+EAABAwIEAwYDBgUEAgMBAAABAAIDBBEFEiExBkFREyIyYXGBB5GhFCNScrHBQmKCotEzsuHwFWMkc8II/8QAGwEBAAIDAQEAAAAAAAAAAAAAAAEEAgMFBgf/xAAzEQEAAgECBAQEBQQDAQEAAAAAAQIDBBEFEiExE0FRcTJhgdEikbHB4QYUQqEz8PFSQ//aAAwDAQACEQMRAD8A7igICAgICAgICAgICAgICAgICAgICAgICAgICAgICAgICAgICAgICAgICAgICD4Cg+oCAgICAgICAgICAgICAgICAgICAgICAgICAgICAg0saxSOlhfNKbMY256nkAOpJIA9Vja0VjeW3DhtmvFKd5fn3injKprnnO8si1yxMJDAP5vxnzPsBsubkzWvL2uj4dh01ekbz6z+3oj8Cx6ejeH08hYb95u7HDo5ux/XosaZLVnpLfqNJhz12yV3/X6O4cE8cxV3ccOznDblm7XAblh/Y6jztdXsOojJ0npLy3EuEZNJHiVnmpPn5x7/AHW9WHHEBAQEBAQEBAQEBAQEBAQEBAQEBAQEBAQEBAQEHKvjniDg2ngB7ri+R/mW2az/AHP+ip6u3SIei4BiibXyT5bR+bkapPTiCQ4RxIsrKdzDqJ4xpzBcAR7gke621pNbxKhn1NMunyUnttL9QrqPCiAgICAgICAgICAgICAgICAgICAgICAgICAgICDmHxtwZ8kcNSwEiLM2S2tmvsWu9AQQfzBVNVSZiJh3+BaitL2x28+30cdVF6pq11TlFh4j9FuxY953lz9dqox0mlfin/SwfBzh59ViMbrfdUxE0p5XabxN9S8A26Ncr1YiZeVy5bY68sT3fptbVAQEBAQEBAQEBAQEBAQEBAQEBAQEBAQEBAQEBAQaGNYrBTRl9S9rI9u9rm02Dd3G19ACsbWisby24cOTLblxxvLgnGE+GVDiaRs9K6+7WsMTvPss92D8pH5VSm+Hfs9NTS8Rim05I9v52eeE/hW+t75raYxX73Zdo+UeRY9rMh8z9VYpFbfDLkai+fDO2Su37/V3bhnh2CggEFO3K0auJ1e9x3c88ybegsALAWW6I2c21ptO8pZSxEBAQEBAQEBAQEBAQEBAQEBAQEBAQEBAQEBAQU7jXj6GhBjZaao/ADoy/OQjbrl3Ple60Zc0U6ebp6HhmTUzzT0r6+vs4fjmNzVkhlqHl7uQ2a0dGt2aP+m5VC95vO8vXafTY9PTlxxt+s+6OWCw28LrnwyB8b3McNnNJBHuE6x1juyrXHf8GWIms+rv/APE326Dv2E0ZDZANL38LwOQOvuD5Lo6fN4levd4vjPDf7LPtX4Z6x9vp+i0Kw5AgICAgICAgICAgICAgICAgICCu4BjJc0tkNyDoTuQeqy2FgjeHC42WI9ICAgICDHPO1jS97g1rQS5ziAABuSToAomdk1rNp2iN5ck44+KBdmhoCWt2dPs49ezB8I/mOvS26p5dR5Vel0HBYja+f8AL7/Zy1ziSSTck3JOpJO91UeiiIiNofESICCzcE8QupKhkupb4ZR+KM7+40I8wox38K/N5J1mljX6WcU/FHWJ+f8APaX6Ip5mva17CHNcA5pGoIIuCPZdiJ36w+b2rNLTW0bTHdkUsRAQEBAQEBAQEBAQEBAQEBAQcTxTihsE3Z32AzHkCeXyt81kOqcJTmSkikP8YLh+Uk5fmLH3USJhQCAgIPhKDgnxL4wdWTGKJ5+zRmzbHSRw3eeovt5C/Nc/Pl5p2js9jwrh8YMfPePxT/r5KSq7sCAgICD3E+xuomN4Z47zS27svwj4kztNJIdWguhJ5s3c323HkT0VrR5d45J8nnv6k4fFbRqsfa3f38p+v6+7pSvvKCAg5F8UOOKiKpNNTSGJsYb2jm2zOe4B1rnYAEbcybqnnzTFuWr0nCeG4smLxcsb79vZX8O+KGIReJ7Jh/7GD9WZT81qjU3hey8F0t+0THtP33WfDvjI3aemI843h39rgP8ActtdVHnDn5f6ft/+d/zhZ8O+JWHy2BmMRPKRrm/Nwu36rdGek+bn5eE6qn+O/t1Weiro5m54ZGSN/ExweL+oK2xMT2UL47Una8TE/NsKWAgICAgICAgICDj2C/DCWabPVSRmLNd/ZvMjpNdRewy35ndTuOvxRhoDWgBoAAA2AGgAUD0gICCH4hxMxNDWaPdz6AfupiBzDjbiuWKN0DJHZ5mkP1vlYd99i7Uel/JVtTl5Y5Y7u3wbQ+Lfxb/DHb5z/Dl1VUCNpcfYdTyVLHSb22ek1eqrpsU3t9PnLXwSGqr5209KwGR1yALABo1Jc52gA6+g3IV2unpDzGXjWpt2mI9o++6bxfhifD5OyqnsfI9gfZjnPDWkuABJaNdDt5LRqYiJiIdfgt8mSlsl5md526z6f+tJVnaEGk2ttKWO2Nsp87bLfOLfHFocmuv5NXbFftO23yn0+v6t1aHWbeHYjJBIySJxa9jg5p8x+3l5pHSd47oyR4mOcVvhnydCw34xTN0np45PNjnRm3ocwJ+St11U+cPP5eAUn/jvMe/X7LbhfxToZSA8yQEm33jbtv8AmYTYeZsttdTSXNy8F1OPrERPt/K3iujMZlD2ujDS7O0hzcoFyQRodFv5o23cycd4vyTG0+j8w4tXGeeWZ28kjnnyzEkD229lyrW5pmX0DBijFjrSPKGosW4QEG7hHEs1BIJIXlpJs4btcByc3Yj9L6Lbi5t96yoa/wACaxXNXeJ/OPnD9I8MYr9rpYai2XtYw4jkDsbeVwbLo0mZiJl4rPjrjyWrWd4iekpRZNQgICAgICAgIIrDZWuDZAAC8DMQNT69bFZTAlViCAgIKX8RasU7RO7whuUDq+5Ib7/oD0WN7xSu8rGl01tRljHX/wAhwesqnSvdI83c43J/7yA/Rcu0zad5e7xY6YccUr0iFYxKq7R2nhGjf8q/hx8lfm8jxHWf3OXePhjt9/r+j9I/B3gj/wAdS9rM21VOAZOsbN2R+R5u89NcoW9y5lzP4i1/b4jUOBuGv7MeXZAMNvdrj7rmZrb3l7jheLw9LSPXr+atrU6ASiJnaN3nhLDvtGKUke4dPGXebYznf/a0ro4ezxnE/wDk3dW43+GEhlfNQhpY+7nRXDS1x3yX7uU72uLbBasunmZ3qv6DjVa0imffp5/dzTEMPlgdknjfE7o9pbe3S+48wqtqWr3h3cWqw5fgtEtZYrAg2cO4gkjEsUUjg17XMkaD3XNcLOuNvK+6z5LUjfylUjPp9VfkmIm1J6T5xtPq1lgtiAgINCeJ00zImauc5rGjq95AH1IVvDX8LzvFMu+SY/8AmH62wmgbTwRQs8MUbI2+jGho/RXXmZned22iBAQEBAQEBAQVThiou1zDyNx6Hf6/qsxaInXCwke0HwOG19t0HyR4aCSQANyUHIvjLXmdkPZ3MUb35zyLnBoYbcho4X/mVXVVnaJd/gNqRkvE95iNv3/ZxjFqzTI06nxeQ6LXp8X+UrXF9dER4GOe/f7LL8LuGu1lFVIPu4nfdg/xSjUH0bofW3Qq9WHmbT5P0BR8RN7KRzyLxROe70YLlLdI3MdJvaKx5zs/OM0pe4ucbucS4nqSblciZ3fQ6VitYrHk8KGTxKdCpr3a807Ulb/ghh3aYp2hGkFPI4Ho5+WMf2vf8lfwdnkeK/FD9DKw5LHPA17S17Q5p3DgHA+oKCrYp8OMPnv9x2LusJMdvRg7n9q12w0t3hdxcQ1OL4bz9ev6qDxX8JXRMLqaqGugbKyzr/8A2MNv7FrjTVid1y3G9RavLO0fOO7nMuAPonujlLC8gE5CXAA3sCSBrz9wtOpnrFXU4Hijw7ZPWdvyfFVdwQEAm2qR1Y2tFYmZTvwZwr7TijHuF2wNdM7pcd1g9czwf6V0sddni9Zlm0TM+cv0qtzmCAgICAgICAgIOc4fVmJ4eBfkRtcFZi2YdjsLtC7ITydoPnssZEpUVAYxz9w1pPrYKBzwTuzF4cQ4m5IJBud9VkNt+LPe0Nl77RtrlPzGh9wUHttC17bxvab7sdZrh5dD9EEE/huilkBnpond7vHLkPuWWJTYT+LYQ6Jn/wASEFoaAyNmVgb0sCRp6J2FVxHCZ6DDaqapf99VFsTWXuGNe7M8epaHfJaNRbakulwnF4mqr8uv5fy5euY9sIPhjLtApiYjqwtjtk/DDrnwEw7IyrlPic+OO3MBgLr+hz/2q/ppia7w8lxql8eaK2jbo6wrDjiAgjscozLHpu03F9PVTA/NeNVnbTyScnPNvyjRv0AXJyW5rTL6Bo8Pg4K09I/35tJYLIgINfEJLMPnp/lbcUb2UeIZOTDMevR2T/8An3B+zpJqkjWeXK38kNx/vc8f0hdCkdHjdTbe2zqyzVhAQEBAQEBAQEHJeH43/YKaWVwzyMNhY3ytcWtcT5gA+6yG2CgUvEOftaVhv2eUv6Av7wbfrpeyD6gIKM6rfLUEsc4F8lm2JGl7D6ILvBUtc57AbujsHDnqLg/96ILJSVzXxBrnAPbtfY22121GikUz404leOlgH80pHoA1n6v+So6ue0PRcAxdb5Po5WqT0wgIJ/hfiOWklEkR12c0+GRvR3+eSil7Yrc1WWo0+LX4vCy9/KXZKbjAVLGvpzlFhnBsXNdzB/zzXWxZK5K7w8BrdFl0mWceSPb5/OE/hGJiYEfxttmHqtkwqM9bXsiHeOvIDc+ygUjjbiKX7LMWXaMhADd++Q25Plmv7LDLPLSZhc4fjjJqaVntv+nVw5cp7wRIgII3E3XcGjXyHU7f981awR03cLiuXe8V9Ifq3hLCRSUdPT6XjiaHW2LyLyH3cXH3V2I2h5W9ua0yl1LEQEBAQEBAQEBByqvqGhsUbPBDDHE3+hoBPzushrQTINmlERGeKFkOfV2Robndc94gcygzoNDHKns4HnmRlHq7T9Ln2QV/hKmzTZjtG2/udB9L/JBmomPOJlzSQ10Ls/QgHu39ygtj3Abm1zYepQc142qc9W4cmNawewzH6uK5mptvkl7Tg+Lk0sT67ygVodQQEBBMYHjD4XhzDrsQdnjoQore2K3NVnnwYtdi8HN38p84da4Qr4mUz5o5TJPM7vg6dkQPDl5AcjzXWxZa5Y3h4DW6LLo8s48ke0+Ux6tf/wAk18jmBxklbYvawGRwvtmABt7rapsskYc0te3QghzXDkdCCCkxvGzKtprMWjvCr4hwNA7/AE3OiJ2Hjb8jr9VVtpaz26Ozg45np0yRFv8AUq/U8DVYJ7NomA/Ae9b8rrE+guq9tNeO3V18PGdNk+KeWfn91eqaZ8bssjHMcN2vaWuHqDqtExMd3TpkreN6zvHyYlDOZbHAFIKjE4Mwuxknau/LF3mj0Lgxv9S6OKu20PHa3Pzza/q/TlDibZDa2U9DzVjZyG8oBAQEBAQEBAQEHKOKsLdTSbdx3hPL0WQinPsw9TZo9XaIJyNgaABsAAPZB6QVji+p1ZGOXePvoP3Qb/ClIRBceKQm19NB3W6/M+6CSp8HfBK50rcpLQG7G4vc2I9kEdxfcw2abOzNIPQgixSUxG87Q5tVzmR7nndzi4/1G641p3mZfQ8OPw8daekRDEobERJiThMbd5twLDfTTTzurtcEWxxHm8xl4tfFq7THWnbb284+f6pqaItJa4WINj7Kpas1naXo8OamWkXpO8S8LFsfUEtg+KyROJY6zrWPMEeYWNb2xW5qtuXT4tfinDm7+U+cezsvwrpIIqHtI3dpK8l1S86OMo1cD0ABFh0IXXx5IyV5ofPdbo8mkzTiyfSfWPVrSPuSepJ+a2qiGxkF01K3W32hrnWNjlF7/RBaJMMf44hmZfSx1HqEGtUzF4yTsbM38MzA/wCWYXCiaxbuzx5L453pMxPyVPG+D6Cqafs3aQODi2Ts3Zm35iz7n2BC1RgpE7xC5fiepvTktbp9NzhHg6KgzOa50kjxlL3ACzb3s0Da5AvryC3RCjusEuL/AGd8Tg3O50jWNH5tCfYIh0KCdrxdpusRkQEBAQEBAQEBBXosldTlkniAs7qHcnBZDlvElO6CTsX6Fpv6j+EjyQS+CsmkkiiAzF0TnkncWsRr6FBI1MRjJD+7be/JBzSuxds9UWtD8z35GAsdqBoDttzQdHp4gxrWjZrQB7CyCwYbUNnZ2Mp7w/03c/RBVONqMQ08rpHhr2gNY07vL9AWdban+krVnty0le4bhnLqaxt0id5+jky5T3TFVS5WE+WnqdlnjrzWiFbWZvCw2t5+XvLU4VpM9SHHVsLTKfVthH/eWe1106vDZe68twxj6WSR/izhsZ8x4vUa/RMuKMkN+i119LfeOsT3j/vmr1dQyQuyyNLSWhwvza7Yg8x/z0XLvSaztL2uDUUz0i9J6NdYtz1G6xuomN42ZUtNbRaF44C4gNO98V/u6huX0f8Awn3uW+46LZo8nJflntKr/UOhjU6bxqfFXr7x5/l3/Ndl13z8p8PzyiQ6hgIsPEL6ZrHlqgvOGU7I42tZq3e51JvvdYjJU07Xgh7Q7TmEFD+zRxlzYo2xtzE5WiwuTqfUlZAgi2AS18bT4YGF5/M/Rv0QX/CIhHme54OawA2At+6iRKGVotcjXbXdQPaAgj8SrHRkWGllMQN2GTM0G1ri6ge0BAQEFAwGoyTDWwd3T77fWyyH3j7CTOIXttma/K8k2+7dqfUggaeZQSXDVA0PbKw3NsrweQ8vkEkZuLsHhc3tnB2drhaziBfkSOagVaolDGuc7ZoJPoEFe4Kx2SqEwkb/AKUls42IeSWtP8wA+VlInqytbAwyPdlDdb878gPNY2tFY3ltwYb5rxSkdZc44p4jlrpe0lOjRljaNmt5+53J/YALl5ck3neXt9Fo6aXHy17+c+qFWtcRONVGoYOWp/b9/mrmmp05nnONan8dcUeXWf2XPgzhSaSiMjHtiM8l7uYX3jjuG6XFruLj52artYecvO8rM6mb2tNRdoL3BkOgOp7xty0upYrFxLgsdTGYzu2/ZO5tPL2Nhcf8LXlxxeuy5otZfTZOaO3nHrDjssZa4tcLFpII6EaELlTGz3VbRaItHaXhQybVJJy+S13jbqu6a0Wiccun4HjLZYGve4NdcMdfTv8AL56H3XY0+XxKRL53xXRTpNTanlPWPb+EzHIWkEGxC3OcsOGYhmsQbEeNvUdWhJGWuxjcR/NRsK52JPS5vpfUqRjebb6W3QRfBw7QzznaSTun+VugUiwxzE3tfum3uFA+moc8NzDKQLWveyDNS4i9kkbQ7RztQdRlAuUE5Jiw2aCXHYKNhoTVjybu5cuSkTVHUB7QR7rEZ0BAQEHMWmxuNxqFkLZUjtoQRuWgj15oIXDawxPDuWzh5IMmOYn2rrNJLBt6qBQ+P8XbDAGE2dKbf0t1d+w91Iy8KRClos0hydoe2kv5izNOtraeai1orG8s8WO2S0UpG8yqPEGNuqX82xt8Df3P8x+i5eXLOSfk9roNBXS09bT3n9vZErU6DXrqsRtudSfCOv8AwtuLFN5+Shr9dXS03/yntH/fJl4J4UkxGYufdsDXfev6nfIz+a1vyj2B6VaxEbQ8VkyWvabWnrLuscbY2hrQGsY0BoGzWtFgB5ABZtb7Qvid3srXNdu4AX9jugy1LQHEA3HIoOS8Vx55XztZaN0hZfkXsAufK/8A+Sufqse1uaPN6zgmq58U4p717eyBVV3HpjrG6iY3ZVtNZiYTOFsbJLE17rRmVjiORLb5L+53Wely+Hk2ntLTx3RRq9L4lI/FXrHt5w6jQ08gZ96QX3JsOQvoF2HztmjkLSCNCEEhI0EZ2i2bV35uaDUgf35H2vlAa313KD5VvZl+8tlOhB1vfSyDYpcrGhgAa0bAC1vQINgRBrdNdz6koMLoiAD1QRU7ryn+UBo9TqfoEFpwWwJe7pZp5BJGCoOdx6F30ugmjQjdhLT5bKNxGV0rs1nOuW8xopgb+Dyuc0lxuL2HtuokSCgEHMFkLJw1PeMt/CdPR3/N0EHjkRZOWi+V1nj0OhA9wUEVjWLR0sRllNgNhzc7kB5oKNgGFyYjMa2r0hB+6ZyIG39I5nmfJT2Ijd44lxw1DsrdImnujbN/Mf2HJcvPmm87R2ez4bw+NNTmt8U9/l8kItDqsFZVCNtzvyHU/wCFsxY5vKnrdbTS4+ae/lHqycH8Jz4pK52rYY9ZZOQG4Yzq4jly3Pn0qVisbQ8Tnz3zXm953mX6AwygjZRsjgYGNhFg0fUnqTe5J3N1saUDi8+RnZR3dLJo0cwDu49AEEzTNjZTsjA77QACOg6oIbGa1wHYwjPPICGN6Dm53QBBjkwHtKR1KLHKy4d/7hrf53B8iVhlpz1mFrRaidPmjJ+fs5M9pBIIsQbEHkRuuQ97ExMbw8oltUj+XyWrJHmu6XJ/hLrfBNf28T3yaua1se+xaL5j6/5XX0uXxKde8PA8a0P9pqZiPht1j7fRvzstY20OysOQz0Eu7D/ENPJ3JBkFP2IyAgki7yOp3QRthNK0DwRHM7oXfwgdUG/cuflbqbEu8gEGanfy+SDfpWNcTfxEWb6oNeuwywu7Qg6Dqm4kYpuyZkc3cXHuoGlR0j5HEjRo09Sp3G/TzOidkf4TsVA3p6Jj9SNeoUbjJTQBjQ0bBBlQEHLWPve4Isbai1/MeSyHtuMNpe85waHd3U2vz/ZBrYtxVC+MzOeA2IG538VrAdTpt5oOaU078VrY3TMk+z5rRxtBsR5u29T7KRfuJHCCnkZ4LMLGgeYsLLVl+CVrQxE6mkT6w5iuS96w1VQI23PsOpWzHjm87Qq6vV002Pnt9I9WDh3A5cRnt4WNt2j+TG8gOrjyHuulSkVjaHi9Tqb57ze/f9HZKLHKfDGMpmlrG2u1vM30uepJWzZWbc/E7KRzGOPemNms3JO23ugncO4bZG/O+TO54vIf0a3oAoEVjEkkfdjYXvc6zPwi/Nx6BSMQws0V5bmaZwBc7mT+EdGhBv0NK90bnOs0nUNHnvdBzHjzDeynzt8MouR0ePF89D6krnanHy23jzev4LqvFw+HPev6eSsqs7L611teibb9Exblnm9F2+Fc3a1UkZcQ0wFzrcyxzcv+4/NWdJWa3lxP6gzVy4Kz5xP7OvYlS54WbZmiwt0XQh5FWnHLvpbfyspGLDqt1e3Mw5IySC/m8NNjlHQ9UmRJvoiwZI7AbB3Tz8ym43Y8PawAMdcnxOO5PNRuMFVTFmxLgOfNTuPlJ2pynLYm5326e6CbpIbnNKbkbDkoGCspC95u/T6+ibiUoGZY2jTQKB4xKnD2+Y2UwPWHZsgzb/tyUSNlAQEHN5gXOOyyFD4wwQ1MrRLM5jWDuMZGCBfclxfqT6BN9hYcPwungpGxRQxvAJJdK0Pc553cbjfl5ABRuN/DKxpABa1haLDKAAB5BSM2IzFzT3hqLctlEwmJmJ3hz2bhRxdaOSO3LOXAjy0BuqU6Wd+k9HpcfHaxj/HWeb5dp+z4z4WyzODpaqIN6MDnEDyzWHurVMcUjaHD1Wryai/Pf6fJ0bC8JgpYGwwtAaznfvOcd3OPMn/tgtiqgGYJEKzt3xCSTSz3Pc7L0s0nKLeiCbnwwdqJWhuYcyAT7E7IJwVBA35KBhrO9b5qR8dMb2Oosg2IZdCQgr/FOFCpiLL2du0nk4bfuPda8uPnrst6HVTps0X8vP2clrKR8TiyRpa4cj+x5jzC5dqzWdpe4xZ8eWvNSd4RtZK533cTXSSO0swFxHsOa34MUzPNPZyeK8QrjpOKk/in/Ufd1n4ScLSUkck1QC2aVoaGX1ZGDex6OcbEjllHO4V+tYh5bJltfvLocstmjUrJrRNTGJAQ4Xv1QZMPaQ3L+HQWsNPZBmdMRzQZhJtqg957oM9M7ZJHt89io2GaJ1/kg9xyWQbLnXAQZmmwUD6110HpAQc2a7UrIY5MPDzchB7lprMsFEiGLcpKJeKqtysPkFjedo3bcGPnyRVX2V5FzfUqp4kvQf2leXbZrnFnteCHHdb6ZN3K1GjmvWFvwrF84F1uhQmNk+ynBsQpQ2aiOzEGpK7RBkab29EGvUg3KD3RuOXdBrYpVCJhJPosLW2huw4pyW2hSqnHJC4d6yqWzTMu/i4fjivWGq/iCoa8ETPsOWY2+S248u/SVHV8Pikc1F84VxkztObxAaqxE7uVakx3Tk0mgUsCBiBTHvEIPNWbFB6bJqEGeN2qDNC79UGOd+qDZpK4cwdvIqB8fXC+xHy6X6qRt09e22x09N/moGy6vbbY/Tn7qB4ixFuuh38v8oNhlc0kAX1QbKDm9My5WQky2wQeTDdhKiRXaqK10Fbxx9mkLXl+Fc0PTNCDkabBUZh6mlolozP1SttmGbFFoS2F1mUhXKXee1ODll0bCK7Nb0W/dz5jZLV0nc90QjpHaIPdO/veyD3Vs0QYYHWakpiN1S4tr9CLqpmu7vDsHXdTXT6qnu9DFOj4HXKmLbSwyYYtXZe+A2kOd5tV3BO7zXEscUjaF5Yy6suQ34oO6gjo9JCg+Yhug1oZO9ZBJQDVBshmiDBMxBKUlK2w7o+QUBWUzfwj5D1SBkw+BtvC35BJG66Bv4W/IKB5ZTt/C35BB6+ztuDlFxtYWQZUHPqBZDcnQbDP9NRIrldzQVLHv3WOTss6T/kaMw7oVOz0OFCVY1Wlfj4WWk3C343J1a9YGdR6K3DhZO6yznuD1WcNLWm2CD7S+P2Qb9V4UEdIe6sbN2Lu59xKdSqGZ6nQdldKrutDboN0LdnROEhr7LoYHk+K912pFZcZKjwrEQJ/1Ssh4r90GhD40E7TboN12yiBheFIlaTwhQFWgUCSNxQPgQfUBB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447" y="1583784"/>
            <a:ext cx="8285467" cy="4754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Proceso alternativo"/>
          <p:cNvSpPr/>
          <p:nvPr/>
        </p:nvSpPr>
        <p:spPr>
          <a:xfrm>
            <a:off x="2700511" y="5661248"/>
            <a:ext cx="7272808" cy="40342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latin typeface="Bodoni MT Black" panose="02070A03080606020203" pitchFamily="18" charset="0"/>
              </a:rPr>
              <a:t>T  I  C  S</a:t>
            </a:r>
            <a:endParaRPr lang="es-CO" b="1" dirty="0"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56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11" name="4 CuadroTexto"/>
          <p:cNvSpPr txBox="1"/>
          <p:nvPr/>
        </p:nvSpPr>
        <p:spPr>
          <a:xfrm>
            <a:off x="2782888" y="2784475"/>
            <a:ext cx="6842125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EAEAEA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200" b="1" u="sng" dirty="0">
              <a:solidFill>
                <a:schemeClr val="accent6">
                  <a:lumMod val="75000"/>
                </a:schemeClr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2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6">
                    <a:lumMod val="75000"/>
                  </a:schemeClr>
                </a:solidFill>
              </a:rPr>
              <a:t>Investigación</a:t>
            </a:r>
            <a:endParaRPr lang="es-CO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5 Rectángulo"/>
          <p:cNvSpPr/>
          <p:nvPr/>
        </p:nvSpPr>
        <p:spPr>
          <a:xfrm>
            <a:off x="2782888" y="2193925"/>
            <a:ext cx="2089150" cy="5032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chemeClr val="bg1"/>
                </a:solidFill>
              </a:rPr>
              <a:t>CONDICIÓN  </a:t>
            </a:r>
            <a:r>
              <a:rPr lang="es-ES" sz="2000" b="1" dirty="0" smtClean="0">
                <a:solidFill>
                  <a:schemeClr val="bg1"/>
                </a:solidFill>
              </a:rPr>
              <a:t>5</a:t>
            </a:r>
            <a:endParaRPr lang="es-CO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69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8" name="18 CuadroTexto"/>
          <p:cNvSpPr txBox="1"/>
          <p:nvPr/>
        </p:nvSpPr>
        <p:spPr>
          <a:xfrm>
            <a:off x="131822" y="999009"/>
            <a:ext cx="31447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</a:rPr>
              <a:t>5</a:t>
            </a: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</a:rPr>
              <a:t>. Investigación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3 CuadroTexto"/>
          <p:cNvSpPr txBox="1"/>
          <p:nvPr/>
        </p:nvSpPr>
        <p:spPr>
          <a:xfrm>
            <a:off x="3132559" y="853717"/>
            <a:ext cx="597535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CO" u="none" dirty="0"/>
              <a:t>Estructura Sistema de investigación en la UNAD. SIGI</a:t>
            </a:r>
            <a:endParaRPr lang="es-CO" b="0" i="1" u="none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697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562" y="1988840"/>
            <a:ext cx="520065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392527" y="5589240"/>
            <a:ext cx="34205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200" dirty="0"/>
              <a:t>Fuente: Art. No 7, Estatuto de Investigación – UNAD</a:t>
            </a: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344723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8" name="18 CuadroTexto"/>
          <p:cNvSpPr txBox="1"/>
          <p:nvPr/>
        </p:nvSpPr>
        <p:spPr>
          <a:xfrm>
            <a:off x="131822" y="999009"/>
            <a:ext cx="31447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</a:rPr>
              <a:t>5</a:t>
            </a: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</a:rPr>
              <a:t>. Investigación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697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9" name="3 CuadroTexto"/>
          <p:cNvSpPr txBox="1"/>
          <p:nvPr/>
        </p:nvSpPr>
        <p:spPr>
          <a:xfrm>
            <a:off x="3098800" y="776288"/>
            <a:ext cx="5975350" cy="4603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ES" u="none" dirty="0"/>
              <a:t>Actores de la investigación</a:t>
            </a:r>
            <a:endParaRPr lang="es-ES" b="0" i="1" u="none" dirty="0"/>
          </a:p>
        </p:txBody>
      </p:sp>
      <p:pic>
        <p:nvPicPr>
          <p:cNvPr id="2050" name="Imagen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080" y="1337563"/>
            <a:ext cx="4536504" cy="4625307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532860" y="6093296"/>
            <a:ext cx="11949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/>
              <a:t>Fuente: ECACEN</a:t>
            </a: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339840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8" name="18 CuadroTexto"/>
          <p:cNvSpPr txBox="1"/>
          <p:nvPr/>
        </p:nvSpPr>
        <p:spPr>
          <a:xfrm>
            <a:off x="131822" y="999009"/>
            <a:ext cx="31447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</a:rPr>
              <a:t>5</a:t>
            </a: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</a:rPr>
              <a:t>. Investigación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697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9" name="3 CuadroTexto"/>
          <p:cNvSpPr txBox="1"/>
          <p:nvPr/>
        </p:nvSpPr>
        <p:spPr>
          <a:xfrm>
            <a:off x="3098799" y="776288"/>
            <a:ext cx="6514479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ES" u="none" dirty="0" smtClean="0"/>
              <a:t>Líneas de Investigación </a:t>
            </a:r>
          </a:p>
          <a:p>
            <a:pPr>
              <a:defRPr/>
            </a:pPr>
            <a:r>
              <a:rPr lang="es-ES" u="none" dirty="0" smtClean="0"/>
              <a:t> </a:t>
            </a:r>
            <a:r>
              <a:rPr lang="es-ES" sz="1400" u="none" dirty="0" smtClean="0"/>
              <a:t>Escuela de Ciencias Administrativas Contables Económicas y de Negocios ECACEN</a:t>
            </a:r>
            <a:endParaRPr lang="es-ES" sz="1400" b="0" i="1" u="none" dirty="0"/>
          </a:p>
        </p:txBody>
      </p:sp>
      <p:pic>
        <p:nvPicPr>
          <p:cNvPr id="3074" name="Imagen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189" y="2060848"/>
            <a:ext cx="6881697" cy="3168352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5441605" y="5373216"/>
            <a:ext cx="1247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dirty="0"/>
              <a:t> </a:t>
            </a:r>
            <a:r>
              <a:rPr lang="es-CO" sz="1200" dirty="0"/>
              <a:t>Fuente: ECACEN</a:t>
            </a:r>
          </a:p>
        </p:txBody>
      </p:sp>
      <p:sp>
        <p:nvSpPr>
          <p:cNvPr id="10" name="18 CuadroTexto"/>
          <p:cNvSpPr txBox="1"/>
          <p:nvPr/>
        </p:nvSpPr>
        <p:spPr>
          <a:xfrm>
            <a:off x="804098" y="2619524"/>
            <a:ext cx="1800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</a:rPr>
              <a:t>Contaduría Pública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6" name="5 Conector recto de flecha"/>
          <p:cNvCxnSpPr>
            <a:stCxn id="10" idx="3"/>
          </p:cNvCxnSpPr>
          <p:nvPr/>
        </p:nvCxnSpPr>
        <p:spPr>
          <a:xfrm flipV="1">
            <a:off x="2604298" y="2619524"/>
            <a:ext cx="1464365" cy="1692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>
            <a:stCxn id="10" idx="3"/>
            <a:endCxn id="3074" idx="1"/>
          </p:cNvCxnSpPr>
          <p:nvPr/>
        </p:nvCxnSpPr>
        <p:spPr>
          <a:xfrm>
            <a:off x="2604298" y="2788801"/>
            <a:ext cx="310891" cy="8562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0" y="188019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2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2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2" name="1 Rectángulo"/>
          <p:cNvSpPr/>
          <p:nvPr/>
        </p:nvSpPr>
        <p:spPr>
          <a:xfrm>
            <a:off x="2730640" y="1700808"/>
            <a:ext cx="747518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2 CuadroTexto"/>
          <p:cNvSpPr txBox="1"/>
          <p:nvPr/>
        </p:nvSpPr>
        <p:spPr>
          <a:xfrm>
            <a:off x="3564607" y="6381328"/>
            <a:ext cx="453650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s-CO" sz="1100" dirty="0">
                <a:latin typeface="+mn-lt"/>
              </a:rPr>
              <a:t>* Fuente: </a:t>
            </a:r>
            <a:r>
              <a:rPr lang="es-CO" sz="1100" dirty="0" smtClean="0">
                <a:latin typeface="+mn-lt"/>
              </a:rPr>
              <a:t>Paginas institucionales . Agosto 2014 Elaboración Propia</a:t>
            </a:r>
            <a:endParaRPr lang="es-CO" sz="1100" dirty="0">
              <a:latin typeface="+mn-lt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41" y="2060848"/>
            <a:ext cx="10462509" cy="388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48 CuadroTexto"/>
          <p:cNvSpPr txBox="1"/>
          <p:nvPr/>
        </p:nvSpPr>
        <p:spPr>
          <a:xfrm>
            <a:off x="3675249" y="1124744"/>
            <a:ext cx="4606925" cy="8318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1" u="sng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s-ES" i="0" u="none" dirty="0"/>
              <a:t>Estado actual de la formación</a:t>
            </a:r>
          </a:p>
          <a:p>
            <a:pPr>
              <a:defRPr/>
            </a:pPr>
            <a:r>
              <a:rPr lang="es-ES" b="0" u="none" dirty="0"/>
              <a:t>-Referente </a:t>
            </a:r>
            <a:r>
              <a:rPr lang="es-ES" b="0" u="none" dirty="0" smtClean="0"/>
              <a:t>Internacional-</a:t>
            </a:r>
            <a:endParaRPr lang="es-CO" b="0" u="none" dirty="0"/>
          </a:p>
        </p:txBody>
      </p:sp>
      <p:sp>
        <p:nvSpPr>
          <p:cNvPr id="7" name="40 CuadroTexto"/>
          <p:cNvSpPr txBox="1"/>
          <p:nvPr/>
        </p:nvSpPr>
        <p:spPr>
          <a:xfrm>
            <a:off x="108223" y="1218654"/>
            <a:ext cx="1728788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2. Justificación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081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8" name="18 CuadroTexto"/>
          <p:cNvSpPr txBox="1"/>
          <p:nvPr/>
        </p:nvSpPr>
        <p:spPr>
          <a:xfrm>
            <a:off x="131822" y="999009"/>
            <a:ext cx="31447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</a:rPr>
              <a:t>5</a:t>
            </a: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</a:rPr>
              <a:t>. Investigación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697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9" name="3 CuadroTexto"/>
          <p:cNvSpPr txBox="1"/>
          <p:nvPr/>
        </p:nvSpPr>
        <p:spPr>
          <a:xfrm>
            <a:off x="3098799" y="776288"/>
            <a:ext cx="6514479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ES" u="none" dirty="0" smtClean="0"/>
              <a:t>Sublíneas de Investigación</a:t>
            </a:r>
          </a:p>
        </p:txBody>
      </p:sp>
      <p:graphicFrame>
        <p:nvGraphicFramePr>
          <p:cNvPr id="16" name="15 Diagrama"/>
          <p:cNvGraphicFramePr/>
          <p:nvPr>
            <p:extLst>
              <p:ext uri="{D42A27DB-BD31-4B8C-83A1-F6EECF244321}">
                <p14:modId xmlns:p14="http://schemas.microsoft.com/office/powerpoint/2010/main" val="1355997564"/>
              </p:ext>
            </p:extLst>
          </p:nvPr>
        </p:nvGraphicFramePr>
        <p:xfrm>
          <a:off x="3156693" y="184720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16 Triángulo isósceles"/>
          <p:cNvSpPr/>
          <p:nvPr/>
        </p:nvSpPr>
        <p:spPr>
          <a:xfrm rot="16200000">
            <a:off x="924891" y="2926753"/>
            <a:ext cx="4104233" cy="2089151"/>
          </a:xfrm>
          <a:prstGeom prst="triangl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5 CuadroTexto"/>
          <p:cNvSpPr txBox="1">
            <a:spLocks noChangeArrowheads="1"/>
          </p:cNvSpPr>
          <p:nvPr/>
        </p:nvSpPr>
        <p:spPr bwMode="auto">
          <a:xfrm>
            <a:off x="2294383" y="3510159"/>
            <a:ext cx="17272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1800" dirty="0">
                <a:solidFill>
                  <a:schemeClr val="bg1"/>
                </a:solidFill>
                <a:latin typeface="Arial" pitchFamily="34" charset="0"/>
              </a:rPr>
              <a:t>Pensamiento Prospectivo y Estrategia</a:t>
            </a:r>
          </a:p>
        </p:txBody>
      </p:sp>
      <p:sp>
        <p:nvSpPr>
          <p:cNvPr id="19" name="18 Triángulo isósceles"/>
          <p:cNvSpPr/>
          <p:nvPr/>
        </p:nvSpPr>
        <p:spPr>
          <a:xfrm rot="16200000" flipV="1">
            <a:off x="7406368" y="2950281"/>
            <a:ext cx="4246092" cy="2039937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11 CuadroTexto"/>
          <p:cNvSpPr txBox="1">
            <a:spLocks noChangeArrowheads="1"/>
          </p:cNvSpPr>
          <p:nvPr/>
        </p:nvSpPr>
        <p:spPr bwMode="auto">
          <a:xfrm>
            <a:off x="8509445" y="3647404"/>
            <a:ext cx="1847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1800" dirty="0">
                <a:solidFill>
                  <a:schemeClr val="bg1"/>
                </a:solidFill>
                <a:latin typeface="Arial" pitchFamily="34" charset="0"/>
              </a:rPr>
              <a:t>Gestión de las Organizaciones</a:t>
            </a:r>
          </a:p>
        </p:txBody>
      </p:sp>
      <p:sp>
        <p:nvSpPr>
          <p:cNvPr id="23" name="18 CuadroTexto"/>
          <p:cNvSpPr txBox="1"/>
          <p:nvPr/>
        </p:nvSpPr>
        <p:spPr>
          <a:xfrm>
            <a:off x="105442" y="3800972"/>
            <a:ext cx="1800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</a:rPr>
              <a:t>Línea de Escuela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4" name="18 CuadroTexto"/>
          <p:cNvSpPr txBox="1"/>
          <p:nvPr/>
        </p:nvSpPr>
        <p:spPr>
          <a:xfrm>
            <a:off x="4356695" y="1337563"/>
            <a:ext cx="44644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</a:rPr>
              <a:t>Sublíneas de Investigación  Contaduría Pública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5" name="18 CuadroTexto"/>
          <p:cNvSpPr txBox="1"/>
          <p:nvPr/>
        </p:nvSpPr>
        <p:spPr>
          <a:xfrm>
            <a:off x="10522966" y="3800972"/>
            <a:ext cx="1800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</a:rPr>
              <a:t>Línea de Escuela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926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8" name="18 CuadroTexto"/>
          <p:cNvSpPr txBox="1"/>
          <p:nvPr/>
        </p:nvSpPr>
        <p:spPr>
          <a:xfrm>
            <a:off x="131822" y="999009"/>
            <a:ext cx="31447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</a:rPr>
              <a:t>5</a:t>
            </a: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</a:rPr>
              <a:t>. Investigación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3 CuadroTexto"/>
          <p:cNvSpPr txBox="1"/>
          <p:nvPr/>
        </p:nvSpPr>
        <p:spPr>
          <a:xfrm>
            <a:off x="3098799" y="776288"/>
            <a:ext cx="6514479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ES" u="none" dirty="0" smtClean="0"/>
              <a:t>Grupo de Investigación en el Programa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462" y="2492896"/>
            <a:ext cx="6690491" cy="267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122586" y="5537346"/>
            <a:ext cx="6803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200" u="sng" dirty="0"/>
              <a:t>Fuente:  </a:t>
            </a:r>
            <a:r>
              <a:rPr lang="es-CO" sz="1200" u="sng" dirty="0" smtClean="0"/>
              <a:t>Colciencias, Junio 2014. </a:t>
            </a:r>
            <a:r>
              <a:rPr lang="es-CO" sz="1200" u="sng" dirty="0" smtClean="0">
                <a:hlinkClick r:id="rId5"/>
              </a:rPr>
              <a:t>http</a:t>
            </a:r>
            <a:r>
              <a:rPr lang="es-CO" sz="1200" u="sng" dirty="0">
                <a:hlinkClick r:id="rId5"/>
              </a:rPr>
              <a:t>://scienti.colciencias.gov.co:8083/ciencia-war/busquedaGruposGeneral.do;jsessionid=1D73CC5D38D413EF69F60A24E441BCC9?buscar=buscar</a:t>
            </a: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259758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8" name="18 CuadroTexto"/>
          <p:cNvSpPr txBox="1"/>
          <p:nvPr/>
        </p:nvSpPr>
        <p:spPr>
          <a:xfrm>
            <a:off x="131822" y="999009"/>
            <a:ext cx="31447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</a:rPr>
              <a:t>5</a:t>
            </a: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</a:rPr>
              <a:t>. Investigación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3 CuadroTexto"/>
          <p:cNvSpPr txBox="1"/>
          <p:nvPr/>
        </p:nvSpPr>
        <p:spPr>
          <a:xfrm>
            <a:off x="3708623" y="286346"/>
            <a:ext cx="5112568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ES" u="none" dirty="0" smtClean="0"/>
              <a:t>Grupo de Investigación en el Programa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149" y="938213"/>
            <a:ext cx="3736752" cy="5731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372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8" name="18 CuadroTexto"/>
          <p:cNvSpPr txBox="1"/>
          <p:nvPr/>
        </p:nvSpPr>
        <p:spPr>
          <a:xfrm>
            <a:off x="131822" y="999009"/>
            <a:ext cx="31447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</a:rPr>
              <a:t>5</a:t>
            </a: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</a:rPr>
              <a:t>. Investigación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3 CuadroTexto"/>
          <p:cNvSpPr txBox="1"/>
          <p:nvPr/>
        </p:nvSpPr>
        <p:spPr>
          <a:xfrm>
            <a:off x="3708623" y="286346"/>
            <a:ext cx="5112568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ES" u="none" dirty="0" smtClean="0"/>
              <a:t>Grupo de Investigación en el Programa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447" y="1916832"/>
            <a:ext cx="7359334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97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8" name="18 CuadroTexto"/>
          <p:cNvSpPr txBox="1"/>
          <p:nvPr/>
        </p:nvSpPr>
        <p:spPr>
          <a:xfrm>
            <a:off x="131822" y="999009"/>
            <a:ext cx="31447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</a:rPr>
              <a:t>5</a:t>
            </a: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</a:rPr>
              <a:t>. Investigación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3 CuadroTexto"/>
          <p:cNvSpPr txBox="1"/>
          <p:nvPr/>
        </p:nvSpPr>
        <p:spPr>
          <a:xfrm>
            <a:off x="3708623" y="286346"/>
            <a:ext cx="5112568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ES" u="none" dirty="0" smtClean="0"/>
              <a:t>Grupo de Investigación en el Programa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601" y="1700808"/>
            <a:ext cx="8040612" cy="4597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531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8" name="18 CuadroTexto"/>
          <p:cNvSpPr txBox="1"/>
          <p:nvPr/>
        </p:nvSpPr>
        <p:spPr>
          <a:xfrm>
            <a:off x="131822" y="999009"/>
            <a:ext cx="31447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</a:rPr>
              <a:t>5</a:t>
            </a: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</a:rPr>
              <a:t>. Investigación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3 CuadroTexto"/>
          <p:cNvSpPr txBox="1"/>
          <p:nvPr/>
        </p:nvSpPr>
        <p:spPr>
          <a:xfrm>
            <a:off x="3098799" y="776288"/>
            <a:ext cx="6514479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ES" u="none" dirty="0" smtClean="0"/>
              <a:t>Proyecto de Investigación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732" y="2276872"/>
            <a:ext cx="8108627" cy="313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Flecha derecha">
            <a:hlinkClick r:id="rId4" action="ppaction://hlinksldjump"/>
          </p:cNvPr>
          <p:cNvSpPr/>
          <p:nvPr/>
        </p:nvSpPr>
        <p:spPr>
          <a:xfrm>
            <a:off x="8821191" y="4005064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9 Flecha derecha">
            <a:hlinkClick r:id="rId5" action="ppaction://hlinksldjump"/>
          </p:cNvPr>
          <p:cNvSpPr/>
          <p:nvPr/>
        </p:nvSpPr>
        <p:spPr>
          <a:xfrm>
            <a:off x="8821191" y="4293096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303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8" name="18 CuadroTexto"/>
          <p:cNvSpPr txBox="1"/>
          <p:nvPr/>
        </p:nvSpPr>
        <p:spPr>
          <a:xfrm>
            <a:off x="131822" y="999009"/>
            <a:ext cx="31447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</a:rPr>
              <a:t>5</a:t>
            </a: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</a:rPr>
              <a:t>. Investigación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3 CuadroTexto"/>
          <p:cNvSpPr txBox="1"/>
          <p:nvPr/>
        </p:nvSpPr>
        <p:spPr>
          <a:xfrm>
            <a:off x="3098799" y="776288"/>
            <a:ext cx="6514479" cy="6771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ES" u="none" dirty="0" smtClean="0"/>
              <a:t>Proyecto de Investigación </a:t>
            </a:r>
          </a:p>
          <a:p>
            <a:pPr>
              <a:defRPr/>
            </a:pPr>
            <a:r>
              <a:rPr lang="es-ES" sz="1400" u="none" dirty="0" smtClean="0"/>
              <a:t>Semillero Navegantes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207" y="1916832"/>
            <a:ext cx="5653297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035558" y="5615087"/>
            <a:ext cx="86409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/>
              <a:t>Fuente: </a:t>
            </a:r>
            <a:r>
              <a:rPr lang="es-ES" sz="1200" u="sng" dirty="0">
                <a:hlinkClick r:id="rId4"/>
              </a:rPr>
              <a:t>http://noticias.unad.edu.co/images/JCM/2014/04_Abril/Resultados_finales_convocatoria_reconocimiento_semilleros2013.pdf</a:t>
            </a:r>
            <a:endParaRPr lang="es-CO" sz="1200" dirty="0"/>
          </a:p>
        </p:txBody>
      </p:sp>
      <p:sp>
        <p:nvSpPr>
          <p:cNvPr id="10" name="9 Flecha derecha">
            <a:hlinkClick r:id="rId5" action="ppaction://hlinksldjump"/>
          </p:cNvPr>
          <p:cNvSpPr/>
          <p:nvPr/>
        </p:nvSpPr>
        <p:spPr>
          <a:xfrm>
            <a:off x="10087618" y="6183932"/>
            <a:ext cx="57606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759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8" name="18 CuadroTexto"/>
          <p:cNvSpPr txBox="1"/>
          <p:nvPr/>
        </p:nvSpPr>
        <p:spPr>
          <a:xfrm>
            <a:off x="131822" y="999009"/>
            <a:ext cx="31447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</a:rPr>
              <a:t>5</a:t>
            </a: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</a:rPr>
              <a:t>. Investigación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3 CuadroTexto"/>
          <p:cNvSpPr txBox="1"/>
          <p:nvPr/>
        </p:nvSpPr>
        <p:spPr>
          <a:xfrm>
            <a:off x="3098799" y="776288"/>
            <a:ext cx="6514479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ES" u="none" dirty="0" smtClean="0"/>
              <a:t>Proyecto de Investigación</a:t>
            </a:r>
          </a:p>
          <a:p>
            <a:pPr>
              <a:defRPr/>
            </a:pPr>
            <a:r>
              <a:rPr lang="es-ES" sz="1800" u="none" dirty="0" smtClean="0"/>
              <a:t>Cronograma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601" y="2132856"/>
            <a:ext cx="71247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Flecha derecha">
            <a:hlinkClick r:id="rId4" action="ppaction://hlinksldjump"/>
          </p:cNvPr>
          <p:cNvSpPr/>
          <p:nvPr/>
        </p:nvSpPr>
        <p:spPr>
          <a:xfrm>
            <a:off x="10087618" y="6183932"/>
            <a:ext cx="57606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30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8" name="18 CuadroTexto"/>
          <p:cNvSpPr txBox="1"/>
          <p:nvPr/>
        </p:nvSpPr>
        <p:spPr>
          <a:xfrm>
            <a:off x="131822" y="999009"/>
            <a:ext cx="31447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</a:rPr>
              <a:t>5</a:t>
            </a: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</a:rPr>
              <a:t>. Investigación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3 CuadroTexto"/>
          <p:cNvSpPr txBox="1"/>
          <p:nvPr/>
        </p:nvSpPr>
        <p:spPr>
          <a:xfrm>
            <a:off x="3098799" y="776288"/>
            <a:ext cx="6514479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ES" u="none" dirty="0" smtClean="0"/>
              <a:t>Desarrollo y ambiente de Investigación</a:t>
            </a:r>
          </a:p>
        </p:txBody>
      </p:sp>
      <p:sp>
        <p:nvSpPr>
          <p:cNvPr id="13" name="9 CuadroTexto"/>
          <p:cNvSpPr txBox="1">
            <a:spLocks noChangeArrowheads="1"/>
          </p:cNvSpPr>
          <p:nvPr/>
        </p:nvSpPr>
        <p:spPr bwMode="auto">
          <a:xfrm>
            <a:off x="8269783" y="3846513"/>
            <a:ext cx="17272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1800">
                <a:solidFill>
                  <a:schemeClr val="bg1"/>
                </a:solidFill>
                <a:latin typeface="Arial" pitchFamily="34" charset="0"/>
              </a:rPr>
              <a:t>Pensamiento Prospectivo y Estratégico</a:t>
            </a:r>
          </a:p>
        </p:txBody>
      </p:sp>
      <p:sp>
        <p:nvSpPr>
          <p:cNvPr id="14" name="11 CuadroTexto"/>
          <p:cNvSpPr txBox="1">
            <a:spLocks noChangeArrowheads="1"/>
          </p:cNvSpPr>
          <p:nvPr/>
        </p:nvSpPr>
        <p:spPr bwMode="auto">
          <a:xfrm>
            <a:off x="8269783" y="4035425"/>
            <a:ext cx="1847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1800">
                <a:solidFill>
                  <a:schemeClr val="bg1"/>
                </a:solidFill>
                <a:latin typeface="Arial" pitchFamily="34" charset="0"/>
              </a:rPr>
              <a:t>Gestión de las Organizaciones</a:t>
            </a:r>
          </a:p>
        </p:txBody>
      </p:sp>
      <p:pic>
        <p:nvPicPr>
          <p:cNvPr id="8194" name="Diagrama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97"/>
          <a:stretch>
            <a:fillRect/>
          </a:stretch>
        </p:blipFill>
        <p:spPr bwMode="auto">
          <a:xfrm>
            <a:off x="2889971" y="1810816"/>
            <a:ext cx="6480721" cy="4066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69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64460" y="-55885"/>
            <a:ext cx="6065872" cy="122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Condiciones de Calidad </a:t>
            </a:r>
          </a:p>
          <a:p>
            <a:pPr algn="l">
              <a:defRPr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Contaduría Pública</a:t>
            </a:r>
          </a:p>
        </p:txBody>
      </p:sp>
      <p:sp>
        <p:nvSpPr>
          <p:cNvPr id="8" name="18 CuadroTexto"/>
          <p:cNvSpPr txBox="1"/>
          <p:nvPr/>
        </p:nvSpPr>
        <p:spPr>
          <a:xfrm>
            <a:off x="131822" y="999009"/>
            <a:ext cx="31447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</a:rPr>
              <a:t>5</a:t>
            </a: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</a:rPr>
              <a:t>. Investigación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9 CuadroTexto"/>
          <p:cNvSpPr txBox="1">
            <a:spLocks noChangeArrowheads="1"/>
          </p:cNvSpPr>
          <p:nvPr/>
        </p:nvSpPr>
        <p:spPr bwMode="auto">
          <a:xfrm>
            <a:off x="8269783" y="3846513"/>
            <a:ext cx="17272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1800">
                <a:solidFill>
                  <a:schemeClr val="bg1"/>
                </a:solidFill>
                <a:latin typeface="Arial" pitchFamily="34" charset="0"/>
              </a:rPr>
              <a:t>Pensamiento Prospectivo y Estratégico</a:t>
            </a:r>
          </a:p>
        </p:txBody>
      </p:sp>
      <p:sp>
        <p:nvSpPr>
          <p:cNvPr id="14" name="11 CuadroTexto"/>
          <p:cNvSpPr txBox="1">
            <a:spLocks noChangeArrowheads="1"/>
          </p:cNvSpPr>
          <p:nvPr/>
        </p:nvSpPr>
        <p:spPr bwMode="auto">
          <a:xfrm>
            <a:off x="8269783" y="4035425"/>
            <a:ext cx="1847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1800">
                <a:solidFill>
                  <a:schemeClr val="bg1"/>
                </a:solidFill>
                <a:latin typeface="Arial" pitchFamily="34" charset="0"/>
              </a:rPr>
              <a:t>Gestión de las Organizaciones</a:t>
            </a:r>
          </a:p>
        </p:txBody>
      </p:sp>
      <p:sp>
        <p:nvSpPr>
          <p:cNvPr id="10" name="3 CuadroTexto"/>
          <p:cNvSpPr txBox="1"/>
          <p:nvPr/>
        </p:nvSpPr>
        <p:spPr>
          <a:xfrm>
            <a:off x="3098800" y="776288"/>
            <a:ext cx="5975350" cy="4603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>
            <a:defPPr>
              <a:defRPr lang="es-CO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b="1" i="0" u="sng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s-CO" u="none" dirty="0"/>
              <a:t>Vinculación docentes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439" y="1257127"/>
            <a:ext cx="8391525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167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16848</TotalTime>
  <Words>7488</Words>
  <Application>Microsoft Office PowerPoint</Application>
  <PresentationFormat>Personalizado</PresentationFormat>
  <Paragraphs>1589</Paragraphs>
  <Slides>154</Slides>
  <Notes>126</Notes>
  <HiddenSlides>52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154</vt:i4>
      </vt:variant>
    </vt:vector>
  </HeadingPairs>
  <TitlesOfParts>
    <vt:vector size="164" baseType="lpstr">
      <vt:lpstr>Arial</vt:lpstr>
      <vt:lpstr>Bodoni MT Black</vt:lpstr>
      <vt:lpstr>Calibri</vt:lpstr>
      <vt:lpstr>Symbol</vt:lpstr>
      <vt:lpstr>Times</vt:lpstr>
      <vt:lpstr>Times New Roman</vt:lpstr>
      <vt:lpstr>Verdana</vt:lpstr>
      <vt:lpstr>Wingdings</vt:lpstr>
      <vt:lpstr>Tema de Office</vt:lpstr>
      <vt:lpstr>Imagen de mapa de bits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Katherine Viviana Gaitan Naranjo</dc:creator>
  <cp:lastModifiedBy>Gonzalo</cp:lastModifiedBy>
  <cp:revision>237</cp:revision>
  <dcterms:created xsi:type="dcterms:W3CDTF">2013-04-16T14:03:18Z</dcterms:created>
  <dcterms:modified xsi:type="dcterms:W3CDTF">2014-12-05T15:47:31Z</dcterms:modified>
</cp:coreProperties>
</file>