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35" r:id="rId2"/>
    <p:sldId id="300" r:id="rId3"/>
    <p:sldId id="285" r:id="rId4"/>
    <p:sldId id="286" r:id="rId5"/>
    <p:sldId id="336" r:id="rId6"/>
    <p:sldId id="295" r:id="rId7"/>
    <p:sldId id="298" r:id="rId8"/>
    <p:sldId id="287" r:id="rId9"/>
    <p:sldId id="301" r:id="rId10"/>
    <p:sldId id="315" r:id="rId11"/>
    <p:sldId id="316" r:id="rId12"/>
    <p:sldId id="339" r:id="rId13"/>
    <p:sldId id="340" r:id="rId14"/>
    <p:sldId id="319" r:id="rId15"/>
    <p:sldId id="338" r:id="rId16"/>
    <p:sldId id="321" r:id="rId17"/>
    <p:sldId id="328" r:id="rId18"/>
    <p:sldId id="341" r:id="rId19"/>
    <p:sldId id="324" r:id="rId20"/>
    <p:sldId id="323" r:id="rId21"/>
    <p:sldId id="325" r:id="rId22"/>
    <p:sldId id="342" r:id="rId23"/>
    <p:sldId id="343" r:id="rId24"/>
    <p:sldId id="302" r:id="rId25"/>
    <p:sldId id="344" r:id="rId26"/>
    <p:sldId id="354" r:id="rId27"/>
    <p:sldId id="345" r:id="rId28"/>
    <p:sldId id="346" r:id="rId29"/>
    <p:sldId id="304" r:id="rId30"/>
    <p:sldId id="347" r:id="rId31"/>
    <p:sldId id="348" r:id="rId32"/>
    <p:sldId id="305" r:id="rId33"/>
    <p:sldId id="349" r:id="rId34"/>
    <p:sldId id="351" r:id="rId35"/>
    <p:sldId id="352" r:id="rId36"/>
    <p:sldId id="303" r:id="rId37"/>
    <p:sldId id="307" r:id="rId38"/>
    <p:sldId id="309" r:id="rId39"/>
    <p:sldId id="353" r:id="rId40"/>
    <p:sldId id="313" r:id="rId41"/>
    <p:sldId id="310" r:id="rId42"/>
    <p:sldId id="311" r:id="rId43"/>
    <p:sldId id="314" r:id="rId44"/>
    <p:sldId id="355" r:id="rId45"/>
    <p:sldId id="326" r:id="rId46"/>
    <p:sldId id="357" r:id="rId47"/>
    <p:sldId id="358" r:id="rId48"/>
    <p:sldId id="359" r:id="rId49"/>
    <p:sldId id="356" r:id="rId50"/>
    <p:sldId id="360" r:id="rId51"/>
    <p:sldId id="361" r:id="rId52"/>
    <p:sldId id="362" r:id="rId53"/>
    <p:sldId id="363" r:id="rId54"/>
    <p:sldId id="364" r:id="rId55"/>
    <p:sldId id="367" r:id="rId56"/>
    <p:sldId id="366" r:id="rId57"/>
    <p:sldId id="365" r:id="rId58"/>
    <p:sldId id="282" r:id="rId5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ffi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82" d="100"/>
          <a:sy n="82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i\Documents\ANDRES\UNAD\Formaci&#243;n\Registro%20Calificado%20Programa%20de%20Maestria\cuadr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Hoja1!$A$21:$A$24</c:f>
              <c:strCache>
                <c:ptCount val="4"/>
                <c:pt idx="0">
                  <c:v>Estados Unidos</c:v>
                </c:pt>
                <c:pt idx="1">
                  <c:v>Europa</c:v>
                </c:pt>
                <c:pt idx="2">
                  <c:v>Asia y Oceanía</c:v>
                </c:pt>
                <c:pt idx="3">
                  <c:v>Latinoamerica</c:v>
                </c:pt>
              </c:strCache>
            </c:strRef>
          </c:cat>
          <c:val>
            <c:numRef>
              <c:f>Hoja1!$B$21:$B$24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Hoja1!$A$38:$A$42</c:f>
              <c:strCache>
                <c:ptCount val="5"/>
                <c:pt idx="0">
                  <c:v>Nacional</c:v>
                </c:pt>
                <c:pt idx="1">
                  <c:v>Valle del Cauca</c:v>
                </c:pt>
                <c:pt idx="2">
                  <c:v>Bogota D.C</c:v>
                </c:pt>
                <c:pt idx="3">
                  <c:v>Medellín</c:v>
                </c:pt>
                <c:pt idx="4">
                  <c:v>Santander</c:v>
                </c:pt>
              </c:strCache>
            </c:strRef>
          </c:cat>
          <c:val>
            <c:numRef>
              <c:f>Hoja1!$B$38:$B$42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Hoja1!$A$52:$A$53</c:f>
              <c:strCache>
                <c:ptCount val="2"/>
                <c:pt idx="0">
                  <c:v>Presencial</c:v>
                </c:pt>
                <c:pt idx="1">
                  <c:v>Virtual</c:v>
                </c:pt>
              </c:strCache>
            </c:strRef>
          </c:cat>
          <c:val>
            <c:numRef>
              <c:f>Hoja1!$B$52:$B$53</c:f>
              <c:numCache>
                <c:formatCode>General</c:formatCode>
                <c:ptCount val="2"/>
                <c:pt idx="0">
                  <c:v>6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Hoja3!$A$2:$A$5</c:f>
              <c:strCache>
                <c:ptCount val="4"/>
                <c:pt idx="0">
                  <c:v>Micro</c:v>
                </c:pt>
                <c:pt idx="1">
                  <c:v>Pequeña</c:v>
                </c:pt>
                <c:pt idx="2">
                  <c:v>Mediana</c:v>
                </c:pt>
                <c:pt idx="3">
                  <c:v>Grande</c:v>
                </c:pt>
              </c:strCache>
            </c:strRef>
          </c:cat>
          <c:val>
            <c:numRef>
              <c:f>Hoja3!$B$2:$B$5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0.34</c:v>
                </c:pt>
                <c:pt idx="2">
                  <c:v>0.09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Hoja3!$A$21:$A$26</c:f>
              <c:strCache>
                <c:ptCount val="6"/>
                <c:pt idx="0">
                  <c:v>Cundinamarca</c:v>
                </c:pt>
                <c:pt idx="1">
                  <c:v>Antioquia</c:v>
                </c:pt>
                <c:pt idx="2">
                  <c:v>Pacifico</c:v>
                </c:pt>
                <c:pt idx="3">
                  <c:v>Atlantico</c:v>
                </c:pt>
                <c:pt idx="4">
                  <c:v>Eje Cafetero</c:v>
                </c:pt>
                <c:pt idx="5">
                  <c:v>Santander</c:v>
                </c:pt>
              </c:strCache>
            </c:strRef>
          </c:cat>
          <c:val>
            <c:numRef>
              <c:f>Hoja3!$B$21:$B$26</c:f>
              <c:numCache>
                <c:formatCode>0.0%</c:formatCode>
                <c:ptCount val="6"/>
                <c:pt idx="0">
                  <c:v>0.64600000000000002</c:v>
                </c:pt>
                <c:pt idx="1">
                  <c:v>0.153</c:v>
                </c:pt>
                <c:pt idx="2">
                  <c:v>7.5999999999999998E-2</c:v>
                </c:pt>
                <c:pt idx="3">
                  <c:v>4.3999999999999997E-2</c:v>
                </c:pt>
                <c:pt idx="4">
                  <c:v>2.5999999999999999E-2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22T06:14:07.205" idx="1">
    <p:pos x="2167" y="905"/>
    <p:text>Aquí tengo una idea de incluir profesionales de otras áreas que tengan experiencia comprobable en el área de TI (profesores, administradores, economistas, estadistas) pero no estoy seguro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54B6B-E150-493A-9DBB-4FF50A0770A9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</dgm:pt>
    <dgm:pt modelId="{F1F309D6-C0CB-4D97-BE07-5F85F9D1BAE1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Propuesta de valor compartido</a:t>
          </a:r>
          <a:endParaRPr lang="es-CO" dirty="0">
            <a:solidFill>
              <a:schemeClr val="tx1"/>
            </a:solidFill>
          </a:endParaRPr>
        </a:p>
      </dgm:t>
    </dgm:pt>
    <dgm:pt modelId="{E0A81B7A-7744-4782-8BA2-AC95426EA60F}" type="parTrans" cxnId="{2586DAC7-BA7C-4B92-A795-846F76A137C6}">
      <dgm:prSet/>
      <dgm:spPr/>
      <dgm:t>
        <a:bodyPr/>
        <a:lstStyle/>
        <a:p>
          <a:endParaRPr lang="es-CO"/>
        </a:p>
      </dgm:t>
    </dgm:pt>
    <dgm:pt modelId="{8BD6505D-FEF7-48D4-ADEF-C169381023AB}" type="sibTrans" cxnId="{2586DAC7-BA7C-4B92-A795-846F76A137C6}">
      <dgm:prSet/>
      <dgm:spPr/>
      <dgm:t>
        <a:bodyPr/>
        <a:lstStyle/>
        <a:p>
          <a:endParaRPr lang="es-CO"/>
        </a:p>
      </dgm:t>
    </dgm:pt>
    <dgm:pt modelId="{F6CE2223-F873-42A2-A47F-4F30CE66B59C}">
      <dgm:prSet phldrT="[Texto]"/>
      <dgm:spPr/>
      <dgm:t>
        <a:bodyPr/>
        <a:lstStyle/>
        <a:p>
          <a:r>
            <a:rPr lang="es-CO" dirty="0" err="1" smtClean="0">
              <a:solidFill>
                <a:schemeClr val="tx1"/>
              </a:solidFill>
            </a:rPr>
            <a:t>Blueprint</a:t>
          </a:r>
          <a:r>
            <a:rPr lang="es-CO" dirty="0" smtClean="0">
              <a:solidFill>
                <a:schemeClr val="tx1"/>
              </a:solidFill>
            </a:rPr>
            <a:t> de las capacidades del negocio y de TI de la empresa</a:t>
          </a:r>
          <a:endParaRPr lang="es-CO" dirty="0">
            <a:solidFill>
              <a:schemeClr val="tx1"/>
            </a:solidFill>
          </a:endParaRPr>
        </a:p>
      </dgm:t>
    </dgm:pt>
    <dgm:pt modelId="{026FD00D-CF4E-4FE8-A19F-A2C45E0E8DEE}" type="parTrans" cxnId="{937BC562-0619-4B97-A35B-0420F542D845}">
      <dgm:prSet/>
      <dgm:spPr/>
      <dgm:t>
        <a:bodyPr/>
        <a:lstStyle/>
        <a:p>
          <a:endParaRPr lang="es-CO"/>
        </a:p>
      </dgm:t>
    </dgm:pt>
    <dgm:pt modelId="{DA5B114A-471A-4694-A659-337282BED2CA}" type="sibTrans" cxnId="{937BC562-0619-4B97-A35B-0420F542D845}">
      <dgm:prSet/>
      <dgm:spPr/>
      <dgm:t>
        <a:bodyPr/>
        <a:lstStyle/>
        <a:p>
          <a:endParaRPr lang="es-CO"/>
        </a:p>
      </dgm:t>
    </dgm:pt>
    <dgm:pt modelId="{F54C4A72-EAB5-4075-9E16-E3C6F7A60A23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Implementación de un ambiente innovador basado en TI</a:t>
          </a:r>
          <a:endParaRPr lang="es-CO" dirty="0">
            <a:solidFill>
              <a:schemeClr val="tx1"/>
            </a:solidFill>
          </a:endParaRPr>
        </a:p>
      </dgm:t>
    </dgm:pt>
    <dgm:pt modelId="{29120B6B-E809-4019-9857-D69A248C3EEC}" type="parTrans" cxnId="{4B3CDD89-3ABD-410A-B18A-270C8FA5DD6E}">
      <dgm:prSet/>
      <dgm:spPr/>
      <dgm:t>
        <a:bodyPr/>
        <a:lstStyle/>
        <a:p>
          <a:endParaRPr lang="es-CO"/>
        </a:p>
      </dgm:t>
    </dgm:pt>
    <dgm:pt modelId="{DB9C6B40-E404-4B80-B1D8-3C37CEA872C1}" type="sibTrans" cxnId="{4B3CDD89-3ABD-410A-B18A-270C8FA5DD6E}">
      <dgm:prSet/>
      <dgm:spPr/>
      <dgm:t>
        <a:bodyPr/>
        <a:lstStyle/>
        <a:p>
          <a:endParaRPr lang="es-CO"/>
        </a:p>
      </dgm:t>
    </dgm:pt>
    <dgm:pt modelId="{E723F645-0C76-4D50-80F0-7A9960BC81B9}" type="pres">
      <dgm:prSet presAssocID="{00254B6B-E150-493A-9DBB-4FF50A0770A9}" presName="compositeShape" presStyleCnt="0">
        <dgm:presLayoutVars>
          <dgm:chMax val="7"/>
          <dgm:dir/>
          <dgm:resizeHandles val="exact"/>
        </dgm:presLayoutVars>
      </dgm:prSet>
      <dgm:spPr/>
    </dgm:pt>
    <dgm:pt modelId="{A56F6E81-65FD-449A-993D-FE3500161696}" type="pres">
      <dgm:prSet presAssocID="{00254B6B-E150-493A-9DBB-4FF50A0770A9}" presName="wedge1" presStyleLbl="node1" presStyleIdx="0" presStyleCnt="3"/>
      <dgm:spPr/>
      <dgm:t>
        <a:bodyPr/>
        <a:lstStyle/>
        <a:p>
          <a:endParaRPr lang="es-CO"/>
        </a:p>
      </dgm:t>
    </dgm:pt>
    <dgm:pt modelId="{C4E8BF27-0866-43BB-B2BE-37EAB2B52769}" type="pres">
      <dgm:prSet presAssocID="{00254B6B-E150-493A-9DBB-4FF50A0770A9}" presName="dummy1a" presStyleCnt="0"/>
      <dgm:spPr/>
    </dgm:pt>
    <dgm:pt modelId="{4DCC113F-1C82-4B31-BCF3-4E86412348C4}" type="pres">
      <dgm:prSet presAssocID="{00254B6B-E150-493A-9DBB-4FF50A0770A9}" presName="dummy1b" presStyleCnt="0"/>
      <dgm:spPr/>
    </dgm:pt>
    <dgm:pt modelId="{2B1A2B08-3B65-432D-B468-F03BAA6D6F8A}" type="pres">
      <dgm:prSet presAssocID="{00254B6B-E150-493A-9DBB-4FF50A0770A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5BF0FD-AF80-4A01-9681-2A212ED0DDFC}" type="pres">
      <dgm:prSet presAssocID="{00254B6B-E150-493A-9DBB-4FF50A0770A9}" presName="wedge2" presStyleLbl="node1" presStyleIdx="1" presStyleCnt="3"/>
      <dgm:spPr/>
      <dgm:t>
        <a:bodyPr/>
        <a:lstStyle/>
        <a:p>
          <a:endParaRPr lang="es-CO"/>
        </a:p>
      </dgm:t>
    </dgm:pt>
    <dgm:pt modelId="{F1D20543-5908-4B1C-97B9-D7884B90C0DD}" type="pres">
      <dgm:prSet presAssocID="{00254B6B-E150-493A-9DBB-4FF50A0770A9}" presName="dummy2a" presStyleCnt="0"/>
      <dgm:spPr/>
    </dgm:pt>
    <dgm:pt modelId="{6A30282D-9313-4EEF-9E61-26AE4ECCAE53}" type="pres">
      <dgm:prSet presAssocID="{00254B6B-E150-493A-9DBB-4FF50A0770A9}" presName="dummy2b" presStyleCnt="0"/>
      <dgm:spPr/>
    </dgm:pt>
    <dgm:pt modelId="{0D1BACBC-2ED9-4A6F-AE80-F143BBE3B88C}" type="pres">
      <dgm:prSet presAssocID="{00254B6B-E150-493A-9DBB-4FF50A0770A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D2A216-BD09-4FF5-9F74-0204C21B0686}" type="pres">
      <dgm:prSet presAssocID="{00254B6B-E150-493A-9DBB-4FF50A0770A9}" presName="wedge3" presStyleLbl="node1" presStyleIdx="2" presStyleCnt="3"/>
      <dgm:spPr/>
      <dgm:t>
        <a:bodyPr/>
        <a:lstStyle/>
        <a:p>
          <a:endParaRPr lang="es-CO"/>
        </a:p>
      </dgm:t>
    </dgm:pt>
    <dgm:pt modelId="{721E949A-197C-4B85-885A-B1F33BFB9F41}" type="pres">
      <dgm:prSet presAssocID="{00254B6B-E150-493A-9DBB-4FF50A0770A9}" presName="dummy3a" presStyleCnt="0"/>
      <dgm:spPr/>
    </dgm:pt>
    <dgm:pt modelId="{995A65B4-4140-40EE-A3EF-A64E6F0337FA}" type="pres">
      <dgm:prSet presAssocID="{00254B6B-E150-493A-9DBB-4FF50A0770A9}" presName="dummy3b" presStyleCnt="0"/>
      <dgm:spPr/>
    </dgm:pt>
    <dgm:pt modelId="{65E1DE1B-F818-4591-8227-2A7F4A891FD3}" type="pres">
      <dgm:prSet presAssocID="{00254B6B-E150-493A-9DBB-4FF50A0770A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AA3AB1-46E3-4562-9A33-5D57B89CB48A}" type="pres">
      <dgm:prSet presAssocID="{8BD6505D-FEF7-48D4-ADEF-C169381023AB}" presName="arrowWedge1" presStyleLbl="fgSibTrans2D1" presStyleIdx="0" presStyleCnt="3"/>
      <dgm:spPr/>
    </dgm:pt>
    <dgm:pt modelId="{238A5DE0-BC33-46D3-AFBD-732D67C3DD2F}" type="pres">
      <dgm:prSet presAssocID="{DA5B114A-471A-4694-A659-337282BED2CA}" presName="arrowWedge2" presStyleLbl="fgSibTrans2D1" presStyleIdx="1" presStyleCnt="3"/>
      <dgm:spPr/>
    </dgm:pt>
    <dgm:pt modelId="{FD97F56E-BE84-487C-B7B6-DF9548C960BE}" type="pres">
      <dgm:prSet presAssocID="{DB9C6B40-E404-4B80-B1D8-3C37CEA872C1}" presName="arrowWedge3" presStyleLbl="fgSibTrans2D1" presStyleIdx="2" presStyleCnt="3"/>
      <dgm:spPr/>
    </dgm:pt>
  </dgm:ptLst>
  <dgm:cxnLst>
    <dgm:cxn modelId="{976C6900-44D2-44C6-9EBE-3F4E8D96A308}" type="presOf" srcId="{F54C4A72-EAB5-4075-9E16-E3C6F7A60A23}" destId="{5BD2A216-BD09-4FF5-9F74-0204C21B0686}" srcOrd="0" destOrd="0" presId="urn:microsoft.com/office/officeart/2005/8/layout/cycle8"/>
    <dgm:cxn modelId="{2586DAC7-BA7C-4B92-A795-846F76A137C6}" srcId="{00254B6B-E150-493A-9DBB-4FF50A0770A9}" destId="{F1F309D6-C0CB-4D97-BE07-5F85F9D1BAE1}" srcOrd="0" destOrd="0" parTransId="{E0A81B7A-7744-4782-8BA2-AC95426EA60F}" sibTransId="{8BD6505D-FEF7-48D4-ADEF-C169381023AB}"/>
    <dgm:cxn modelId="{70672F18-41BF-40BE-8498-C2C323465AAA}" type="presOf" srcId="{F6CE2223-F873-42A2-A47F-4F30CE66B59C}" destId="{C65BF0FD-AF80-4A01-9681-2A212ED0DDFC}" srcOrd="0" destOrd="0" presId="urn:microsoft.com/office/officeart/2005/8/layout/cycle8"/>
    <dgm:cxn modelId="{937BC562-0619-4B97-A35B-0420F542D845}" srcId="{00254B6B-E150-493A-9DBB-4FF50A0770A9}" destId="{F6CE2223-F873-42A2-A47F-4F30CE66B59C}" srcOrd="1" destOrd="0" parTransId="{026FD00D-CF4E-4FE8-A19F-A2C45E0E8DEE}" sibTransId="{DA5B114A-471A-4694-A659-337282BED2CA}"/>
    <dgm:cxn modelId="{A39EF15A-ECD2-4956-9ED5-260E0747DD66}" type="presOf" srcId="{00254B6B-E150-493A-9DBB-4FF50A0770A9}" destId="{E723F645-0C76-4D50-80F0-7A9960BC81B9}" srcOrd="0" destOrd="0" presId="urn:microsoft.com/office/officeart/2005/8/layout/cycle8"/>
    <dgm:cxn modelId="{F099A3E5-0916-42FE-982C-0B37BBF509EF}" type="presOf" srcId="{F1F309D6-C0CB-4D97-BE07-5F85F9D1BAE1}" destId="{A56F6E81-65FD-449A-993D-FE3500161696}" srcOrd="0" destOrd="0" presId="urn:microsoft.com/office/officeart/2005/8/layout/cycle8"/>
    <dgm:cxn modelId="{A2283057-6D54-41A1-8D7E-658BB1F2E32A}" type="presOf" srcId="{F54C4A72-EAB5-4075-9E16-E3C6F7A60A23}" destId="{65E1DE1B-F818-4591-8227-2A7F4A891FD3}" srcOrd="1" destOrd="0" presId="urn:microsoft.com/office/officeart/2005/8/layout/cycle8"/>
    <dgm:cxn modelId="{4B3CDD89-3ABD-410A-B18A-270C8FA5DD6E}" srcId="{00254B6B-E150-493A-9DBB-4FF50A0770A9}" destId="{F54C4A72-EAB5-4075-9E16-E3C6F7A60A23}" srcOrd="2" destOrd="0" parTransId="{29120B6B-E809-4019-9857-D69A248C3EEC}" sibTransId="{DB9C6B40-E404-4B80-B1D8-3C37CEA872C1}"/>
    <dgm:cxn modelId="{3ECE3669-E676-47F5-AF37-79C4AEFEE2C4}" type="presOf" srcId="{F6CE2223-F873-42A2-A47F-4F30CE66B59C}" destId="{0D1BACBC-2ED9-4A6F-AE80-F143BBE3B88C}" srcOrd="1" destOrd="0" presId="urn:microsoft.com/office/officeart/2005/8/layout/cycle8"/>
    <dgm:cxn modelId="{5FBB9729-4D48-489A-A64B-1A6E8BDFD5ED}" type="presOf" srcId="{F1F309D6-C0CB-4D97-BE07-5F85F9D1BAE1}" destId="{2B1A2B08-3B65-432D-B468-F03BAA6D6F8A}" srcOrd="1" destOrd="0" presId="urn:microsoft.com/office/officeart/2005/8/layout/cycle8"/>
    <dgm:cxn modelId="{B01D6F2D-86C2-4E48-83AF-040D8CC06095}" type="presParOf" srcId="{E723F645-0C76-4D50-80F0-7A9960BC81B9}" destId="{A56F6E81-65FD-449A-993D-FE3500161696}" srcOrd="0" destOrd="0" presId="urn:microsoft.com/office/officeart/2005/8/layout/cycle8"/>
    <dgm:cxn modelId="{FD6B05A7-B147-4047-92CD-746B5FB6BBAB}" type="presParOf" srcId="{E723F645-0C76-4D50-80F0-7A9960BC81B9}" destId="{C4E8BF27-0866-43BB-B2BE-37EAB2B52769}" srcOrd="1" destOrd="0" presId="urn:microsoft.com/office/officeart/2005/8/layout/cycle8"/>
    <dgm:cxn modelId="{E7B2B5AC-5C2E-4A24-9D41-DF2D789832E9}" type="presParOf" srcId="{E723F645-0C76-4D50-80F0-7A9960BC81B9}" destId="{4DCC113F-1C82-4B31-BCF3-4E86412348C4}" srcOrd="2" destOrd="0" presId="urn:microsoft.com/office/officeart/2005/8/layout/cycle8"/>
    <dgm:cxn modelId="{5021D415-C18C-4DB3-BEDE-2E6C75A1DE1A}" type="presParOf" srcId="{E723F645-0C76-4D50-80F0-7A9960BC81B9}" destId="{2B1A2B08-3B65-432D-B468-F03BAA6D6F8A}" srcOrd="3" destOrd="0" presId="urn:microsoft.com/office/officeart/2005/8/layout/cycle8"/>
    <dgm:cxn modelId="{E1C033E2-741B-4050-A735-79281890645E}" type="presParOf" srcId="{E723F645-0C76-4D50-80F0-7A9960BC81B9}" destId="{C65BF0FD-AF80-4A01-9681-2A212ED0DDFC}" srcOrd="4" destOrd="0" presId="urn:microsoft.com/office/officeart/2005/8/layout/cycle8"/>
    <dgm:cxn modelId="{22A19DBF-F600-4FB4-AE91-F308C582D192}" type="presParOf" srcId="{E723F645-0C76-4D50-80F0-7A9960BC81B9}" destId="{F1D20543-5908-4B1C-97B9-D7884B90C0DD}" srcOrd="5" destOrd="0" presId="urn:microsoft.com/office/officeart/2005/8/layout/cycle8"/>
    <dgm:cxn modelId="{674112DB-C8B0-4344-98D5-DEF87234A9C7}" type="presParOf" srcId="{E723F645-0C76-4D50-80F0-7A9960BC81B9}" destId="{6A30282D-9313-4EEF-9E61-26AE4ECCAE53}" srcOrd="6" destOrd="0" presId="urn:microsoft.com/office/officeart/2005/8/layout/cycle8"/>
    <dgm:cxn modelId="{F2391FF5-1E77-4BE1-A08E-7C8F86333CBA}" type="presParOf" srcId="{E723F645-0C76-4D50-80F0-7A9960BC81B9}" destId="{0D1BACBC-2ED9-4A6F-AE80-F143BBE3B88C}" srcOrd="7" destOrd="0" presId="urn:microsoft.com/office/officeart/2005/8/layout/cycle8"/>
    <dgm:cxn modelId="{6A09D8D0-F0CF-4D9D-8ED9-0CC33F26392D}" type="presParOf" srcId="{E723F645-0C76-4D50-80F0-7A9960BC81B9}" destId="{5BD2A216-BD09-4FF5-9F74-0204C21B0686}" srcOrd="8" destOrd="0" presId="urn:microsoft.com/office/officeart/2005/8/layout/cycle8"/>
    <dgm:cxn modelId="{A52AE9D9-4C26-48B4-9E50-9D305F46D4F4}" type="presParOf" srcId="{E723F645-0C76-4D50-80F0-7A9960BC81B9}" destId="{721E949A-197C-4B85-885A-B1F33BFB9F41}" srcOrd="9" destOrd="0" presId="urn:microsoft.com/office/officeart/2005/8/layout/cycle8"/>
    <dgm:cxn modelId="{FB62C3C8-8FE8-458B-B734-5C38DBD9521F}" type="presParOf" srcId="{E723F645-0C76-4D50-80F0-7A9960BC81B9}" destId="{995A65B4-4140-40EE-A3EF-A64E6F0337FA}" srcOrd="10" destOrd="0" presId="urn:microsoft.com/office/officeart/2005/8/layout/cycle8"/>
    <dgm:cxn modelId="{7174C897-C0D6-412A-ACEA-5EF6AF05C9BC}" type="presParOf" srcId="{E723F645-0C76-4D50-80F0-7A9960BC81B9}" destId="{65E1DE1B-F818-4591-8227-2A7F4A891FD3}" srcOrd="11" destOrd="0" presId="urn:microsoft.com/office/officeart/2005/8/layout/cycle8"/>
    <dgm:cxn modelId="{4AA8ECD2-3E57-4D17-A5C6-099E8A9F1E79}" type="presParOf" srcId="{E723F645-0C76-4D50-80F0-7A9960BC81B9}" destId="{DEAA3AB1-46E3-4562-9A33-5D57B89CB48A}" srcOrd="12" destOrd="0" presId="urn:microsoft.com/office/officeart/2005/8/layout/cycle8"/>
    <dgm:cxn modelId="{C3610E01-233F-401F-AD8F-AE376AA5F7F9}" type="presParOf" srcId="{E723F645-0C76-4D50-80F0-7A9960BC81B9}" destId="{238A5DE0-BC33-46D3-AFBD-732D67C3DD2F}" srcOrd="13" destOrd="0" presId="urn:microsoft.com/office/officeart/2005/8/layout/cycle8"/>
    <dgm:cxn modelId="{33268BC6-22C6-4A16-A2B0-FE080AA27A49}" type="presParOf" srcId="{E723F645-0C76-4D50-80F0-7A9960BC81B9}" destId="{FD97F56E-BE84-487C-B7B6-DF9548C960B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54B6B-E150-493A-9DBB-4FF50A0770A9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</dgm:pt>
    <dgm:pt modelId="{F1F309D6-C0CB-4D97-BE07-5F85F9D1BAE1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Propuesta de valor compartido</a:t>
          </a:r>
          <a:endParaRPr lang="es-CO" dirty="0">
            <a:solidFill>
              <a:schemeClr val="tx1"/>
            </a:solidFill>
          </a:endParaRPr>
        </a:p>
      </dgm:t>
    </dgm:pt>
    <dgm:pt modelId="{E0A81B7A-7744-4782-8BA2-AC95426EA60F}" type="parTrans" cxnId="{2586DAC7-BA7C-4B92-A795-846F76A137C6}">
      <dgm:prSet/>
      <dgm:spPr/>
      <dgm:t>
        <a:bodyPr/>
        <a:lstStyle/>
        <a:p>
          <a:endParaRPr lang="es-CO"/>
        </a:p>
      </dgm:t>
    </dgm:pt>
    <dgm:pt modelId="{8BD6505D-FEF7-48D4-ADEF-C169381023AB}" type="sibTrans" cxnId="{2586DAC7-BA7C-4B92-A795-846F76A137C6}">
      <dgm:prSet/>
      <dgm:spPr/>
      <dgm:t>
        <a:bodyPr/>
        <a:lstStyle/>
        <a:p>
          <a:endParaRPr lang="es-CO"/>
        </a:p>
      </dgm:t>
    </dgm:pt>
    <dgm:pt modelId="{F6CE2223-F873-42A2-A47F-4F30CE66B59C}">
      <dgm:prSet phldrT="[Texto]"/>
      <dgm:spPr/>
      <dgm:t>
        <a:bodyPr/>
        <a:lstStyle/>
        <a:p>
          <a:r>
            <a:rPr lang="es-CO" dirty="0" err="1" smtClean="0">
              <a:solidFill>
                <a:schemeClr val="tx1"/>
              </a:solidFill>
            </a:rPr>
            <a:t>Blueprint</a:t>
          </a:r>
          <a:r>
            <a:rPr lang="es-CO" dirty="0" smtClean="0">
              <a:solidFill>
                <a:schemeClr val="tx1"/>
              </a:solidFill>
            </a:rPr>
            <a:t> de las capacidades del negocio y de TI de la empresa</a:t>
          </a:r>
          <a:endParaRPr lang="es-CO" dirty="0">
            <a:solidFill>
              <a:schemeClr val="tx1"/>
            </a:solidFill>
          </a:endParaRPr>
        </a:p>
      </dgm:t>
    </dgm:pt>
    <dgm:pt modelId="{026FD00D-CF4E-4FE8-A19F-A2C45E0E8DEE}" type="parTrans" cxnId="{937BC562-0619-4B97-A35B-0420F542D845}">
      <dgm:prSet/>
      <dgm:spPr/>
      <dgm:t>
        <a:bodyPr/>
        <a:lstStyle/>
        <a:p>
          <a:endParaRPr lang="es-CO"/>
        </a:p>
      </dgm:t>
    </dgm:pt>
    <dgm:pt modelId="{DA5B114A-471A-4694-A659-337282BED2CA}" type="sibTrans" cxnId="{937BC562-0619-4B97-A35B-0420F542D845}">
      <dgm:prSet/>
      <dgm:spPr/>
      <dgm:t>
        <a:bodyPr/>
        <a:lstStyle/>
        <a:p>
          <a:endParaRPr lang="es-CO"/>
        </a:p>
      </dgm:t>
    </dgm:pt>
    <dgm:pt modelId="{F54C4A72-EAB5-4075-9E16-E3C6F7A60A23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Implementación de un ambiente innovador basado en TI</a:t>
          </a:r>
          <a:endParaRPr lang="es-CO" dirty="0">
            <a:solidFill>
              <a:schemeClr val="tx1"/>
            </a:solidFill>
          </a:endParaRPr>
        </a:p>
      </dgm:t>
    </dgm:pt>
    <dgm:pt modelId="{29120B6B-E809-4019-9857-D69A248C3EEC}" type="parTrans" cxnId="{4B3CDD89-3ABD-410A-B18A-270C8FA5DD6E}">
      <dgm:prSet/>
      <dgm:spPr/>
      <dgm:t>
        <a:bodyPr/>
        <a:lstStyle/>
        <a:p>
          <a:endParaRPr lang="es-CO"/>
        </a:p>
      </dgm:t>
    </dgm:pt>
    <dgm:pt modelId="{DB9C6B40-E404-4B80-B1D8-3C37CEA872C1}" type="sibTrans" cxnId="{4B3CDD89-3ABD-410A-B18A-270C8FA5DD6E}">
      <dgm:prSet/>
      <dgm:spPr/>
      <dgm:t>
        <a:bodyPr/>
        <a:lstStyle/>
        <a:p>
          <a:endParaRPr lang="es-CO"/>
        </a:p>
      </dgm:t>
    </dgm:pt>
    <dgm:pt modelId="{E723F645-0C76-4D50-80F0-7A9960BC81B9}" type="pres">
      <dgm:prSet presAssocID="{00254B6B-E150-493A-9DBB-4FF50A0770A9}" presName="compositeShape" presStyleCnt="0">
        <dgm:presLayoutVars>
          <dgm:chMax val="7"/>
          <dgm:dir/>
          <dgm:resizeHandles val="exact"/>
        </dgm:presLayoutVars>
      </dgm:prSet>
      <dgm:spPr/>
    </dgm:pt>
    <dgm:pt modelId="{A56F6E81-65FD-449A-993D-FE3500161696}" type="pres">
      <dgm:prSet presAssocID="{00254B6B-E150-493A-9DBB-4FF50A0770A9}" presName="wedge1" presStyleLbl="node1" presStyleIdx="0" presStyleCnt="3"/>
      <dgm:spPr/>
      <dgm:t>
        <a:bodyPr/>
        <a:lstStyle/>
        <a:p>
          <a:endParaRPr lang="es-CO"/>
        </a:p>
      </dgm:t>
    </dgm:pt>
    <dgm:pt modelId="{C4E8BF27-0866-43BB-B2BE-37EAB2B52769}" type="pres">
      <dgm:prSet presAssocID="{00254B6B-E150-493A-9DBB-4FF50A0770A9}" presName="dummy1a" presStyleCnt="0"/>
      <dgm:spPr/>
    </dgm:pt>
    <dgm:pt modelId="{4DCC113F-1C82-4B31-BCF3-4E86412348C4}" type="pres">
      <dgm:prSet presAssocID="{00254B6B-E150-493A-9DBB-4FF50A0770A9}" presName="dummy1b" presStyleCnt="0"/>
      <dgm:spPr/>
    </dgm:pt>
    <dgm:pt modelId="{2B1A2B08-3B65-432D-B468-F03BAA6D6F8A}" type="pres">
      <dgm:prSet presAssocID="{00254B6B-E150-493A-9DBB-4FF50A0770A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5BF0FD-AF80-4A01-9681-2A212ED0DDFC}" type="pres">
      <dgm:prSet presAssocID="{00254B6B-E150-493A-9DBB-4FF50A0770A9}" presName="wedge2" presStyleLbl="node1" presStyleIdx="1" presStyleCnt="3"/>
      <dgm:spPr/>
      <dgm:t>
        <a:bodyPr/>
        <a:lstStyle/>
        <a:p>
          <a:endParaRPr lang="es-CO"/>
        </a:p>
      </dgm:t>
    </dgm:pt>
    <dgm:pt modelId="{F1D20543-5908-4B1C-97B9-D7884B90C0DD}" type="pres">
      <dgm:prSet presAssocID="{00254B6B-E150-493A-9DBB-4FF50A0770A9}" presName="dummy2a" presStyleCnt="0"/>
      <dgm:spPr/>
    </dgm:pt>
    <dgm:pt modelId="{6A30282D-9313-4EEF-9E61-26AE4ECCAE53}" type="pres">
      <dgm:prSet presAssocID="{00254B6B-E150-493A-9DBB-4FF50A0770A9}" presName="dummy2b" presStyleCnt="0"/>
      <dgm:spPr/>
    </dgm:pt>
    <dgm:pt modelId="{0D1BACBC-2ED9-4A6F-AE80-F143BBE3B88C}" type="pres">
      <dgm:prSet presAssocID="{00254B6B-E150-493A-9DBB-4FF50A0770A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D2A216-BD09-4FF5-9F74-0204C21B0686}" type="pres">
      <dgm:prSet presAssocID="{00254B6B-E150-493A-9DBB-4FF50A0770A9}" presName="wedge3" presStyleLbl="node1" presStyleIdx="2" presStyleCnt="3"/>
      <dgm:spPr/>
      <dgm:t>
        <a:bodyPr/>
        <a:lstStyle/>
        <a:p>
          <a:endParaRPr lang="es-CO"/>
        </a:p>
      </dgm:t>
    </dgm:pt>
    <dgm:pt modelId="{721E949A-197C-4B85-885A-B1F33BFB9F41}" type="pres">
      <dgm:prSet presAssocID="{00254B6B-E150-493A-9DBB-4FF50A0770A9}" presName="dummy3a" presStyleCnt="0"/>
      <dgm:spPr/>
    </dgm:pt>
    <dgm:pt modelId="{995A65B4-4140-40EE-A3EF-A64E6F0337FA}" type="pres">
      <dgm:prSet presAssocID="{00254B6B-E150-493A-9DBB-4FF50A0770A9}" presName="dummy3b" presStyleCnt="0"/>
      <dgm:spPr/>
    </dgm:pt>
    <dgm:pt modelId="{65E1DE1B-F818-4591-8227-2A7F4A891FD3}" type="pres">
      <dgm:prSet presAssocID="{00254B6B-E150-493A-9DBB-4FF50A0770A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AA3AB1-46E3-4562-9A33-5D57B89CB48A}" type="pres">
      <dgm:prSet presAssocID="{8BD6505D-FEF7-48D4-ADEF-C169381023AB}" presName="arrowWedge1" presStyleLbl="fgSibTrans2D1" presStyleIdx="0" presStyleCnt="3"/>
      <dgm:spPr/>
    </dgm:pt>
    <dgm:pt modelId="{238A5DE0-BC33-46D3-AFBD-732D67C3DD2F}" type="pres">
      <dgm:prSet presAssocID="{DA5B114A-471A-4694-A659-337282BED2CA}" presName="arrowWedge2" presStyleLbl="fgSibTrans2D1" presStyleIdx="1" presStyleCnt="3"/>
      <dgm:spPr/>
    </dgm:pt>
    <dgm:pt modelId="{FD97F56E-BE84-487C-B7B6-DF9548C960BE}" type="pres">
      <dgm:prSet presAssocID="{DB9C6B40-E404-4B80-B1D8-3C37CEA872C1}" presName="arrowWedge3" presStyleLbl="fgSibTrans2D1" presStyleIdx="2" presStyleCnt="3"/>
      <dgm:spPr/>
    </dgm:pt>
  </dgm:ptLst>
  <dgm:cxnLst>
    <dgm:cxn modelId="{2586DAC7-BA7C-4B92-A795-846F76A137C6}" srcId="{00254B6B-E150-493A-9DBB-4FF50A0770A9}" destId="{F1F309D6-C0CB-4D97-BE07-5F85F9D1BAE1}" srcOrd="0" destOrd="0" parTransId="{E0A81B7A-7744-4782-8BA2-AC95426EA60F}" sibTransId="{8BD6505D-FEF7-48D4-ADEF-C169381023AB}"/>
    <dgm:cxn modelId="{FAF60C91-BC60-4FA8-903F-8EF9A4F7E79F}" type="presOf" srcId="{F1F309D6-C0CB-4D97-BE07-5F85F9D1BAE1}" destId="{2B1A2B08-3B65-432D-B468-F03BAA6D6F8A}" srcOrd="1" destOrd="0" presId="urn:microsoft.com/office/officeart/2005/8/layout/cycle8"/>
    <dgm:cxn modelId="{937BC562-0619-4B97-A35B-0420F542D845}" srcId="{00254B6B-E150-493A-9DBB-4FF50A0770A9}" destId="{F6CE2223-F873-42A2-A47F-4F30CE66B59C}" srcOrd="1" destOrd="0" parTransId="{026FD00D-CF4E-4FE8-A19F-A2C45E0E8DEE}" sibTransId="{DA5B114A-471A-4694-A659-337282BED2CA}"/>
    <dgm:cxn modelId="{427EB331-C9F0-4DCA-8ABF-0D03298C7F4B}" type="presOf" srcId="{F6CE2223-F873-42A2-A47F-4F30CE66B59C}" destId="{C65BF0FD-AF80-4A01-9681-2A212ED0DDFC}" srcOrd="0" destOrd="0" presId="urn:microsoft.com/office/officeart/2005/8/layout/cycle8"/>
    <dgm:cxn modelId="{9ECE7D0E-14A0-448C-954E-28FDA817E749}" type="presOf" srcId="{F54C4A72-EAB5-4075-9E16-E3C6F7A60A23}" destId="{5BD2A216-BD09-4FF5-9F74-0204C21B0686}" srcOrd="0" destOrd="0" presId="urn:microsoft.com/office/officeart/2005/8/layout/cycle8"/>
    <dgm:cxn modelId="{D7F8B7F8-B2FF-4FB6-AE02-315036390C3E}" type="presOf" srcId="{F1F309D6-C0CB-4D97-BE07-5F85F9D1BAE1}" destId="{A56F6E81-65FD-449A-993D-FE3500161696}" srcOrd="0" destOrd="0" presId="urn:microsoft.com/office/officeart/2005/8/layout/cycle8"/>
    <dgm:cxn modelId="{4B3CDD89-3ABD-410A-B18A-270C8FA5DD6E}" srcId="{00254B6B-E150-493A-9DBB-4FF50A0770A9}" destId="{F54C4A72-EAB5-4075-9E16-E3C6F7A60A23}" srcOrd="2" destOrd="0" parTransId="{29120B6B-E809-4019-9857-D69A248C3EEC}" sibTransId="{DB9C6B40-E404-4B80-B1D8-3C37CEA872C1}"/>
    <dgm:cxn modelId="{F863067D-EF8B-4E1A-9665-BCD0D98B3C5B}" type="presOf" srcId="{F6CE2223-F873-42A2-A47F-4F30CE66B59C}" destId="{0D1BACBC-2ED9-4A6F-AE80-F143BBE3B88C}" srcOrd="1" destOrd="0" presId="urn:microsoft.com/office/officeart/2005/8/layout/cycle8"/>
    <dgm:cxn modelId="{2ACF599A-3B37-4A84-8027-873F3046B875}" type="presOf" srcId="{F54C4A72-EAB5-4075-9E16-E3C6F7A60A23}" destId="{65E1DE1B-F818-4591-8227-2A7F4A891FD3}" srcOrd="1" destOrd="0" presId="urn:microsoft.com/office/officeart/2005/8/layout/cycle8"/>
    <dgm:cxn modelId="{5DA871A7-1886-439F-A92B-E9541D46A0F8}" type="presOf" srcId="{00254B6B-E150-493A-9DBB-4FF50A0770A9}" destId="{E723F645-0C76-4D50-80F0-7A9960BC81B9}" srcOrd="0" destOrd="0" presId="urn:microsoft.com/office/officeart/2005/8/layout/cycle8"/>
    <dgm:cxn modelId="{413BF026-8036-4BB5-87FA-B5898783E6B3}" type="presParOf" srcId="{E723F645-0C76-4D50-80F0-7A9960BC81B9}" destId="{A56F6E81-65FD-449A-993D-FE3500161696}" srcOrd="0" destOrd="0" presId="urn:microsoft.com/office/officeart/2005/8/layout/cycle8"/>
    <dgm:cxn modelId="{B0E98DAC-96C0-4D0E-830A-4F86C0631BE3}" type="presParOf" srcId="{E723F645-0C76-4D50-80F0-7A9960BC81B9}" destId="{C4E8BF27-0866-43BB-B2BE-37EAB2B52769}" srcOrd="1" destOrd="0" presId="urn:microsoft.com/office/officeart/2005/8/layout/cycle8"/>
    <dgm:cxn modelId="{AB2482F0-B198-4954-954F-68D86C31166E}" type="presParOf" srcId="{E723F645-0C76-4D50-80F0-7A9960BC81B9}" destId="{4DCC113F-1C82-4B31-BCF3-4E86412348C4}" srcOrd="2" destOrd="0" presId="urn:microsoft.com/office/officeart/2005/8/layout/cycle8"/>
    <dgm:cxn modelId="{0946E5CB-CF8A-4711-AC62-D0CD81F2356F}" type="presParOf" srcId="{E723F645-0C76-4D50-80F0-7A9960BC81B9}" destId="{2B1A2B08-3B65-432D-B468-F03BAA6D6F8A}" srcOrd="3" destOrd="0" presId="urn:microsoft.com/office/officeart/2005/8/layout/cycle8"/>
    <dgm:cxn modelId="{A3563B08-A063-49CD-BCF8-F651918AA652}" type="presParOf" srcId="{E723F645-0C76-4D50-80F0-7A9960BC81B9}" destId="{C65BF0FD-AF80-4A01-9681-2A212ED0DDFC}" srcOrd="4" destOrd="0" presId="urn:microsoft.com/office/officeart/2005/8/layout/cycle8"/>
    <dgm:cxn modelId="{109EC2A1-62E0-4609-A159-CD15B074F470}" type="presParOf" srcId="{E723F645-0C76-4D50-80F0-7A9960BC81B9}" destId="{F1D20543-5908-4B1C-97B9-D7884B90C0DD}" srcOrd="5" destOrd="0" presId="urn:microsoft.com/office/officeart/2005/8/layout/cycle8"/>
    <dgm:cxn modelId="{D110A771-59BD-4131-A885-02FE511FB3F7}" type="presParOf" srcId="{E723F645-0C76-4D50-80F0-7A9960BC81B9}" destId="{6A30282D-9313-4EEF-9E61-26AE4ECCAE53}" srcOrd="6" destOrd="0" presId="urn:microsoft.com/office/officeart/2005/8/layout/cycle8"/>
    <dgm:cxn modelId="{43D1D6C1-7B2A-4FBA-9347-41E8FB3D3C65}" type="presParOf" srcId="{E723F645-0C76-4D50-80F0-7A9960BC81B9}" destId="{0D1BACBC-2ED9-4A6F-AE80-F143BBE3B88C}" srcOrd="7" destOrd="0" presId="urn:microsoft.com/office/officeart/2005/8/layout/cycle8"/>
    <dgm:cxn modelId="{9CF755BA-4CFA-4724-B937-336F65B3807D}" type="presParOf" srcId="{E723F645-0C76-4D50-80F0-7A9960BC81B9}" destId="{5BD2A216-BD09-4FF5-9F74-0204C21B0686}" srcOrd="8" destOrd="0" presId="urn:microsoft.com/office/officeart/2005/8/layout/cycle8"/>
    <dgm:cxn modelId="{073154C5-15D0-41B4-9507-F5350B649662}" type="presParOf" srcId="{E723F645-0C76-4D50-80F0-7A9960BC81B9}" destId="{721E949A-197C-4B85-885A-B1F33BFB9F41}" srcOrd="9" destOrd="0" presId="urn:microsoft.com/office/officeart/2005/8/layout/cycle8"/>
    <dgm:cxn modelId="{B73E3097-2245-4D80-AB2D-8C257EB2B321}" type="presParOf" srcId="{E723F645-0C76-4D50-80F0-7A9960BC81B9}" destId="{995A65B4-4140-40EE-A3EF-A64E6F0337FA}" srcOrd="10" destOrd="0" presId="urn:microsoft.com/office/officeart/2005/8/layout/cycle8"/>
    <dgm:cxn modelId="{A2E30FA4-E3FC-4296-870D-5DF654307D2D}" type="presParOf" srcId="{E723F645-0C76-4D50-80F0-7A9960BC81B9}" destId="{65E1DE1B-F818-4591-8227-2A7F4A891FD3}" srcOrd="11" destOrd="0" presId="urn:microsoft.com/office/officeart/2005/8/layout/cycle8"/>
    <dgm:cxn modelId="{19266FA0-0E7A-4B83-8F9C-B6CA55A0E975}" type="presParOf" srcId="{E723F645-0C76-4D50-80F0-7A9960BC81B9}" destId="{DEAA3AB1-46E3-4562-9A33-5D57B89CB48A}" srcOrd="12" destOrd="0" presId="urn:microsoft.com/office/officeart/2005/8/layout/cycle8"/>
    <dgm:cxn modelId="{CF5D0D6A-664B-4B12-8266-44DBF375644E}" type="presParOf" srcId="{E723F645-0C76-4D50-80F0-7A9960BC81B9}" destId="{238A5DE0-BC33-46D3-AFBD-732D67C3DD2F}" srcOrd="13" destOrd="0" presId="urn:microsoft.com/office/officeart/2005/8/layout/cycle8"/>
    <dgm:cxn modelId="{BEA84346-2A01-43EC-9427-C1113B92B12E}" type="presParOf" srcId="{E723F645-0C76-4D50-80F0-7A9960BC81B9}" destId="{FD97F56E-BE84-487C-B7B6-DF9548C960B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254B6B-E150-493A-9DBB-4FF50A0770A9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</dgm:pt>
    <dgm:pt modelId="{F1F309D6-C0CB-4D97-BE07-5F85F9D1BAE1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Propuesta de valor compartido</a:t>
          </a:r>
          <a:endParaRPr lang="es-CO" dirty="0">
            <a:solidFill>
              <a:schemeClr val="tx1"/>
            </a:solidFill>
          </a:endParaRPr>
        </a:p>
      </dgm:t>
    </dgm:pt>
    <dgm:pt modelId="{E0A81B7A-7744-4782-8BA2-AC95426EA60F}" type="parTrans" cxnId="{2586DAC7-BA7C-4B92-A795-846F76A137C6}">
      <dgm:prSet/>
      <dgm:spPr/>
      <dgm:t>
        <a:bodyPr/>
        <a:lstStyle/>
        <a:p>
          <a:endParaRPr lang="es-CO"/>
        </a:p>
      </dgm:t>
    </dgm:pt>
    <dgm:pt modelId="{8BD6505D-FEF7-48D4-ADEF-C169381023AB}" type="sibTrans" cxnId="{2586DAC7-BA7C-4B92-A795-846F76A137C6}">
      <dgm:prSet/>
      <dgm:spPr/>
      <dgm:t>
        <a:bodyPr/>
        <a:lstStyle/>
        <a:p>
          <a:endParaRPr lang="es-CO"/>
        </a:p>
      </dgm:t>
    </dgm:pt>
    <dgm:pt modelId="{F6CE2223-F873-42A2-A47F-4F30CE66B59C}">
      <dgm:prSet phldrT="[Texto]"/>
      <dgm:spPr/>
      <dgm:t>
        <a:bodyPr/>
        <a:lstStyle/>
        <a:p>
          <a:r>
            <a:rPr lang="es-CO" dirty="0" err="1" smtClean="0">
              <a:solidFill>
                <a:schemeClr val="tx1"/>
              </a:solidFill>
            </a:rPr>
            <a:t>Blueprint</a:t>
          </a:r>
          <a:r>
            <a:rPr lang="es-CO" dirty="0" smtClean="0">
              <a:solidFill>
                <a:schemeClr val="tx1"/>
              </a:solidFill>
            </a:rPr>
            <a:t> de las capacidades del negocio y de TI de la empresa</a:t>
          </a:r>
          <a:endParaRPr lang="es-CO" dirty="0">
            <a:solidFill>
              <a:schemeClr val="tx1"/>
            </a:solidFill>
          </a:endParaRPr>
        </a:p>
      </dgm:t>
    </dgm:pt>
    <dgm:pt modelId="{026FD00D-CF4E-4FE8-A19F-A2C45E0E8DEE}" type="parTrans" cxnId="{937BC562-0619-4B97-A35B-0420F542D845}">
      <dgm:prSet/>
      <dgm:spPr/>
      <dgm:t>
        <a:bodyPr/>
        <a:lstStyle/>
        <a:p>
          <a:endParaRPr lang="es-CO"/>
        </a:p>
      </dgm:t>
    </dgm:pt>
    <dgm:pt modelId="{DA5B114A-471A-4694-A659-337282BED2CA}" type="sibTrans" cxnId="{937BC562-0619-4B97-A35B-0420F542D845}">
      <dgm:prSet/>
      <dgm:spPr/>
      <dgm:t>
        <a:bodyPr/>
        <a:lstStyle/>
        <a:p>
          <a:endParaRPr lang="es-CO"/>
        </a:p>
      </dgm:t>
    </dgm:pt>
    <dgm:pt modelId="{F54C4A72-EAB5-4075-9E16-E3C6F7A60A23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Implementación de un ambiente innovador basado en TI</a:t>
          </a:r>
          <a:endParaRPr lang="es-CO" dirty="0">
            <a:solidFill>
              <a:schemeClr val="tx1"/>
            </a:solidFill>
          </a:endParaRPr>
        </a:p>
      </dgm:t>
    </dgm:pt>
    <dgm:pt modelId="{29120B6B-E809-4019-9857-D69A248C3EEC}" type="parTrans" cxnId="{4B3CDD89-3ABD-410A-B18A-270C8FA5DD6E}">
      <dgm:prSet/>
      <dgm:spPr/>
      <dgm:t>
        <a:bodyPr/>
        <a:lstStyle/>
        <a:p>
          <a:endParaRPr lang="es-CO"/>
        </a:p>
      </dgm:t>
    </dgm:pt>
    <dgm:pt modelId="{DB9C6B40-E404-4B80-B1D8-3C37CEA872C1}" type="sibTrans" cxnId="{4B3CDD89-3ABD-410A-B18A-270C8FA5DD6E}">
      <dgm:prSet/>
      <dgm:spPr/>
      <dgm:t>
        <a:bodyPr/>
        <a:lstStyle/>
        <a:p>
          <a:endParaRPr lang="es-CO"/>
        </a:p>
      </dgm:t>
    </dgm:pt>
    <dgm:pt modelId="{E723F645-0C76-4D50-80F0-7A9960BC81B9}" type="pres">
      <dgm:prSet presAssocID="{00254B6B-E150-493A-9DBB-4FF50A0770A9}" presName="compositeShape" presStyleCnt="0">
        <dgm:presLayoutVars>
          <dgm:chMax val="7"/>
          <dgm:dir/>
          <dgm:resizeHandles val="exact"/>
        </dgm:presLayoutVars>
      </dgm:prSet>
      <dgm:spPr/>
    </dgm:pt>
    <dgm:pt modelId="{A56F6E81-65FD-449A-993D-FE3500161696}" type="pres">
      <dgm:prSet presAssocID="{00254B6B-E150-493A-9DBB-4FF50A0770A9}" presName="wedge1" presStyleLbl="node1" presStyleIdx="0" presStyleCnt="3"/>
      <dgm:spPr/>
      <dgm:t>
        <a:bodyPr/>
        <a:lstStyle/>
        <a:p>
          <a:endParaRPr lang="es-CO"/>
        </a:p>
      </dgm:t>
    </dgm:pt>
    <dgm:pt modelId="{C4E8BF27-0866-43BB-B2BE-37EAB2B52769}" type="pres">
      <dgm:prSet presAssocID="{00254B6B-E150-493A-9DBB-4FF50A0770A9}" presName="dummy1a" presStyleCnt="0"/>
      <dgm:spPr/>
    </dgm:pt>
    <dgm:pt modelId="{4DCC113F-1C82-4B31-BCF3-4E86412348C4}" type="pres">
      <dgm:prSet presAssocID="{00254B6B-E150-493A-9DBB-4FF50A0770A9}" presName="dummy1b" presStyleCnt="0"/>
      <dgm:spPr/>
    </dgm:pt>
    <dgm:pt modelId="{2B1A2B08-3B65-432D-B468-F03BAA6D6F8A}" type="pres">
      <dgm:prSet presAssocID="{00254B6B-E150-493A-9DBB-4FF50A0770A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5BF0FD-AF80-4A01-9681-2A212ED0DDFC}" type="pres">
      <dgm:prSet presAssocID="{00254B6B-E150-493A-9DBB-4FF50A0770A9}" presName="wedge2" presStyleLbl="node1" presStyleIdx="1" presStyleCnt="3"/>
      <dgm:spPr/>
      <dgm:t>
        <a:bodyPr/>
        <a:lstStyle/>
        <a:p>
          <a:endParaRPr lang="es-CO"/>
        </a:p>
      </dgm:t>
    </dgm:pt>
    <dgm:pt modelId="{F1D20543-5908-4B1C-97B9-D7884B90C0DD}" type="pres">
      <dgm:prSet presAssocID="{00254B6B-E150-493A-9DBB-4FF50A0770A9}" presName="dummy2a" presStyleCnt="0"/>
      <dgm:spPr/>
    </dgm:pt>
    <dgm:pt modelId="{6A30282D-9313-4EEF-9E61-26AE4ECCAE53}" type="pres">
      <dgm:prSet presAssocID="{00254B6B-E150-493A-9DBB-4FF50A0770A9}" presName="dummy2b" presStyleCnt="0"/>
      <dgm:spPr/>
    </dgm:pt>
    <dgm:pt modelId="{0D1BACBC-2ED9-4A6F-AE80-F143BBE3B88C}" type="pres">
      <dgm:prSet presAssocID="{00254B6B-E150-493A-9DBB-4FF50A0770A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D2A216-BD09-4FF5-9F74-0204C21B0686}" type="pres">
      <dgm:prSet presAssocID="{00254B6B-E150-493A-9DBB-4FF50A0770A9}" presName="wedge3" presStyleLbl="node1" presStyleIdx="2" presStyleCnt="3"/>
      <dgm:spPr/>
      <dgm:t>
        <a:bodyPr/>
        <a:lstStyle/>
        <a:p>
          <a:endParaRPr lang="es-CO"/>
        </a:p>
      </dgm:t>
    </dgm:pt>
    <dgm:pt modelId="{721E949A-197C-4B85-885A-B1F33BFB9F41}" type="pres">
      <dgm:prSet presAssocID="{00254B6B-E150-493A-9DBB-4FF50A0770A9}" presName="dummy3a" presStyleCnt="0"/>
      <dgm:spPr/>
    </dgm:pt>
    <dgm:pt modelId="{995A65B4-4140-40EE-A3EF-A64E6F0337FA}" type="pres">
      <dgm:prSet presAssocID="{00254B6B-E150-493A-9DBB-4FF50A0770A9}" presName="dummy3b" presStyleCnt="0"/>
      <dgm:spPr/>
    </dgm:pt>
    <dgm:pt modelId="{65E1DE1B-F818-4591-8227-2A7F4A891FD3}" type="pres">
      <dgm:prSet presAssocID="{00254B6B-E150-493A-9DBB-4FF50A0770A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AA3AB1-46E3-4562-9A33-5D57B89CB48A}" type="pres">
      <dgm:prSet presAssocID="{8BD6505D-FEF7-48D4-ADEF-C169381023AB}" presName="arrowWedge1" presStyleLbl="fgSibTrans2D1" presStyleIdx="0" presStyleCnt="3"/>
      <dgm:spPr/>
    </dgm:pt>
    <dgm:pt modelId="{238A5DE0-BC33-46D3-AFBD-732D67C3DD2F}" type="pres">
      <dgm:prSet presAssocID="{DA5B114A-471A-4694-A659-337282BED2CA}" presName="arrowWedge2" presStyleLbl="fgSibTrans2D1" presStyleIdx="1" presStyleCnt="3"/>
      <dgm:spPr/>
    </dgm:pt>
    <dgm:pt modelId="{FD97F56E-BE84-487C-B7B6-DF9548C960BE}" type="pres">
      <dgm:prSet presAssocID="{DB9C6B40-E404-4B80-B1D8-3C37CEA872C1}" presName="arrowWedge3" presStyleLbl="fgSibTrans2D1" presStyleIdx="2" presStyleCnt="3"/>
      <dgm:spPr/>
    </dgm:pt>
  </dgm:ptLst>
  <dgm:cxnLst>
    <dgm:cxn modelId="{4B3CDD89-3ABD-410A-B18A-270C8FA5DD6E}" srcId="{00254B6B-E150-493A-9DBB-4FF50A0770A9}" destId="{F54C4A72-EAB5-4075-9E16-E3C6F7A60A23}" srcOrd="2" destOrd="0" parTransId="{29120B6B-E809-4019-9857-D69A248C3EEC}" sibTransId="{DB9C6B40-E404-4B80-B1D8-3C37CEA872C1}"/>
    <dgm:cxn modelId="{AB33E612-4941-4B1D-8752-6E47195FB408}" type="presOf" srcId="{F54C4A72-EAB5-4075-9E16-E3C6F7A60A23}" destId="{5BD2A216-BD09-4FF5-9F74-0204C21B0686}" srcOrd="0" destOrd="0" presId="urn:microsoft.com/office/officeart/2005/8/layout/cycle8"/>
    <dgm:cxn modelId="{4676A920-C403-48FD-9A78-8F10AF99093C}" type="presOf" srcId="{F6CE2223-F873-42A2-A47F-4F30CE66B59C}" destId="{C65BF0FD-AF80-4A01-9681-2A212ED0DDFC}" srcOrd="0" destOrd="0" presId="urn:microsoft.com/office/officeart/2005/8/layout/cycle8"/>
    <dgm:cxn modelId="{937BC562-0619-4B97-A35B-0420F542D845}" srcId="{00254B6B-E150-493A-9DBB-4FF50A0770A9}" destId="{F6CE2223-F873-42A2-A47F-4F30CE66B59C}" srcOrd="1" destOrd="0" parTransId="{026FD00D-CF4E-4FE8-A19F-A2C45E0E8DEE}" sibTransId="{DA5B114A-471A-4694-A659-337282BED2CA}"/>
    <dgm:cxn modelId="{A681FF35-509A-4472-85EB-0B1A106A2F6A}" type="presOf" srcId="{F1F309D6-C0CB-4D97-BE07-5F85F9D1BAE1}" destId="{A56F6E81-65FD-449A-993D-FE3500161696}" srcOrd="0" destOrd="0" presId="urn:microsoft.com/office/officeart/2005/8/layout/cycle8"/>
    <dgm:cxn modelId="{2586DAC7-BA7C-4B92-A795-846F76A137C6}" srcId="{00254B6B-E150-493A-9DBB-4FF50A0770A9}" destId="{F1F309D6-C0CB-4D97-BE07-5F85F9D1BAE1}" srcOrd="0" destOrd="0" parTransId="{E0A81B7A-7744-4782-8BA2-AC95426EA60F}" sibTransId="{8BD6505D-FEF7-48D4-ADEF-C169381023AB}"/>
    <dgm:cxn modelId="{7C9A8E33-0041-4269-B10A-0564AA8765AE}" type="presOf" srcId="{F1F309D6-C0CB-4D97-BE07-5F85F9D1BAE1}" destId="{2B1A2B08-3B65-432D-B468-F03BAA6D6F8A}" srcOrd="1" destOrd="0" presId="urn:microsoft.com/office/officeart/2005/8/layout/cycle8"/>
    <dgm:cxn modelId="{7521DF21-4AA4-463F-8C29-2C5053DC0413}" type="presOf" srcId="{F6CE2223-F873-42A2-A47F-4F30CE66B59C}" destId="{0D1BACBC-2ED9-4A6F-AE80-F143BBE3B88C}" srcOrd="1" destOrd="0" presId="urn:microsoft.com/office/officeart/2005/8/layout/cycle8"/>
    <dgm:cxn modelId="{6FF62284-B51D-47DE-971F-4298560111D9}" type="presOf" srcId="{F54C4A72-EAB5-4075-9E16-E3C6F7A60A23}" destId="{65E1DE1B-F818-4591-8227-2A7F4A891FD3}" srcOrd="1" destOrd="0" presId="urn:microsoft.com/office/officeart/2005/8/layout/cycle8"/>
    <dgm:cxn modelId="{AC3BE93F-1E92-459C-A8A3-86CD6CCD5EB0}" type="presOf" srcId="{00254B6B-E150-493A-9DBB-4FF50A0770A9}" destId="{E723F645-0C76-4D50-80F0-7A9960BC81B9}" srcOrd="0" destOrd="0" presId="urn:microsoft.com/office/officeart/2005/8/layout/cycle8"/>
    <dgm:cxn modelId="{EBCB7C8E-81F6-4138-8EC8-70CF797AB76C}" type="presParOf" srcId="{E723F645-0C76-4D50-80F0-7A9960BC81B9}" destId="{A56F6E81-65FD-449A-993D-FE3500161696}" srcOrd="0" destOrd="0" presId="urn:microsoft.com/office/officeart/2005/8/layout/cycle8"/>
    <dgm:cxn modelId="{B74CAE65-6F4C-4706-9E61-BABD69D00CB2}" type="presParOf" srcId="{E723F645-0C76-4D50-80F0-7A9960BC81B9}" destId="{C4E8BF27-0866-43BB-B2BE-37EAB2B52769}" srcOrd="1" destOrd="0" presId="urn:microsoft.com/office/officeart/2005/8/layout/cycle8"/>
    <dgm:cxn modelId="{56B741F0-5F2B-4906-81B4-A47B0A545261}" type="presParOf" srcId="{E723F645-0C76-4D50-80F0-7A9960BC81B9}" destId="{4DCC113F-1C82-4B31-BCF3-4E86412348C4}" srcOrd="2" destOrd="0" presId="urn:microsoft.com/office/officeart/2005/8/layout/cycle8"/>
    <dgm:cxn modelId="{68EC862A-EAB2-44EA-98B9-F31B7406E780}" type="presParOf" srcId="{E723F645-0C76-4D50-80F0-7A9960BC81B9}" destId="{2B1A2B08-3B65-432D-B468-F03BAA6D6F8A}" srcOrd="3" destOrd="0" presId="urn:microsoft.com/office/officeart/2005/8/layout/cycle8"/>
    <dgm:cxn modelId="{0B61A0DF-EC37-4E06-9593-0315712B7F39}" type="presParOf" srcId="{E723F645-0C76-4D50-80F0-7A9960BC81B9}" destId="{C65BF0FD-AF80-4A01-9681-2A212ED0DDFC}" srcOrd="4" destOrd="0" presId="urn:microsoft.com/office/officeart/2005/8/layout/cycle8"/>
    <dgm:cxn modelId="{B49AA6F8-8B48-490A-AEF2-4C343A752521}" type="presParOf" srcId="{E723F645-0C76-4D50-80F0-7A9960BC81B9}" destId="{F1D20543-5908-4B1C-97B9-D7884B90C0DD}" srcOrd="5" destOrd="0" presId="urn:microsoft.com/office/officeart/2005/8/layout/cycle8"/>
    <dgm:cxn modelId="{B431EA98-1AF1-4A9E-88F6-E217797DBC4F}" type="presParOf" srcId="{E723F645-0C76-4D50-80F0-7A9960BC81B9}" destId="{6A30282D-9313-4EEF-9E61-26AE4ECCAE53}" srcOrd="6" destOrd="0" presId="urn:microsoft.com/office/officeart/2005/8/layout/cycle8"/>
    <dgm:cxn modelId="{173D2579-B970-4B27-8133-B1C61930A7DC}" type="presParOf" srcId="{E723F645-0C76-4D50-80F0-7A9960BC81B9}" destId="{0D1BACBC-2ED9-4A6F-AE80-F143BBE3B88C}" srcOrd="7" destOrd="0" presId="urn:microsoft.com/office/officeart/2005/8/layout/cycle8"/>
    <dgm:cxn modelId="{BFC9C795-1D5F-46DA-A6FC-CC754B7F7EB2}" type="presParOf" srcId="{E723F645-0C76-4D50-80F0-7A9960BC81B9}" destId="{5BD2A216-BD09-4FF5-9F74-0204C21B0686}" srcOrd="8" destOrd="0" presId="urn:microsoft.com/office/officeart/2005/8/layout/cycle8"/>
    <dgm:cxn modelId="{2B54AA2B-91B2-4822-8CC0-279F109EC85D}" type="presParOf" srcId="{E723F645-0C76-4D50-80F0-7A9960BC81B9}" destId="{721E949A-197C-4B85-885A-B1F33BFB9F41}" srcOrd="9" destOrd="0" presId="urn:microsoft.com/office/officeart/2005/8/layout/cycle8"/>
    <dgm:cxn modelId="{C7B4F5DF-229A-4BCC-A25E-C38192AB2CA1}" type="presParOf" srcId="{E723F645-0C76-4D50-80F0-7A9960BC81B9}" destId="{995A65B4-4140-40EE-A3EF-A64E6F0337FA}" srcOrd="10" destOrd="0" presId="urn:microsoft.com/office/officeart/2005/8/layout/cycle8"/>
    <dgm:cxn modelId="{02693AC0-2C9A-4FAF-A203-9605FE5BFD10}" type="presParOf" srcId="{E723F645-0C76-4D50-80F0-7A9960BC81B9}" destId="{65E1DE1B-F818-4591-8227-2A7F4A891FD3}" srcOrd="11" destOrd="0" presId="urn:microsoft.com/office/officeart/2005/8/layout/cycle8"/>
    <dgm:cxn modelId="{186B7B48-4457-4549-9278-675F5911A3AE}" type="presParOf" srcId="{E723F645-0C76-4D50-80F0-7A9960BC81B9}" destId="{DEAA3AB1-46E3-4562-9A33-5D57B89CB48A}" srcOrd="12" destOrd="0" presId="urn:microsoft.com/office/officeart/2005/8/layout/cycle8"/>
    <dgm:cxn modelId="{3B5C8BDB-25F8-4924-9DC4-105C22EE0657}" type="presParOf" srcId="{E723F645-0C76-4D50-80F0-7A9960BC81B9}" destId="{238A5DE0-BC33-46D3-AFBD-732D67C3DD2F}" srcOrd="13" destOrd="0" presId="urn:microsoft.com/office/officeart/2005/8/layout/cycle8"/>
    <dgm:cxn modelId="{FC0D012B-735D-475A-8F7F-C223576DC4B6}" type="presParOf" srcId="{E723F645-0C76-4D50-80F0-7A9960BC81B9}" destId="{FD97F56E-BE84-487C-B7B6-DF9548C960B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254B6B-E150-493A-9DBB-4FF50A0770A9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</dgm:pt>
    <dgm:pt modelId="{F1F309D6-C0CB-4D97-BE07-5F85F9D1BAE1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Propuesta de valor compartido</a:t>
          </a:r>
          <a:endParaRPr lang="es-CO" dirty="0">
            <a:solidFill>
              <a:schemeClr val="tx1"/>
            </a:solidFill>
          </a:endParaRPr>
        </a:p>
      </dgm:t>
    </dgm:pt>
    <dgm:pt modelId="{E0A81B7A-7744-4782-8BA2-AC95426EA60F}" type="parTrans" cxnId="{2586DAC7-BA7C-4B92-A795-846F76A137C6}">
      <dgm:prSet/>
      <dgm:spPr/>
      <dgm:t>
        <a:bodyPr/>
        <a:lstStyle/>
        <a:p>
          <a:endParaRPr lang="es-CO"/>
        </a:p>
      </dgm:t>
    </dgm:pt>
    <dgm:pt modelId="{8BD6505D-FEF7-48D4-ADEF-C169381023AB}" type="sibTrans" cxnId="{2586DAC7-BA7C-4B92-A795-846F76A137C6}">
      <dgm:prSet/>
      <dgm:spPr/>
      <dgm:t>
        <a:bodyPr/>
        <a:lstStyle/>
        <a:p>
          <a:endParaRPr lang="es-CO"/>
        </a:p>
      </dgm:t>
    </dgm:pt>
    <dgm:pt modelId="{F6CE2223-F873-42A2-A47F-4F30CE66B59C}">
      <dgm:prSet phldrT="[Texto]"/>
      <dgm:spPr/>
      <dgm:t>
        <a:bodyPr/>
        <a:lstStyle/>
        <a:p>
          <a:r>
            <a:rPr lang="es-CO" dirty="0" err="1" smtClean="0">
              <a:solidFill>
                <a:schemeClr val="tx1"/>
              </a:solidFill>
            </a:rPr>
            <a:t>Blueprint</a:t>
          </a:r>
          <a:r>
            <a:rPr lang="es-CO" dirty="0" smtClean="0">
              <a:solidFill>
                <a:schemeClr val="tx1"/>
              </a:solidFill>
            </a:rPr>
            <a:t> de las capacidades del negocio y de TI de la empresa</a:t>
          </a:r>
          <a:endParaRPr lang="es-CO" dirty="0">
            <a:solidFill>
              <a:schemeClr val="tx1"/>
            </a:solidFill>
          </a:endParaRPr>
        </a:p>
      </dgm:t>
    </dgm:pt>
    <dgm:pt modelId="{026FD00D-CF4E-4FE8-A19F-A2C45E0E8DEE}" type="parTrans" cxnId="{937BC562-0619-4B97-A35B-0420F542D845}">
      <dgm:prSet/>
      <dgm:spPr/>
      <dgm:t>
        <a:bodyPr/>
        <a:lstStyle/>
        <a:p>
          <a:endParaRPr lang="es-CO"/>
        </a:p>
      </dgm:t>
    </dgm:pt>
    <dgm:pt modelId="{DA5B114A-471A-4694-A659-337282BED2CA}" type="sibTrans" cxnId="{937BC562-0619-4B97-A35B-0420F542D845}">
      <dgm:prSet/>
      <dgm:spPr/>
      <dgm:t>
        <a:bodyPr/>
        <a:lstStyle/>
        <a:p>
          <a:endParaRPr lang="es-CO"/>
        </a:p>
      </dgm:t>
    </dgm:pt>
    <dgm:pt modelId="{F54C4A72-EAB5-4075-9E16-E3C6F7A60A23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Implementación de un ambiente innovador basado en TI</a:t>
          </a:r>
          <a:endParaRPr lang="es-CO" dirty="0">
            <a:solidFill>
              <a:schemeClr val="tx1"/>
            </a:solidFill>
          </a:endParaRPr>
        </a:p>
      </dgm:t>
    </dgm:pt>
    <dgm:pt modelId="{29120B6B-E809-4019-9857-D69A248C3EEC}" type="parTrans" cxnId="{4B3CDD89-3ABD-410A-B18A-270C8FA5DD6E}">
      <dgm:prSet/>
      <dgm:spPr/>
      <dgm:t>
        <a:bodyPr/>
        <a:lstStyle/>
        <a:p>
          <a:endParaRPr lang="es-CO"/>
        </a:p>
      </dgm:t>
    </dgm:pt>
    <dgm:pt modelId="{DB9C6B40-E404-4B80-B1D8-3C37CEA872C1}" type="sibTrans" cxnId="{4B3CDD89-3ABD-410A-B18A-270C8FA5DD6E}">
      <dgm:prSet/>
      <dgm:spPr/>
      <dgm:t>
        <a:bodyPr/>
        <a:lstStyle/>
        <a:p>
          <a:endParaRPr lang="es-CO"/>
        </a:p>
      </dgm:t>
    </dgm:pt>
    <dgm:pt modelId="{E723F645-0C76-4D50-80F0-7A9960BC81B9}" type="pres">
      <dgm:prSet presAssocID="{00254B6B-E150-493A-9DBB-4FF50A0770A9}" presName="compositeShape" presStyleCnt="0">
        <dgm:presLayoutVars>
          <dgm:chMax val="7"/>
          <dgm:dir/>
          <dgm:resizeHandles val="exact"/>
        </dgm:presLayoutVars>
      </dgm:prSet>
      <dgm:spPr/>
    </dgm:pt>
    <dgm:pt modelId="{A56F6E81-65FD-449A-993D-FE3500161696}" type="pres">
      <dgm:prSet presAssocID="{00254B6B-E150-493A-9DBB-4FF50A0770A9}" presName="wedge1" presStyleLbl="node1" presStyleIdx="0" presStyleCnt="3"/>
      <dgm:spPr/>
      <dgm:t>
        <a:bodyPr/>
        <a:lstStyle/>
        <a:p>
          <a:endParaRPr lang="es-CO"/>
        </a:p>
      </dgm:t>
    </dgm:pt>
    <dgm:pt modelId="{C4E8BF27-0866-43BB-B2BE-37EAB2B52769}" type="pres">
      <dgm:prSet presAssocID="{00254B6B-E150-493A-9DBB-4FF50A0770A9}" presName="dummy1a" presStyleCnt="0"/>
      <dgm:spPr/>
    </dgm:pt>
    <dgm:pt modelId="{4DCC113F-1C82-4B31-BCF3-4E86412348C4}" type="pres">
      <dgm:prSet presAssocID="{00254B6B-E150-493A-9DBB-4FF50A0770A9}" presName="dummy1b" presStyleCnt="0"/>
      <dgm:spPr/>
    </dgm:pt>
    <dgm:pt modelId="{2B1A2B08-3B65-432D-B468-F03BAA6D6F8A}" type="pres">
      <dgm:prSet presAssocID="{00254B6B-E150-493A-9DBB-4FF50A0770A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5BF0FD-AF80-4A01-9681-2A212ED0DDFC}" type="pres">
      <dgm:prSet presAssocID="{00254B6B-E150-493A-9DBB-4FF50A0770A9}" presName="wedge2" presStyleLbl="node1" presStyleIdx="1" presStyleCnt="3"/>
      <dgm:spPr/>
      <dgm:t>
        <a:bodyPr/>
        <a:lstStyle/>
        <a:p>
          <a:endParaRPr lang="es-CO"/>
        </a:p>
      </dgm:t>
    </dgm:pt>
    <dgm:pt modelId="{F1D20543-5908-4B1C-97B9-D7884B90C0DD}" type="pres">
      <dgm:prSet presAssocID="{00254B6B-E150-493A-9DBB-4FF50A0770A9}" presName="dummy2a" presStyleCnt="0"/>
      <dgm:spPr/>
    </dgm:pt>
    <dgm:pt modelId="{6A30282D-9313-4EEF-9E61-26AE4ECCAE53}" type="pres">
      <dgm:prSet presAssocID="{00254B6B-E150-493A-9DBB-4FF50A0770A9}" presName="dummy2b" presStyleCnt="0"/>
      <dgm:spPr/>
    </dgm:pt>
    <dgm:pt modelId="{0D1BACBC-2ED9-4A6F-AE80-F143BBE3B88C}" type="pres">
      <dgm:prSet presAssocID="{00254B6B-E150-493A-9DBB-4FF50A0770A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D2A216-BD09-4FF5-9F74-0204C21B0686}" type="pres">
      <dgm:prSet presAssocID="{00254B6B-E150-493A-9DBB-4FF50A0770A9}" presName="wedge3" presStyleLbl="node1" presStyleIdx="2" presStyleCnt="3"/>
      <dgm:spPr/>
      <dgm:t>
        <a:bodyPr/>
        <a:lstStyle/>
        <a:p>
          <a:endParaRPr lang="es-CO"/>
        </a:p>
      </dgm:t>
    </dgm:pt>
    <dgm:pt modelId="{721E949A-197C-4B85-885A-B1F33BFB9F41}" type="pres">
      <dgm:prSet presAssocID="{00254B6B-E150-493A-9DBB-4FF50A0770A9}" presName="dummy3a" presStyleCnt="0"/>
      <dgm:spPr/>
    </dgm:pt>
    <dgm:pt modelId="{995A65B4-4140-40EE-A3EF-A64E6F0337FA}" type="pres">
      <dgm:prSet presAssocID="{00254B6B-E150-493A-9DBB-4FF50A0770A9}" presName="dummy3b" presStyleCnt="0"/>
      <dgm:spPr/>
    </dgm:pt>
    <dgm:pt modelId="{65E1DE1B-F818-4591-8227-2A7F4A891FD3}" type="pres">
      <dgm:prSet presAssocID="{00254B6B-E150-493A-9DBB-4FF50A0770A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AA3AB1-46E3-4562-9A33-5D57B89CB48A}" type="pres">
      <dgm:prSet presAssocID="{8BD6505D-FEF7-48D4-ADEF-C169381023AB}" presName="arrowWedge1" presStyleLbl="fgSibTrans2D1" presStyleIdx="0" presStyleCnt="3"/>
      <dgm:spPr/>
    </dgm:pt>
    <dgm:pt modelId="{238A5DE0-BC33-46D3-AFBD-732D67C3DD2F}" type="pres">
      <dgm:prSet presAssocID="{DA5B114A-471A-4694-A659-337282BED2CA}" presName="arrowWedge2" presStyleLbl="fgSibTrans2D1" presStyleIdx="1" presStyleCnt="3"/>
      <dgm:spPr/>
    </dgm:pt>
    <dgm:pt modelId="{FD97F56E-BE84-487C-B7B6-DF9548C960BE}" type="pres">
      <dgm:prSet presAssocID="{DB9C6B40-E404-4B80-B1D8-3C37CEA872C1}" presName="arrowWedge3" presStyleLbl="fgSibTrans2D1" presStyleIdx="2" presStyleCnt="3"/>
      <dgm:spPr/>
    </dgm:pt>
  </dgm:ptLst>
  <dgm:cxnLst>
    <dgm:cxn modelId="{2586DAC7-BA7C-4B92-A795-846F76A137C6}" srcId="{00254B6B-E150-493A-9DBB-4FF50A0770A9}" destId="{F1F309D6-C0CB-4D97-BE07-5F85F9D1BAE1}" srcOrd="0" destOrd="0" parTransId="{E0A81B7A-7744-4782-8BA2-AC95426EA60F}" sibTransId="{8BD6505D-FEF7-48D4-ADEF-C169381023AB}"/>
    <dgm:cxn modelId="{1E9EC88D-EE23-4FA3-8C2D-8DF39EF7A5E1}" type="presOf" srcId="{F1F309D6-C0CB-4D97-BE07-5F85F9D1BAE1}" destId="{2B1A2B08-3B65-432D-B468-F03BAA6D6F8A}" srcOrd="1" destOrd="0" presId="urn:microsoft.com/office/officeart/2005/8/layout/cycle8"/>
    <dgm:cxn modelId="{70745402-0F3F-4FF4-8266-23A8150DF0C7}" type="presOf" srcId="{F54C4A72-EAB5-4075-9E16-E3C6F7A60A23}" destId="{65E1DE1B-F818-4591-8227-2A7F4A891FD3}" srcOrd="1" destOrd="0" presId="urn:microsoft.com/office/officeart/2005/8/layout/cycle8"/>
    <dgm:cxn modelId="{937BC562-0619-4B97-A35B-0420F542D845}" srcId="{00254B6B-E150-493A-9DBB-4FF50A0770A9}" destId="{F6CE2223-F873-42A2-A47F-4F30CE66B59C}" srcOrd="1" destOrd="0" parTransId="{026FD00D-CF4E-4FE8-A19F-A2C45E0E8DEE}" sibTransId="{DA5B114A-471A-4694-A659-337282BED2CA}"/>
    <dgm:cxn modelId="{826120FF-164B-46DE-B2EB-04A49EE2638E}" type="presOf" srcId="{F6CE2223-F873-42A2-A47F-4F30CE66B59C}" destId="{0D1BACBC-2ED9-4A6F-AE80-F143BBE3B88C}" srcOrd="1" destOrd="0" presId="urn:microsoft.com/office/officeart/2005/8/layout/cycle8"/>
    <dgm:cxn modelId="{4B3CDD89-3ABD-410A-B18A-270C8FA5DD6E}" srcId="{00254B6B-E150-493A-9DBB-4FF50A0770A9}" destId="{F54C4A72-EAB5-4075-9E16-E3C6F7A60A23}" srcOrd="2" destOrd="0" parTransId="{29120B6B-E809-4019-9857-D69A248C3EEC}" sibTransId="{DB9C6B40-E404-4B80-B1D8-3C37CEA872C1}"/>
    <dgm:cxn modelId="{96269B86-3B58-4DE6-83FD-5F84D84A2807}" type="presOf" srcId="{F6CE2223-F873-42A2-A47F-4F30CE66B59C}" destId="{C65BF0FD-AF80-4A01-9681-2A212ED0DDFC}" srcOrd="0" destOrd="0" presId="urn:microsoft.com/office/officeart/2005/8/layout/cycle8"/>
    <dgm:cxn modelId="{187C9542-1B5D-4047-B020-AFA8E392F7BD}" type="presOf" srcId="{F1F309D6-C0CB-4D97-BE07-5F85F9D1BAE1}" destId="{A56F6E81-65FD-449A-993D-FE3500161696}" srcOrd="0" destOrd="0" presId="urn:microsoft.com/office/officeart/2005/8/layout/cycle8"/>
    <dgm:cxn modelId="{6DDDD8EE-2D21-49C2-BAEA-A5C62E17E239}" type="presOf" srcId="{00254B6B-E150-493A-9DBB-4FF50A0770A9}" destId="{E723F645-0C76-4D50-80F0-7A9960BC81B9}" srcOrd="0" destOrd="0" presId="urn:microsoft.com/office/officeart/2005/8/layout/cycle8"/>
    <dgm:cxn modelId="{51A8D25B-4542-4903-9E04-341CC0B1C759}" type="presOf" srcId="{F54C4A72-EAB5-4075-9E16-E3C6F7A60A23}" destId="{5BD2A216-BD09-4FF5-9F74-0204C21B0686}" srcOrd="0" destOrd="0" presId="urn:microsoft.com/office/officeart/2005/8/layout/cycle8"/>
    <dgm:cxn modelId="{E2475101-B5AC-49AD-9B6E-3399B5D1918B}" type="presParOf" srcId="{E723F645-0C76-4D50-80F0-7A9960BC81B9}" destId="{A56F6E81-65FD-449A-993D-FE3500161696}" srcOrd="0" destOrd="0" presId="urn:microsoft.com/office/officeart/2005/8/layout/cycle8"/>
    <dgm:cxn modelId="{DDA6130A-07C4-46B2-86E2-D13AF30DF48B}" type="presParOf" srcId="{E723F645-0C76-4D50-80F0-7A9960BC81B9}" destId="{C4E8BF27-0866-43BB-B2BE-37EAB2B52769}" srcOrd="1" destOrd="0" presId="urn:microsoft.com/office/officeart/2005/8/layout/cycle8"/>
    <dgm:cxn modelId="{97C78E3A-F6C6-4885-A50A-123CEE91085A}" type="presParOf" srcId="{E723F645-0C76-4D50-80F0-7A9960BC81B9}" destId="{4DCC113F-1C82-4B31-BCF3-4E86412348C4}" srcOrd="2" destOrd="0" presId="urn:microsoft.com/office/officeart/2005/8/layout/cycle8"/>
    <dgm:cxn modelId="{802C3C1B-72E3-48D1-80E8-672387ABDCD8}" type="presParOf" srcId="{E723F645-0C76-4D50-80F0-7A9960BC81B9}" destId="{2B1A2B08-3B65-432D-B468-F03BAA6D6F8A}" srcOrd="3" destOrd="0" presId="urn:microsoft.com/office/officeart/2005/8/layout/cycle8"/>
    <dgm:cxn modelId="{915924AD-0000-44E7-A3C8-2E6A75894374}" type="presParOf" srcId="{E723F645-0C76-4D50-80F0-7A9960BC81B9}" destId="{C65BF0FD-AF80-4A01-9681-2A212ED0DDFC}" srcOrd="4" destOrd="0" presId="urn:microsoft.com/office/officeart/2005/8/layout/cycle8"/>
    <dgm:cxn modelId="{A16820FC-D786-4E58-BDBA-F4F5D33B7E45}" type="presParOf" srcId="{E723F645-0C76-4D50-80F0-7A9960BC81B9}" destId="{F1D20543-5908-4B1C-97B9-D7884B90C0DD}" srcOrd="5" destOrd="0" presId="urn:microsoft.com/office/officeart/2005/8/layout/cycle8"/>
    <dgm:cxn modelId="{05475062-8A7F-4EDF-B1D7-3CE7A039283A}" type="presParOf" srcId="{E723F645-0C76-4D50-80F0-7A9960BC81B9}" destId="{6A30282D-9313-4EEF-9E61-26AE4ECCAE53}" srcOrd="6" destOrd="0" presId="urn:microsoft.com/office/officeart/2005/8/layout/cycle8"/>
    <dgm:cxn modelId="{21896AC8-E5EA-49B5-8AAB-D5334FE558F0}" type="presParOf" srcId="{E723F645-0C76-4D50-80F0-7A9960BC81B9}" destId="{0D1BACBC-2ED9-4A6F-AE80-F143BBE3B88C}" srcOrd="7" destOrd="0" presId="urn:microsoft.com/office/officeart/2005/8/layout/cycle8"/>
    <dgm:cxn modelId="{386EF362-3C72-42ED-A169-FCF44466BCDB}" type="presParOf" srcId="{E723F645-0C76-4D50-80F0-7A9960BC81B9}" destId="{5BD2A216-BD09-4FF5-9F74-0204C21B0686}" srcOrd="8" destOrd="0" presId="urn:microsoft.com/office/officeart/2005/8/layout/cycle8"/>
    <dgm:cxn modelId="{75CAD28B-CA85-41A2-83F2-A2AC014311FA}" type="presParOf" srcId="{E723F645-0C76-4D50-80F0-7A9960BC81B9}" destId="{721E949A-197C-4B85-885A-B1F33BFB9F41}" srcOrd="9" destOrd="0" presId="urn:microsoft.com/office/officeart/2005/8/layout/cycle8"/>
    <dgm:cxn modelId="{7BF798A8-0E88-4558-931B-16F2273BDF42}" type="presParOf" srcId="{E723F645-0C76-4D50-80F0-7A9960BC81B9}" destId="{995A65B4-4140-40EE-A3EF-A64E6F0337FA}" srcOrd="10" destOrd="0" presId="urn:microsoft.com/office/officeart/2005/8/layout/cycle8"/>
    <dgm:cxn modelId="{8772F73F-087C-4174-8A89-8B18920AB0F9}" type="presParOf" srcId="{E723F645-0C76-4D50-80F0-7A9960BC81B9}" destId="{65E1DE1B-F818-4591-8227-2A7F4A891FD3}" srcOrd="11" destOrd="0" presId="urn:microsoft.com/office/officeart/2005/8/layout/cycle8"/>
    <dgm:cxn modelId="{808E9BDE-89DE-47A0-AEBF-73D02DF2E0E1}" type="presParOf" srcId="{E723F645-0C76-4D50-80F0-7A9960BC81B9}" destId="{DEAA3AB1-46E3-4562-9A33-5D57B89CB48A}" srcOrd="12" destOrd="0" presId="urn:microsoft.com/office/officeart/2005/8/layout/cycle8"/>
    <dgm:cxn modelId="{F684BCBE-B7DE-416B-886B-B7D401245740}" type="presParOf" srcId="{E723F645-0C76-4D50-80F0-7A9960BC81B9}" destId="{238A5DE0-BC33-46D3-AFBD-732D67C3DD2F}" srcOrd="13" destOrd="0" presId="urn:microsoft.com/office/officeart/2005/8/layout/cycle8"/>
    <dgm:cxn modelId="{7751F6FD-461C-4E90-B816-752EE762FBDD}" type="presParOf" srcId="{E723F645-0C76-4D50-80F0-7A9960BC81B9}" destId="{FD97F56E-BE84-487C-B7B6-DF9548C960B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F6E81-65FD-449A-993D-FE3500161696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Propuesta de valor compartido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3210560" y="987551"/>
        <a:ext cx="1219200" cy="1015999"/>
      </dsp:txXfrm>
    </dsp:sp>
    <dsp:sp modelId="{C65BF0FD-AF80-4A01-9681-2A212ED0DDFC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err="1" smtClean="0">
              <a:solidFill>
                <a:schemeClr val="tx1"/>
              </a:solidFill>
            </a:rPr>
            <a:t>Blueprint</a:t>
          </a:r>
          <a:r>
            <a:rPr lang="es-CO" sz="1400" kern="1200" dirty="0" smtClean="0">
              <a:solidFill>
                <a:schemeClr val="tx1"/>
              </a:solidFill>
            </a:rPr>
            <a:t> de las capacidades del negocio y de TI de la empresa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2153920" y="2600960"/>
        <a:ext cx="1828799" cy="894080"/>
      </dsp:txXfrm>
    </dsp:sp>
    <dsp:sp modelId="{5BD2A216-BD09-4FF5-9F74-0204C21B0686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Implementación de un ambiente innovador basado en TI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1666240" y="987551"/>
        <a:ext cx="1219200" cy="1015999"/>
      </dsp:txXfrm>
    </dsp:sp>
    <dsp:sp modelId="{DEAA3AB1-46E3-4562-9A33-5D57B89CB48A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8A5DE0-BC33-46D3-AFBD-732D67C3DD2F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F56E-BE84-487C-B7B6-DF9548C960BE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F6E81-65FD-449A-993D-FE3500161696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Propuesta de valor compartido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3210560" y="987551"/>
        <a:ext cx="1219200" cy="1015999"/>
      </dsp:txXfrm>
    </dsp:sp>
    <dsp:sp modelId="{C65BF0FD-AF80-4A01-9681-2A212ED0DDFC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err="1" smtClean="0">
              <a:solidFill>
                <a:schemeClr val="tx1"/>
              </a:solidFill>
            </a:rPr>
            <a:t>Blueprint</a:t>
          </a:r>
          <a:r>
            <a:rPr lang="es-CO" sz="1400" kern="1200" dirty="0" smtClean="0">
              <a:solidFill>
                <a:schemeClr val="tx1"/>
              </a:solidFill>
            </a:rPr>
            <a:t> de las capacidades del negocio y de TI de la empresa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2153920" y="2600960"/>
        <a:ext cx="1828799" cy="894080"/>
      </dsp:txXfrm>
    </dsp:sp>
    <dsp:sp modelId="{5BD2A216-BD09-4FF5-9F74-0204C21B0686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Implementación de un ambiente innovador basado en TI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1666240" y="987551"/>
        <a:ext cx="1219200" cy="1015999"/>
      </dsp:txXfrm>
    </dsp:sp>
    <dsp:sp modelId="{DEAA3AB1-46E3-4562-9A33-5D57B89CB48A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8A5DE0-BC33-46D3-AFBD-732D67C3DD2F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F56E-BE84-487C-B7B6-DF9548C960BE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F6E81-65FD-449A-993D-FE3500161696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Propuesta de valor compartido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3210560" y="987551"/>
        <a:ext cx="1219200" cy="1015999"/>
      </dsp:txXfrm>
    </dsp:sp>
    <dsp:sp modelId="{C65BF0FD-AF80-4A01-9681-2A212ED0DDFC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err="1" smtClean="0">
              <a:solidFill>
                <a:schemeClr val="tx1"/>
              </a:solidFill>
            </a:rPr>
            <a:t>Blueprint</a:t>
          </a:r>
          <a:r>
            <a:rPr lang="es-CO" sz="1400" kern="1200" dirty="0" smtClean="0">
              <a:solidFill>
                <a:schemeClr val="tx1"/>
              </a:solidFill>
            </a:rPr>
            <a:t> de las capacidades del negocio y de TI de la empresa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2153920" y="2600960"/>
        <a:ext cx="1828799" cy="894080"/>
      </dsp:txXfrm>
    </dsp:sp>
    <dsp:sp modelId="{5BD2A216-BD09-4FF5-9F74-0204C21B0686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Implementación de un ambiente innovador basado en TI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1666240" y="987551"/>
        <a:ext cx="1219200" cy="1015999"/>
      </dsp:txXfrm>
    </dsp:sp>
    <dsp:sp modelId="{DEAA3AB1-46E3-4562-9A33-5D57B89CB48A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8A5DE0-BC33-46D3-AFBD-732D67C3DD2F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F56E-BE84-487C-B7B6-DF9548C960BE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F6E81-65FD-449A-993D-FE3500161696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Propuesta de valor compartido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3210560" y="987551"/>
        <a:ext cx="1219200" cy="1016000"/>
      </dsp:txXfrm>
    </dsp:sp>
    <dsp:sp modelId="{C65BF0FD-AF80-4A01-9681-2A212ED0DDFC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err="1" smtClean="0">
              <a:solidFill>
                <a:schemeClr val="tx1"/>
              </a:solidFill>
            </a:rPr>
            <a:t>Blueprint</a:t>
          </a:r>
          <a:r>
            <a:rPr lang="es-CO" sz="1400" kern="1200" dirty="0" smtClean="0">
              <a:solidFill>
                <a:schemeClr val="tx1"/>
              </a:solidFill>
            </a:rPr>
            <a:t> de las capacidades del negocio y de TI de la empresa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2153920" y="2600960"/>
        <a:ext cx="1828800" cy="894080"/>
      </dsp:txXfrm>
    </dsp:sp>
    <dsp:sp modelId="{5BD2A216-BD09-4FF5-9F74-0204C21B0686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Implementación de un ambiente innovador basado en TI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1666240" y="987551"/>
        <a:ext cx="1219200" cy="1016000"/>
      </dsp:txXfrm>
    </dsp:sp>
    <dsp:sp modelId="{DEAA3AB1-46E3-4562-9A33-5D57B89CB48A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8A5DE0-BC33-46D3-AFBD-732D67C3DD2F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F56E-BE84-487C-B7B6-DF9548C960BE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C433B-509E-4DC7-B214-CED01993DB01}" type="datetimeFigureOut">
              <a:rPr lang="es-CO" smtClean="0"/>
              <a:pPr/>
              <a:t>04/12/2014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F4FFE-A5FB-476F-8AA4-D9554FCA263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92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B5C2-953C-48F4-8036-8149E321EBE7}" type="datetime1">
              <a:rPr lang="es-CO" smtClean="0"/>
              <a:t>04/12/2014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7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67AA-A0F9-4CEA-9C89-7CC4B96EFBBB}" type="datetime1">
              <a:rPr lang="es-CO" smtClean="0"/>
              <a:t>04/12/2014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924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0D9D-8886-438C-B3AC-C0C6499B7D8C}" type="datetime1">
              <a:rPr lang="es-CO" smtClean="0"/>
              <a:t>04/12/2014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199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F400-3EDD-4B93-B1D4-3B4E907EC021}" type="datetime1">
              <a:rPr lang="es-CO" smtClean="0"/>
              <a:t>04/12/2014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186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3B09-D336-4CF7-91D4-B6E9115CB8A4}" type="datetime1">
              <a:rPr lang="es-CO" smtClean="0"/>
              <a:t>04/12/2014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32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138E-880C-4059-8E27-FF876D100CAF}" type="datetime1">
              <a:rPr lang="es-CO" smtClean="0"/>
              <a:t>04/12/2014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649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6577-1C7A-4DFE-9700-2D8DFB3472D1}" type="datetime1">
              <a:rPr lang="es-CO" smtClean="0"/>
              <a:t>04/12/2014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295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63B6-7456-4C8A-AEAF-570166D79A4F}" type="datetime1">
              <a:rPr lang="es-CO" smtClean="0"/>
              <a:t>04/12/2014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55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4E56-31C3-428C-906D-B3E9E4B8DBAD}" type="datetime1">
              <a:rPr lang="es-CO" smtClean="0"/>
              <a:t>04/12/2014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61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FB20-0F53-4606-9515-75A418ADA495}" type="datetime1">
              <a:rPr lang="es-CO" smtClean="0"/>
              <a:t>04/12/2014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92AE-B2EB-4F10-B119-B863F70790DC}" type="datetime1">
              <a:rPr lang="es-CO" smtClean="0"/>
              <a:t>04/12/2014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41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30FAE-141A-4BFF-887C-E995FE81429D}" type="datetime1">
              <a:rPr lang="es-CO" smtClean="0"/>
              <a:t>04/12/2014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274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mpite.com.co/site/wp-content/uploads/2014/10/IDC-2014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gif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2.jpeg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11" Type="http://schemas.openxmlformats.org/officeDocument/2006/relationships/image" Target="../media/image40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5.jpeg"/><Relationship Id="rId10" Type="http://schemas.openxmlformats.org/officeDocument/2006/relationships/image" Target="../media/image39.png"/><Relationship Id="rId4" Type="http://schemas.openxmlformats.org/officeDocument/2006/relationships/image" Target="../media/image33.gi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7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8978" y="1196752"/>
            <a:ext cx="82132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Estado actual de la formación - Ámbito internacional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87915" y="242088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Programas académicos similares revisados en el ámbito internacional</a:t>
            </a:r>
            <a:endParaRPr lang="es-CO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19156" y="537495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Enfoque principal en la integración entre fuertes habilidades de TI combinadas con perspectivas de estrategia y gestión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925060"/>
              </p:ext>
            </p:extLst>
          </p:nvPr>
        </p:nvGraphicFramePr>
        <p:xfrm>
          <a:off x="2281627" y="28512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03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15266" y="1124744"/>
            <a:ext cx="71671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Estado actual de la formación - Ámbito nacional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96109" y="220486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Programas académicos similares revisados en el ámbito nacional</a:t>
            </a:r>
            <a:endParaRPr lang="es-CO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5928" y="559098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Enfoque principal en la gerencia informática y  de TI para el negocio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0067"/>
              </p:ext>
            </p:extLst>
          </p:nvPr>
        </p:nvGraphicFramePr>
        <p:xfrm>
          <a:off x="505928" y="28511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ctángulo"/>
          <p:cNvSpPr/>
          <p:nvPr/>
        </p:nvSpPr>
        <p:spPr>
          <a:xfrm>
            <a:off x="4852538" y="220486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Modalidad de los programas académicos similares en el ámbito nacional</a:t>
            </a:r>
            <a:endParaRPr lang="es-CO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345305"/>
              </p:ext>
            </p:extLst>
          </p:nvPr>
        </p:nvGraphicFramePr>
        <p:xfrm>
          <a:off x="4904512" y="2851195"/>
          <a:ext cx="4204086" cy="259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98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47957" y="659678"/>
            <a:ext cx="54453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Oportunidades nacionales y regionales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1582768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Programas del Plan Vive Digital de MINTIC: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APPS.CO: </a:t>
            </a:r>
            <a:r>
              <a:rPr lang="es-CO" sz="1600" b="1" dirty="0" err="1" smtClean="0">
                <a:solidFill>
                  <a:schemeClr val="accent6">
                    <a:lumMod val="75000"/>
                  </a:schemeClr>
                </a:solidFill>
              </a:rPr>
              <a:t>startups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 de base tecnológica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FITI (Fomento a la Industria TI)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Marco de referencia de Arquitectura Empresarial para la Gestión del Estado Colombiano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Ciudadanía Digital (ya participa la UNAD)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Sector de TI como de clase mundial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Colombia es el 5° mercado en servicios TI en </a:t>
            </a:r>
            <a:r>
              <a:rPr lang="es-CO" sz="1600" b="1" dirty="0" err="1" smtClean="0">
                <a:solidFill>
                  <a:schemeClr val="accent6">
                    <a:lumMod val="75000"/>
                  </a:schemeClr>
                </a:solidFill>
              </a:rPr>
              <a:t>America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 Latina (</a:t>
            </a:r>
            <a:r>
              <a:rPr lang="es-CO" sz="1600" b="1" dirty="0" err="1" smtClean="0">
                <a:solidFill>
                  <a:schemeClr val="accent6">
                    <a:lumMod val="75000"/>
                  </a:schemeClr>
                </a:solidFill>
              </a:rPr>
              <a:t>Gartner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Los servicios de TI representaron 2.052M USD en ingresos en 2012 (</a:t>
            </a:r>
            <a:r>
              <a:rPr lang="es-CO" sz="1600" b="1" dirty="0" err="1" smtClean="0">
                <a:solidFill>
                  <a:schemeClr val="accent6">
                    <a:lumMod val="75000"/>
                  </a:schemeClr>
                </a:solidFill>
              </a:rPr>
              <a:t>Proexport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es-CO" sz="1600" b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CO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CO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579954"/>
              </p:ext>
            </p:extLst>
          </p:nvPr>
        </p:nvGraphicFramePr>
        <p:xfrm>
          <a:off x="592245" y="3524437"/>
          <a:ext cx="3554234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ctángulo"/>
          <p:cNvSpPr/>
          <p:nvPr/>
        </p:nvSpPr>
        <p:spPr>
          <a:xfrm>
            <a:off x="160197" y="5252629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latin typeface="+mj-lt"/>
              </a:rPr>
              <a:t>Tamaño de las empresas del sector TI</a:t>
            </a:r>
            <a:endParaRPr lang="es-CO" b="1" dirty="0">
              <a:latin typeface="+mj-lt"/>
            </a:endParaRPr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973930"/>
              </p:ext>
            </p:extLst>
          </p:nvPr>
        </p:nvGraphicFramePr>
        <p:xfrm>
          <a:off x="4680012" y="3596445"/>
          <a:ext cx="3870176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4768709" y="5610608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latin typeface="+mj-lt"/>
              </a:rPr>
              <a:t>Localización de las empresas del sector TI</a:t>
            </a:r>
            <a:endParaRPr lang="es-CO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34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47957" y="659678"/>
            <a:ext cx="54453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Oportunidades nacionales y regionales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4896544" cy="394344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</p:pic>
      <p:sp>
        <p:nvSpPr>
          <p:cNvPr id="7" name="6 Rectángulo"/>
          <p:cNvSpPr/>
          <p:nvPr/>
        </p:nvSpPr>
        <p:spPr>
          <a:xfrm>
            <a:off x="467544" y="2276872"/>
            <a:ext cx="2736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Fuente: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MINISTERIO DE LAS TECNOLOGIAS DE INFORMACIÓN Y LAS COMUNICACIONES Y COLCIENCIAS. Visión estratégica del sector de software y servicios asociados. Plan de Mercadeo y ventas regionalizado del sector en Colombia. Bogotá: MINTIC y COLCIENCIAS, 2013. p. 30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404096" y="1536408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Estrategia de Especialización Regional en TI</a:t>
            </a:r>
            <a:endParaRPr lang="es-CO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01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07704" y="692696"/>
            <a:ext cx="417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Necesidades del país y las regiones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3048" y="4808935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Fuente: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UNIVERSIDAD EAFIT e  INFOSYS LIMITED. Brecha de Talento Digital. Apoyado por el Ministerio de las TIC de Colombia. Medellín: Universidad EAFIT, 2014.</a:t>
            </a:r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69" y="1810008"/>
            <a:ext cx="5024580" cy="2987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323528" y="530120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CO" sz="2000" b="1" dirty="0" smtClean="0">
                <a:solidFill>
                  <a:schemeClr val="tx2"/>
                </a:solidFill>
              </a:rPr>
              <a:t> Solo el 1% de los empleados de la industria TI tienen un nivel de formación de Maestría</a:t>
            </a:r>
          </a:p>
          <a:p>
            <a:pPr marL="285750" indent="-285750">
              <a:buFont typeface="Wingdings" pitchFamily="2" charset="2"/>
              <a:buChar char="q"/>
            </a:pPr>
            <a:endParaRPr lang="es-CO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C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07704" y="692696"/>
            <a:ext cx="417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Necesidades regionales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01553" y="532182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</a:rPr>
              <a:t>75% de los graduados en Maestría en el sector TI están concentrados en Antioquia y Cundinamarca</a:t>
            </a:r>
            <a:endParaRPr lang="es-C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1" y="1882521"/>
            <a:ext cx="4824536" cy="34195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5580112" y="1965694"/>
            <a:ext cx="30963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Fuente: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CONSEJO PRIVADO DE COMPETITIVIDAD Y LA UNIVERSIDAD DEL ROSARIO. Índice Departamental de Competitividad 2014. Disponible en Internet en: &lt;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http://www.compite.com.co/site/wp-content/uploads/2014/10/IDC-2014.pdf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&gt; [acceso en Octubre de 2014]</a:t>
            </a:r>
          </a:p>
        </p:txBody>
      </p:sp>
    </p:spTree>
    <p:extLst>
      <p:ext uri="{BB962C8B-B14F-4D97-AF65-F5344CB8AC3E}">
        <p14:creationId xmlns:p14="http://schemas.microsoft.com/office/powerpoint/2010/main" val="41699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35696" y="764704"/>
            <a:ext cx="417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Necesidades del país y las regiones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61187"/>
              </p:ext>
            </p:extLst>
          </p:nvPr>
        </p:nvGraphicFramePr>
        <p:xfrm>
          <a:off x="827584" y="1772816"/>
          <a:ext cx="7416824" cy="418784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88382"/>
                <a:gridCol w="3228442"/>
              </a:tblGrid>
              <a:tr h="353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Problemas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Posibles soluciones a partir </a:t>
                      </a:r>
                      <a:r>
                        <a:rPr lang="es-CO" sz="1200" dirty="0" smtClean="0">
                          <a:effectLst/>
                        </a:rPr>
                        <a:t>de</a:t>
                      </a:r>
                      <a:r>
                        <a:rPr lang="es-CO" sz="1200" baseline="0" dirty="0" smtClean="0">
                          <a:effectLst/>
                        </a:rPr>
                        <a:t> docencia, investigación, proyección social e internacionalización del programa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Falta de recurso altamente capacitado en TI para el desarrollo económico de las regiones y el país.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Se ofrece un currículo centrado en el modelo Unadista con el apoyo de e-learning con cobertura regional y nacional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Industria de TI con ampliación de la demanda de talento humano, pero con dificultades para encontrar personal con las competencias específicas.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Currículo orientado al desarrollo de competencias específicas para gestionar proyectos de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Baja adopción de una gestión efectiva de TI en las microempresas y pequeñas empresas colombianas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El currículo tiene como eje articulador en el proceso de gestión efectiva de TI.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Falta de una infraestructura de TI segura y de alta calidad en algunas regiones del país.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Se ofrece una línea de profundización en TI como valor estratégico para las organizaciones.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La necesidad de gestionar las herramientas y tecnologías de información desde una perspectiva estratégica y no meramente operativa en las organizaciones.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30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Una industria de TI en crecimiento, pero con deficiencias para convertirse en un sector de clase mundial para Colombia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Se ofrece una línea de profundización en TI como potenciador de oportunidades de emprendimiento.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Falta de aplicaciones y contenidos locales que hagan que los ciudadanos y las empresas encuentren información relevante y útil para su competitividad.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3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48655" y="764704"/>
            <a:ext cx="417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Estudio de mercado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267744" y="4486703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Fuente: UNAD, 2014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508518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Crecimiento del 23% en la población de estudiantes de Ingeniería de Sistemas en la UNAD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Impacto social con una presencia regional del programa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s-E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4"/>
            <a:ext cx="4752529" cy="26819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860985" y="1817335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latin typeface="+mj-lt"/>
              </a:rPr>
              <a:t>Población estudiantil Ingeniería de Sistemas UNAD  2011-II a 2014-I</a:t>
            </a:r>
            <a:endParaRPr lang="es-CO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22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48655" y="764704"/>
            <a:ext cx="417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Estudio de mercado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281859" y="4603720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Fuente: UNAD, 2014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536" y="508518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Crecimiento del 26% en cantidad de egresados de Ingeniería de Sistemas en la UNAD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4.292 egresados actualmente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s-E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1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060848"/>
            <a:ext cx="5094197" cy="29883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"/>
          <p:cNvSpPr/>
          <p:nvPr/>
        </p:nvSpPr>
        <p:spPr>
          <a:xfrm>
            <a:off x="1850909" y="165372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latin typeface="+mj-lt"/>
              </a:rPr>
              <a:t>Egresados Ingeniería de Sistemas UNAD 2009-2013</a:t>
            </a:r>
            <a:endParaRPr lang="es-CO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31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63688" y="943275"/>
            <a:ext cx="417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Estudio de mercado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34450"/>
              </p:ext>
            </p:extLst>
          </p:nvPr>
        </p:nvGraphicFramePr>
        <p:xfrm>
          <a:off x="1547664" y="2132856"/>
          <a:ext cx="6096000" cy="37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Característica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Descripción</a:t>
                      </a:r>
                      <a:endParaRPr lang="es-C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Población de la muestra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3392 (803</a:t>
                      </a:r>
                      <a:r>
                        <a:rPr lang="es-CO" sz="1600" baseline="0" dirty="0" smtClean="0"/>
                        <a:t> estudiantes y 2549 egresados)</a:t>
                      </a:r>
                      <a:endParaRPr lang="es-C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Tipos de muestreo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Muestreo aleatorio simple y Muestreo estratificado</a:t>
                      </a:r>
                      <a:endParaRPr lang="es-C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Muestra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255 (190</a:t>
                      </a:r>
                      <a:r>
                        <a:rPr lang="es-CO" sz="1600" baseline="0" dirty="0" smtClean="0"/>
                        <a:t> egresados y 65 estudiantes)</a:t>
                      </a:r>
                      <a:endParaRPr lang="es-C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Área</a:t>
                      </a:r>
                      <a:r>
                        <a:rPr lang="es-CO" sz="1600" baseline="0" dirty="0" smtClean="0"/>
                        <a:t> de cubrimiento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Zonas de la UNAD: Amazonia,</a:t>
                      </a:r>
                      <a:r>
                        <a:rPr lang="es-CO" sz="1600" baseline="0" dirty="0" smtClean="0"/>
                        <a:t> Caribe, Centro Bogotá-Cundinamarca, Centro Boyacá, Centro Oriente, Centro Sur, Occidente y Sur</a:t>
                      </a:r>
                      <a:endParaRPr lang="es-C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Fecha</a:t>
                      </a:r>
                      <a:r>
                        <a:rPr lang="es-CO" sz="1600" baseline="0" dirty="0" smtClean="0"/>
                        <a:t> de realización 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Septiembre</a:t>
                      </a:r>
                      <a:r>
                        <a:rPr lang="es-CO" sz="1600" baseline="0" dirty="0" smtClean="0"/>
                        <a:t> 15 a Nov 10 de 2012</a:t>
                      </a:r>
                      <a:endParaRPr lang="es-CO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9532" y="1999523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Condición 1</a:t>
            </a:r>
          </a:p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Denominación del Programa</a:t>
            </a:r>
            <a:endParaRPr lang="es-CO" sz="2800" dirty="0">
              <a:solidFill>
                <a:schemeClr val="tx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07958" y="3933056"/>
            <a:ext cx="5618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Grupo del Proyecto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Escuela de Ciencias Básicas, Tecnología e Ingeniería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Universidad Nacional Abierta y a Distancia - UNAD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9311"/>
              </p:ext>
            </p:extLst>
          </p:nvPr>
        </p:nvGraphicFramePr>
        <p:xfrm>
          <a:off x="827584" y="2276872"/>
          <a:ext cx="7704856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Resultados</a:t>
                      </a:r>
                      <a:endParaRPr lang="es-C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84,3% tiene</a:t>
                      </a:r>
                      <a:r>
                        <a:rPr lang="es-CO" sz="2000" baseline="0" dirty="0" smtClean="0"/>
                        <a:t> la intención de realizar un postgrado</a:t>
                      </a:r>
                      <a:endParaRPr lang="es-C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48,8% tiene la intención de iniciar una</a:t>
                      </a:r>
                      <a:r>
                        <a:rPr lang="es-CO" sz="2000" baseline="0" dirty="0" smtClean="0"/>
                        <a:t> maestría</a:t>
                      </a:r>
                      <a:endParaRPr lang="es-C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80,7%</a:t>
                      </a:r>
                      <a:r>
                        <a:rPr lang="es-CO" sz="2000" baseline="0" dirty="0" smtClean="0"/>
                        <a:t> prefiere una maestría de profundización</a:t>
                      </a:r>
                      <a:endParaRPr lang="es-CO" sz="2000" dirty="0"/>
                    </a:p>
                  </a:txBody>
                  <a:tcPr/>
                </a:tc>
              </a:tr>
              <a:tr h="688464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27% prefieren la denominación </a:t>
                      </a:r>
                      <a:r>
                        <a:rPr lang="es-CO" sz="2000" baseline="0" dirty="0" smtClean="0"/>
                        <a:t>Maestría en Gestión de Informática y Telecomunicaciones</a:t>
                      </a:r>
                      <a:endParaRPr lang="es-C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96%</a:t>
                      </a:r>
                      <a:r>
                        <a:rPr lang="es-CO" sz="2000" baseline="0" dirty="0" smtClean="0"/>
                        <a:t> esta muy interesado e interesado en realizar una maestría en sistemas y computación si la UNAD ofreciera este programa académico</a:t>
                      </a:r>
                      <a:endParaRPr lang="es-CO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763688" y="1124744"/>
            <a:ext cx="417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Estudio de mercado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99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63688" y="907066"/>
            <a:ext cx="417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Atributos distintivos del programa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1961919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Diseño curricular en torno a </a:t>
            </a:r>
            <a:r>
              <a:rPr lang="es-CO" sz="2000" dirty="0">
                <a:solidFill>
                  <a:schemeClr val="tx2"/>
                </a:solidFill>
              </a:rPr>
              <a:t>problemas centrado en crear valor compartido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Dos líneas de profundización: </a:t>
            </a:r>
            <a:r>
              <a:rPr lang="es-CO" sz="2000" dirty="0">
                <a:solidFill>
                  <a:schemeClr val="tx2"/>
                </a:solidFill>
              </a:rPr>
              <a:t>una orientada hacia las organizaciones y otras hacia la Sociedad mediante el emprendimiento de </a:t>
            </a:r>
            <a:r>
              <a:rPr lang="es-CO" sz="2000" dirty="0" err="1">
                <a:solidFill>
                  <a:schemeClr val="tx2"/>
                </a:solidFill>
              </a:rPr>
              <a:t>startups</a:t>
            </a:r>
            <a:r>
              <a:rPr lang="es-CO" sz="2000" dirty="0">
                <a:solidFill>
                  <a:schemeClr val="tx2"/>
                </a:solidFill>
              </a:rPr>
              <a:t> basados en TI</a:t>
            </a:r>
            <a:r>
              <a:rPr lang="es-CO" sz="2000" dirty="0" smtClean="0">
                <a:solidFill>
                  <a:schemeClr val="tx2"/>
                </a:solidFill>
              </a:rPr>
              <a:t>.</a:t>
            </a:r>
            <a:endParaRPr lang="es-CO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Sentido 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es-CO" sz="2000" dirty="0">
                <a:solidFill>
                  <a:schemeClr val="tx2"/>
                </a:solidFill>
              </a:rPr>
              <a:t>desarrollo regional y sensibilidad </a:t>
            </a:r>
            <a:r>
              <a:rPr lang="es-CO" sz="2000" dirty="0" smtClean="0">
                <a:solidFill>
                  <a:schemeClr val="tx2"/>
                </a:solidFill>
              </a:rPr>
              <a:t>social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tx2"/>
                </a:solidFill>
              </a:rPr>
              <a:t>Articulación entre ECTBI y ECACEN en dos campos de conocimiento común: Gestión y Proyectos.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CO" sz="2000" dirty="0">
                <a:solidFill>
                  <a:schemeClr val="tx2"/>
                </a:solidFill>
              </a:rPr>
              <a:t>Currículo global 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con articulación a referentes internacionales (</a:t>
            </a:r>
            <a:r>
              <a:rPr lang="es-CO" sz="2000" dirty="0" err="1">
                <a:solidFill>
                  <a:schemeClr val="accent6">
                    <a:lumMod val="75000"/>
                  </a:schemeClr>
                </a:solidFill>
              </a:rPr>
              <a:t>ITCurriculum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, SFIA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) y al MBA de la UNAD Florida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tx2"/>
                </a:solidFill>
              </a:rPr>
              <a:t>Alianzas </a:t>
            </a:r>
            <a:r>
              <a:rPr lang="es-CO" sz="2000" dirty="0">
                <a:solidFill>
                  <a:schemeClr val="tx2"/>
                </a:solidFill>
              </a:rPr>
              <a:t>estratégicas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 empresas, grupos de investigación, proveedores 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y 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fabricantes (FEDESOFT, IBM, </a:t>
            </a:r>
            <a:r>
              <a:rPr lang="es-CO" sz="2000" dirty="0" err="1" smtClean="0">
                <a:solidFill>
                  <a:schemeClr val="accent6">
                    <a:lumMod val="75000"/>
                  </a:schemeClr>
                </a:solidFill>
              </a:rPr>
              <a:t>Qlik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, SAS)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Programa de apertura e inclusión en </a:t>
            </a:r>
            <a:r>
              <a:rPr lang="es-CO" sz="2000" dirty="0" smtClean="0">
                <a:solidFill>
                  <a:schemeClr val="tx2"/>
                </a:solidFill>
              </a:rPr>
              <a:t>metodología virtual con el sello de calidad de la UNAD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Desarrollo de competencias para el </a:t>
            </a:r>
            <a:r>
              <a:rPr lang="es-CO" sz="2000" dirty="0" smtClean="0">
                <a:solidFill>
                  <a:schemeClr val="tx2"/>
                </a:solidFill>
              </a:rPr>
              <a:t>trabajo autónomo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, como estrategia para fomentar el aprendizaje durante toda la vida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63688" y="907066"/>
            <a:ext cx="417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Misión del programa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1961919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El programa de Maestría en Gestión de TI (Tecnología de Información) de la UNAD, en metodología virtual, forma en un nivel avanzado a profesionales que </a:t>
            </a:r>
            <a:r>
              <a:rPr lang="es-CO" sz="2000" dirty="0">
                <a:solidFill>
                  <a:schemeClr val="tx2"/>
                </a:solidFill>
              </a:rPr>
              <a:t>identifican las necesidades y problemas relevantes de las empresas y la Sociedad dentro de un contexto globalizado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, para </a:t>
            </a:r>
            <a:r>
              <a:rPr lang="es-CO" sz="2000" dirty="0">
                <a:solidFill>
                  <a:schemeClr val="tx2"/>
                </a:solidFill>
              </a:rPr>
              <a:t>generar un ciclo de creación de valor compartido a través de la gestión efectiva de la TI (Tecnología de Información)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, contribuyendo de esta manera, en la </a:t>
            </a:r>
            <a:r>
              <a:rPr lang="es-CO" sz="2000" dirty="0">
                <a:solidFill>
                  <a:schemeClr val="tx2"/>
                </a:solidFill>
              </a:rPr>
              <a:t>construcción y consolidación de organizaciones más agiles y globales 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desde dos roles: como </a:t>
            </a:r>
            <a:r>
              <a:rPr lang="es-CO" sz="2000" dirty="0">
                <a:solidFill>
                  <a:schemeClr val="tx2"/>
                </a:solidFill>
              </a:rPr>
              <a:t>ejecutivo/consultor de TI comprometido con la competitividad </a:t>
            </a:r>
            <a:r>
              <a:rPr lang="es-CO" sz="2000" dirty="0" smtClean="0">
                <a:solidFill>
                  <a:schemeClr val="tx2"/>
                </a:solidFill>
              </a:rPr>
              <a:t>equitativa 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o 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como </a:t>
            </a:r>
            <a:r>
              <a:rPr lang="es-CO" sz="2000" dirty="0">
                <a:solidFill>
                  <a:schemeClr val="tx2"/>
                </a:solidFill>
              </a:rPr>
              <a:t>emprendedor de nuevos negocios de TI innovadores y de carácter global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63688" y="907066"/>
            <a:ext cx="417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Justificación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Visión del programa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13475" y="197892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chemeClr val="accent6">
                    <a:lumMod val="75000"/>
                  </a:schemeClr>
                </a:solidFill>
              </a:rPr>
              <a:t>En el </a:t>
            </a:r>
            <a:r>
              <a:rPr lang="es-CO" sz="2400" dirty="0">
                <a:solidFill>
                  <a:schemeClr val="tx2"/>
                </a:solidFill>
              </a:rPr>
              <a:t>mediano plazo</a:t>
            </a:r>
            <a:r>
              <a:rPr lang="es-CO" sz="2400" dirty="0">
                <a:solidFill>
                  <a:schemeClr val="accent6">
                    <a:lumMod val="75000"/>
                  </a:schemeClr>
                </a:solidFill>
              </a:rPr>
              <a:t>, la Maestría en Gestión de TI de la UNAD será reconocida por </a:t>
            </a:r>
            <a:r>
              <a:rPr lang="es-CO" sz="2400" dirty="0">
                <a:solidFill>
                  <a:schemeClr val="tx2"/>
                </a:solidFill>
              </a:rPr>
              <a:t>su aporte al desarrollo económico, social y humano</a:t>
            </a:r>
            <a:r>
              <a:rPr lang="es-CO" sz="2400" b="1" dirty="0">
                <a:solidFill>
                  <a:schemeClr val="tx2"/>
                </a:solidFill>
              </a:rPr>
              <a:t> </a:t>
            </a:r>
            <a:r>
              <a:rPr lang="es-CO" sz="2400" dirty="0">
                <a:solidFill>
                  <a:schemeClr val="tx2"/>
                </a:solidFill>
              </a:rPr>
              <a:t>de las regiones y el país mediante la generación continua de valor compartido en las empresas y la Sociedad, </a:t>
            </a:r>
            <a:r>
              <a:rPr lang="es-CO" sz="2400" dirty="0">
                <a:solidFill>
                  <a:schemeClr val="accent6">
                    <a:lumMod val="75000"/>
                  </a:schemeClr>
                </a:solidFill>
              </a:rPr>
              <a:t>a través de la oferta nacional de un programa de formación avanzada en TI (Tecnología de Información) caracterizado por un proceso de aprendizaje autónomo, significativo y colaborativo de alta calidad. </a:t>
            </a:r>
          </a:p>
        </p:txBody>
      </p:sp>
    </p:spTree>
    <p:extLst>
      <p:ext uri="{BB962C8B-B14F-4D97-AF65-F5344CB8AC3E}">
        <p14:creationId xmlns:p14="http://schemas.microsoft.com/office/powerpoint/2010/main" val="12150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9532" y="1999523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Condición 3</a:t>
            </a:r>
          </a:p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Contenidos Curriculares</a:t>
            </a:r>
            <a:endParaRPr lang="es-CO" sz="2800" dirty="0">
              <a:solidFill>
                <a:schemeClr val="tx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07958" y="3933056"/>
            <a:ext cx="5618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Grupo del Proyecto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Escuela de Ciencias Básicas, Tecnología e Ingeniería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Universidad Nacional Abierta y a Distancia - UNAD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94753" y="919196"/>
            <a:ext cx="4628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Fundamentación Teórica del programa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1961919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Centrado en </a:t>
            </a:r>
            <a:r>
              <a:rPr lang="es-CO" sz="2000" dirty="0" smtClean="0">
                <a:solidFill>
                  <a:schemeClr val="tx2"/>
                </a:solidFill>
              </a:rPr>
              <a:t>el cuerpo de conocimiento de la Tecnología de Información – TI 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(definida por ACM e IEEE </a:t>
            </a:r>
            <a:r>
              <a:rPr lang="es-CO" sz="2000" dirty="0" err="1" smtClean="0">
                <a:solidFill>
                  <a:schemeClr val="accent6">
                    <a:lumMod val="75000"/>
                  </a:schemeClr>
                </a:solidFill>
              </a:rPr>
              <a:t>Computer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sz="2000" dirty="0" err="1" smtClean="0">
                <a:solidFill>
                  <a:schemeClr val="accent6">
                    <a:lumMod val="75000"/>
                  </a:schemeClr>
                </a:solidFill>
              </a:rPr>
              <a:t>Society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Programa concebido con una visión de </a:t>
            </a:r>
            <a:r>
              <a:rPr lang="es-CO" sz="2000" dirty="0" smtClean="0">
                <a:solidFill>
                  <a:schemeClr val="tx2"/>
                </a:solidFill>
              </a:rPr>
              <a:t>«actuar local y pensar global»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En el  ámbito global, la tendencia  para  la gestión efectiva de TI es </a:t>
            </a:r>
            <a:r>
              <a:rPr lang="es-CO" sz="2000" dirty="0" smtClean="0">
                <a:solidFill>
                  <a:schemeClr val="tx2"/>
                </a:solidFill>
              </a:rPr>
              <a:t>TI como valor estratégico para la organización y la Sociedad.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es-CO" sz="2000" dirty="0" smtClean="0">
                <a:solidFill>
                  <a:schemeClr val="tx2"/>
                </a:solidFill>
              </a:rPr>
              <a:t>creación de valor 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como eje central del programa académico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tx2"/>
                </a:solidFill>
              </a:rPr>
              <a:t>Antecedentes teóricos 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de la creación de valor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tx2"/>
                </a:solidFill>
              </a:rPr>
              <a:t>Marco de referencia para la gestión efectiva de TI para crear valor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Dos </a:t>
            </a:r>
            <a:r>
              <a:rPr lang="es-CO" sz="2000" dirty="0" err="1" smtClean="0">
                <a:solidFill>
                  <a:schemeClr val="accent6">
                    <a:lumMod val="75000"/>
                  </a:schemeClr>
                </a:solidFill>
              </a:rPr>
              <a:t>sublíneas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 de profundización </a:t>
            </a:r>
            <a:r>
              <a:rPr lang="es-CO" sz="2000" dirty="0" smtClean="0">
                <a:solidFill>
                  <a:schemeClr val="tx2"/>
                </a:solidFill>
              </a:rPr>
              <a:t>orientada a las necesidades y problemas de las organizaciones y de la Sociedad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ES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94753" y="500403"/>
            <a:ext cx="4628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Fundamentación Teórica del programa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1839170" y="1376584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i="1" dirty="0">
                <a:latin typeface="+mj-lt"/>
              </a:rPr>
              <a:t>Planeación</a:t>
            </a:r>
            <a:endParaRPr lang="es-CO" sz="1200" b="1" i="1" dirty="0">
              <a:latin typeface="+mj-lt"/>
            </a:endParaRPr>
          </a:p>
        </p:txBody>
      </p:sp>
      <p:sp>
        <p:nvSpPr>
          <p:cNvPr id="7" name="2 CuadroTexto"/>
          <p:cNvSpPr txBox="1">
            <a:spLocks noChangeArrowheads="1"/>
          </p:cNvSpPr>
          <p:nvPr/>
        </p:nvSpPr>
        <p:spPr bwMode="auto">
          <a:xfrm>
            <a:off x="4718895" y="1367059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i="1" dirty="0">
                <a:latin typeface="+mj-lt"/>
              </a:rPr>
              <a:t>Entrega</a:t>
            </a:r>
            <a:endParaRPr lang="es-CO" sz="1200" b="1" i="1" dirty="0">
              <a:latin typeface="+mj-lt"/>
            </a:endParaRPr>
          </a:p>
        </p:txBody>
      </p:sp>
      <p:sp>
        <p:nvSpPr>
          <p:cNvPr id="8" name="2 CuadroTexto"/>
          <p:cNvSpPr txBox="1">
            <a:spLocks noChangeArrowheads="1"/>
          </p:cNvSpPr>
          <p:nvPr/>
        </p:nvSpPr>
        <p:spPr bwMode="auto">
          <a:xfrm>
            <a:off x="6663582" y="1365472"/>
            <a:ext cx="1512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i="1" dirty="0">
                <a:latin typeface="+mj-lt"/>
              </a:rPr>
              <a:t>Operación</a:t>
            </a:r>
            <a:endParaRPr lang="es-CO" sz="1200" b="1" i="1" dirty="0">
              <a:latin typeface="+mj-lt"/>
            </a:endParaRPr>
          </a:p>
        </p:txBody>
      </p:sp>
      <p:cxnSp>
        <p:nvCxnSpPr>
          <p:cNvPr id="9" name="8 Conector recto"/>
          <p:cNvCxnSpPr/>
          <p:nvPr/>
        </p:nvCxnSpPr>
        <p:spPr>
          <a:xfrm flipH="1">
            <a:off x="686645" y="1506759"/>
            <a:ext cx="1512887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2991695" y="1514697"/>
            <a:ext cx="1511300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692995" y="1517872"/>
            <a:ext cx="0" cy="1524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512520" y="1506759"/>
            <a:ext cx="0" cy="1524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4576020" y="1505172"/>
            <a:ext cx="576262" cy="15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576020" y="1514697"/>
            <a:ext cx="0" cy="1524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377832" y="1514697"/>
            <a:ext cx="0" cy="1524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5799982" y="1508347"/>
            <a:ext cx="576263" cy="15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6447682" y="1513109"/>
            <a:ext cx="576263" cy="3175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6447682" y="1522634"/>
            <a:ext cx="0" cy="1524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8395545" y="1517872"/>
            <a:ext cx="0" cy="1524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H="1">
            <a:off x="7816107" y="1511522"/>
            <a:ext cx="576263" cy="15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 CuadroTexto"/>
          <p:cNvSpPr txBox="1">
            <a:spLocks noChangeArrowheads="1"/>
          </p:cNvSpPr>
          <p:nvPr/>
        </p:nvSpPr>
        <p:spPr bwMode="auto">
          <a:xfrm>
            <a:off x="585045" y="1814734"/>
            <a:ext cx="1512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latin typeface="+mj-lt"/>
              </a:rPr>
              <a:t>PLAN </a:t>
            </a:r>
          </a:p>
          <a:p>
            <a:pPr algn="ctr">
              <a:defRPr/>
            </a:pPr>
            <a:r>
              <a:rPr lang="es-MX" sz="1200" b="1" dirty="0">
                <a:latin typeface="+mj-lt"/>
              </a:rPr>
              <a:t>ESTRATÉGICO</a:t>
            </a:r>
            <a:endParaRPr lang="es-CO" sz="1200" b="1" dirty="0">
              <a:latin typeface="+mj-lt"/>
            </a:endParaRPr>
          </a:p>
        </p:txBody>
      </p:sp>
      <p:sp>
        <p:nvSpPr>
          <p:cNvPr id="22" name="2 CuadroTexto"/>
          <p:cNvSpPr txBox="1">
            <a:spLocks noChangeArrowheads="1"/>
          </p:cNvSpPr>
          <p:nvPr/>
        </p:nvSpPr>
        <p:spPr bwMode="auto">
          <a:xfrm>
            <a:off x="1829645" y="1806797"/>
            <a:ext cx="151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latin typeface="+mj-lt"/>
              </a:rPr>
              <a:t>PLAN </a:t>
            </a:r>
          </a:p>
          <a:p>
            <a:pPr algn="ctr">
              <a:defRPr/>
            </a:pPr>
            <a:r>
              <a:rPr lang="es-MX" sz="1200" b="1" dirty="0">
                <a:latin typeface="+mj-lt"/>
              </a:rPr>
              <a:t>DE MARKETING</a:t>
            </a:r>
            <a:endParaRPr lang="es-CO" sz="1200" b="1" dirty="0">
              <a:latin typeface="+mj-lt"/>
            </a:endParaRPr>
          </a:p>
        </p:txBody>
      </p:sp>
      <p:sp>
        <p:nvSpPr>
          <p:cNvPr id="23" name="2 CuadroTexto"/>
          <p:cNvSpPr txBox="1">
            <a:spLocks noChangeArrowheads="1"/>
          </p:cNvSpPr>
          <p:nvPr/>
        </p:nvSpPr>
        <p:spPr bwMode="auto">
          <a:xfrm>
            <a:off x="3017095" y="1778222"/>
            <a:ext cx="1512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latin typeface="+mj-lt"/>
              </a:rPr>
              <a:t>PLAN </a:t>
            </a:r>
          </a:p>
          <a:p>
            <a:pPr algn="ctr">
              <a:defRPr/>
            </a:pPr>
            <a:r>
              <a:rPr lang="es-MX" sz="1200" b="1" dirty="0">
                <a:latin typeface="+mj-lt"/>
              </a:rPr>
              <a:t>OPERACIONAL</a:t>
            </a:r>
            <a:endParaRPr lang="es-CO" sz="1200" b="1" dirty="0">
              <a:latin typeface="+mj-lt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704107" y="1814734"/>
            <a:ext cx="0" cy="455295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994745" y="1814734"/>
            <a:ext cx="0" cy="455295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3179020" y="1806797"/>
            <a:ext cx="0" cy="4560887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4526807" y="1814734"/>
            <a:ext cx="0" cy="455295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 CuadroTexto"/>
          <p:cNvSpPr txBox="1">
            <a:spLocks noChangeArrowheads="1"/>
          </p:cNvSpPr>
          <p:nvPr/>
        </p:nvSpPr>
        <p:spPr bwMode="auto">
          <a:xfrm>
            <a:off x="4742707" y="1755997"/>
            <a:ext cx="151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latin typeface="+mj-lt"/>
              </a:rPr>
              <a:t>ENTREGA Y EJECUCIÓN</a:t>
            </a:r>
            <a:endParaRPr lang="es-CO" sz="1200" b="1" dirty="0">
              <a:latin typeface="+mj-lt"/>
            </a:endParaRPr>
          </a:p>
        </p:txBody>
      </p:sp>
      <p:cxnSp>
        <p:nvCxnSpPr>
          <p:cNvPr id="29" name="28 Conector recto"/>
          <p:cNvCxnSpPr/>
          <p:nvPr/>
        </p:nvCxnSpPr>
        <p:spPr>
          <a:xfrm>
            <a:off x="6387357" y="1806797"/>
            <a:ext cx="0" cy="4560887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 CuadroTexto"/>
          <p:cNvSpPr txBox="1">
            <a:spLocks noChangeArrowheads="1"/>
          </p:cNvSpPr>
          <p:nvPr/>
        </p:nvSpPr>
        <p:spPr bwMode="auto">
          <a:xfrm>
            <a:off x="6671520" y="1814734"/>
            <a:ext cx="15128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latin typeface="+mj-lt"/>
              </a:rPr>
              <a:t>OPERACIONES</a:t>
            </a:r>
            <a:endParaRPr lang="es-CO" sz="1200" b="1" dirty="0"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397132" y="1743297"/>
            <a:ext cx="0" cy="4624387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2 CuadroTexto"/>
          <p:cNvSpPr txBox="1">
            <a:spLocks noChangeArrowheads="1"/>
          </p:cNvSpPr>
          <p:nvPr/>
        </p:nvSpPr>
        <p:spPr bwMode="auto">
          <a:xfrm>
            <a:off x="686645" y="2240184"/>
            <a:ext cx="13081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700" b="1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Análisis externo / DOFA / Competidores / Motivación del negocio /Análisis de producto y portafolio / Opciones estratégicas</a:t>
            </a:r>
          </a:p>
        </p:txBody>
      </p:sp>
      <p:sp>
        <p:nvSpPr>
          <p:cNvPr id="33" name="2 CuadroTexto"/>
          <p:cNvSpPr txBox="1">
            <a:spLocks noChangeArrowheads="1"/>
          </p:cNvSpPr>
          <p:nvPr/>
        </p:nvSpPr>
        <p:spPr bwMode="auto">
          <a:xfrm>
            <a:off x="1931245" y="2276697"/>
            <a:ext cx="1308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800" b="1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Análisis y pronóstico del mercado</a:t>
            </a:r>
          </a:p>
        </p:txBody>
      </p:sp>
      <p:sp>
        <p:nvSpPr>
          <p:cNvPr id="34" name="2 CuadroTexto"/>
          <p:cNvSpPr txBox="1">
            <a:spLocks noChangeArrowheads="1"/>
          </p:cNvSpPr>
          <p:nvPr/>
        </p:nvSpPr>
        <p:spPr bwMode="auto">
          <a:xfrm>
            <a:off x="3194895" y="2252884"/>
            <a:ext cx="1308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800" b="1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Modelo del negocio / Evaluar y seleccionar la estrategia / Análisis de fondos y riesgo</a:t>
            </a:r>
          </a:p>
        </p:txBody>
      </p:sp>
      <p:sp>
        <p:nvSpPr>
          <p:cNvPr id="35" name="2 CuadroTexto"/>
          <p:cNvSpPr txBox="1">
            <a:spLocks noChangeArrowheads="1"/>
          </p:cNvSpPr>
          <p:nvPr/>
        </p:nvSpPr>
        <p:spPr bwMode="auto">
          <a:xfrm>
            <a:off x="4806207" y="2276697"/>
            <a:ext cx="130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800" b="1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Gestión del programa, portafolio o proyecto / Entrega de soluciones</a:t>
            </a:r>
          </a:p>
        </p:txBody>
      </p:sp>
      <p:sp>
        <p:nvSpPr>
          <p:cNvPr id="36" name="2 CuadroTexto"/>
          <p:cNvSpPr txBox="1">
            <a:spLocks noChangeArrowheads="1"/>
          </p:cNvSpPr>
          <p:nvPr/>
        </p:nvSpPr>
        <p:spPr bwMode="auto">
          <a:xfrm>
            <a:off x="6765182" y="2281459"/>
            <a:ext cx="1308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800" b="1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Operaciones diarias / Negocio funcionando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681882" y="2867247"/>
            <a:ext cx="7691438" cy="392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DISEÑO DE EMPRESA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715220" y="3329209"/>
            <a:ext cx="2479675" cy="4778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PLANEACIÓN DEL NEGOCIO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3255220" y="3329209"/>
            <a:ext cx="5141912" cy="477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ARQUITECTURA EMPRESARIAL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699345" y="4542059"/>
            <a:ext cx="2479675" cy="5365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DISEÑO DE PRODUCTOS Y SERVICIOS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1221632" y="3930872"/>
            <a:ext cx="3186113" cy="5365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ARQUITECTURA DE</a:t>
            </a:r>
          </a:p>
          <a:p>
            <a:pPr algn="ctr">
              <a:defRPr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NEGOCIOS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4585545" y="3930872"/>
            <a:ext cx="3711575" cy="5365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GESTIÓN DEL PORTAFOLIO, PROGRAMA Y PROYECTOS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3863232" y="4542059"/>
            <a:ext cx="2479675" cy="5365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ARQUITECTURA DE</a:t>
            </a:r>
          </a:p>
          <a:p>
            <a:pPr algn="ctr">
              <a:defRPr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SOLUCIONES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4576020" y="5167534"/>
            <a:ext cx="2735262" cy="536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DESARROLLO DE</a:t>
            </a:r>
          </a:p>
          <a:p>
            <a:pPr algn="ctr">
              <a:defRPr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SOLUCIONES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3909270" y="5831109"/>
            <a:ext cx="2478087" cy="5365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ANÁLISIS DE NEGOCIOS</a:t>
            </a:r>
          </a:p>
        </p:txBody>
      </p:sp>
    </p:spTree>
    <p:extLst>
      <p:ext uri="{BB962C8B-B14F-4D97-AF65-F5344CB8AC3E}">
        <p14:creationId xmlns:p14="http://schemas.microsoft.com/office/powerpoint/2010/main" val="25288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94753" y="764704"/>
            <a:ext cx="4628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Fundamentación Teórica del programa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95356562"/>
              </p:ext>
            </p:extLst>
          </p:nvPr>
        </p:nvGraphicFramePr>
        <p:xfrm>
          <a:off x="1398489" y="22118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246689" y="294256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(1) Identificar los asuntos sociales a los que apuntar</a:t>
            </a:r>
            <a:endParaRPr lang="es-CO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945236" y="53959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(2) Hacer un caso de negocio</a:t>
            </a:r>
            <a:endParaRPr lang="es-CO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22622" y="431586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(3) Hacer seguimiento a los progresos</a:t>
            </a:r>
            <a:endParaRPr lang="es-CO" sz="1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03459" y="3090078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(4) Medir los resultados y los </a:t>
            </a:r>
            <a:r>
              <a:rPr lang="es-CO" sz="1400" b="1" dirty="0" err="1" smtClean="0"/>
              <a:t>insights</a:t>
            </a:r>
            <a:r>
              <a:rPr lang="es-CO" sz="1400" b="1" dirty="0" smtClean="0"/>
              <a:t> para encontrar nuevo valor</a:t>
            </a:r>
            <a:endParaRPr lang="es-CO" sz="1400" b="1" dirty="0"/>
          </a:p>
        </p:txBody>
      </p:sp>
      <p:sp>
        <p:nvSpPr>
          <p:cNvPr id="11" name="10 Rectángulo"/>
          <p:cNvSpPr/>
          <p:nvPr/>
        </p:nvSpPr>
        <p:spPr>
          <a:xfrm>
            <a:off x="198017" y="1830701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Marco de referencia para la gestión efectiva de TI para crear valor 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94753" y="919196"/>
            <a:ext cx="4628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Perfil de ingreso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206084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CO" sz="2800" dirty="0" smtClean="0">
                <a:solidFill>
                  <a:schemeClr val="accent6">
                    <a:lumMod val="75000"/>
                  </a:schemeClr>
                </a:solidFill>
              </a:rPr>
              <a:t>Ingenieros de Sistemas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CO" sz="2800" dirty="0" smtClean="0">
                <a:solidFill>
                  <a:schemeClr val="accent6">
                    <a:lumMod val="75000"/>
                  </a:schemeClr>
                </a:solidFill>
              </a:rPr>
              <a:t>Profesionales de otras </a:t>
            </a:r>
            <a:r>
              <a:rPr lang="es-CO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sz="2800" dirty="0" smtClean="0">
                <a:solidFill>
                  <a:schemeClr val="accent6">
                    <a:lumMod val="75000"/>
                  </a:schemeClr>
                </a:solidFill>
              </a:rPr>
              <a:t>ingenierías (Industrial, Telecomunicaciones, Electrónica y afines)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CO" sz="2800" dirty="0" smtClean="0">
                <a:solidFill>
                  <a:schemeClr val="accent6">
                    <a:lumMod val="75000"/>
                  </a:schemeClr>
                </a:solidFill>
              </a:rPr>
              <a:t>Competencias en inglés</a:t>
            </a:r>
            <a:endParaRPr lang="es-E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76260" y="562908"/>
            <a:ext cx="45580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Perfil de formación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228784" y="2566771"/>
            <a:ext cx="2501164" cy="10801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Profesional</a:t>
            </a: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Formación </a:t>
            </a: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Integral 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27" name="26 Flecha doblada"/>
          <p:cNvSpPr/>
          <p:nvPr/>
        </p:nvSpPr>
        <p:spPr>
          <a:xfrm>
            <a:off x="2074963" y="1666938"/>
            <a:ext cx="1080120" cy="720080"/>
          </a:xfrm>
          <a:prstGeom prst="ben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8" name="27 Flecha doblada"/>
          <p:cNvSpPr/>
          <p:nvPr/>
        </p:nvSpPr>
        <p:spPr>
          <a:xfrm flipV="1">
            <a:off x="2124464" y="3746430"/>
            <a:ext cx="982129" cy="666952"/>
          </a:xfrm>
          <a:prstGeom prst="ben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326242" y="1442174"/>
            <a:ext cx="2325878" cy="7349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1"/>
                </a:solidFill>
              </a:rPr>
              <a:t>Organizaciones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3354160" y="3759719"/>
            <a:ext cx="2297959" cy="7349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Sociedad 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2271545" y="2000246"/>
            <a:ext cx="1508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 smtClean="0"/>
              <a:t>Crear</a:t>
            </a:r>
          </a:p>
          <a:p>
            <a:r>
              <a:rPr lang="es-CO" sz="1600" i="1" dirty="0" smtClean="0"/>
              <a:t>valor usando TI</a:t>
            </a:r>
            <a:endParaRPr lang="es-CO" sz="1600" i="1" dirty="0"/>
          </a:p>
        </p:txBody>
      </p:sp>
      <p:sp>
        <p:nvSpPr>
          <p:cNvPr id="32" name="31 Triángulo isósceles"/>
          <p:cNvSpPr/>
          <p:nvPr/>
        </p:nvSpPr>
        <p:spPr>
          <a:xfrm>
            <a:off x="385523" y="3787680"/>
            <a:ext cx="2187686" cy="19326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 b="1" dirty="0">
              <a:solidFill>
                <a:schemeClr val="tx1"/>
              </a:solidFill>
            </a:endParaRPr>
          </a:p>
        </p:txBody>
      </p:sp>
      <p:sp>
        <p:nvSpPr>
          <p:cNvPr id="33" name="32 Flecha derecha"/>
          <p:cNvSpPr/>
          <p:nvPr/>
        </p:nvSpPr>
        <p:spPr>
          <a:xfrm>
            <a:off x="5766217" y="1671677"/>
            <a:ext cx="936104" cy="36747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4" name="33 Flecha derecha"/>
          <p:cNvSpPr/>
          <p:nvPr/>
        </p:nvSpPr>
        <p:spPr>
          <a:xfrm>
            <a:off x="5825143" y="3943454"/>
            <a:ext cx="936104" cy="36747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754385" y="2177117"/>
            <a:ext cx="129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 smtClean="0"/>
              <a:t>Formular, plantear y gestionar</a:t>
            </a:r>
            <a:endParaRPr lang="es-CO" sz="1200" i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825143" y="4317965"/>
            <a:ext cx="129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 smtClean="0"/>
              <a:t>Identificar y explotar</a:t>
            </a:r>
            <a:endParaRPr lang="es-CO" sz="1200" i="1" dirty="0"/>
          </a:p>
        </p:txBody>
      </p:sp>
      <p:sp>
        <p:nvSpPr>
          <p:cNvPr id="37" name="36 Rectángulo"/>
          <p:cNvSpPr/>
          <p:nvPr/>
        </p:nvSpPr>
        <p:spPr>
          <a:xfrm>
            <a:off x="6818121" y="1487941"/>
            <a:ext cx="1930342" cy="7349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1"/>
                </a:solidFill>
              </a:rPr>
              <a:t>Proyectos de TI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6818121" y="3813854"/>
            <a:ext cx="1930342" cy="7349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err="1" smtClean="0">
                <a:solidFill>
                  <a:schemeClr val="tx1"/>
                </a:solidFill>
              </a:rPr>
              <a:t>Startups</a:t>
            </a:r>
            <a:r>
              <a:rPr lang="es-CO" sz="2000" dirty="0" smtClean="0">
                <a:solidFill>
                  <a:schemeClr val="tx1"/>
                </a:solidFill>
              </a:rPr>
              <a:t> de base tecnológica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2271545" y="3495293"/>
            <a:ext cx="1508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 smtClean="0"/>
              <a:t>Crear</a:t>
            </a:r>
          </a:p>
          <a:p>
            <a:r>
              <a:rPr lang="es-CO" sz="1600" i="1" dirty="0" smtClean="0"/>
              <a:t>valor usando TI</a:t>
            </a:r>
            <a:endParaRPr lang="es-CO" sz="1600" i="1" dirty="0"/>
          </a:p>
        </p:txBody>
      </p:sp>
      <p:sp>
        <p:nvSpPr>
          <p:cNvPr id="40" name="39 Triángulo rectángulo"/>
          <p:cNvSpPr/>
          <p:nvPr/>
        </p:nvSpPr>
        <p:spPr>
          <a:xfrm>
            <a:off x="1479366" y="3813854"/>
            <a:ext cx="1093843" cy="1906504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CuadroTexto"/>
          <p:cNvSpPr txBox="1"/>
          <p:nvPr/>
        </p:nvSpPr>
        <p:spPr>
          <a:xfrm>
            <a:off x="687278" y="504472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 smtClean="0"/>
              <a:t>Sensibilidad social hacia las regiones y el país</a:t>
            </a:r>
            <a:endParaRPr lang="es-CO" sz="800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1546792" y="513558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 smtClean="0"/>
              <a:t>Habilidades en gestión de TI</a:t>
            </a:r>
            <a:endParaRPr lang="es-CO" sz="800" b="1" dirty="0"/>
          </a:p>
        </p:txBody>
      </p:sp>
    </p:spTree>
    <p:extLst>
      <p:ext uri="{BB962C8B-B14F-4D97-AF65-F5344CB8AC3E}">
        <p14:creationId xmlns:p14="http://schemas.microsoft.com/office/powerpoint/2010/main" val="24980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 animBg="1"/>
      <p:bldP spid="39" grpId="0"/>
      <p:bldP spid="40" grpId="0" animBg="1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61763" y="112474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</a:rPr>
              <a:t>Cuerpos de Conocimiento</a:t>
            </a:r>
          </a:p>
          <a:p>
            <a:pPr algn="ctr"/>
            <a:r>
              <a:rPr lang="es-ES" sz="3200" b="1" dirty="0" smtClean="0">
                <a:solidFill>
                  <a:schemeClr val="tx2"/>
                </a:solidFill>
              </a:rPr>
              <a:t>(relacionados con Computación)</a:t>
            </a:r>
            <a:endParaRPr lang="es-CO" sz="3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12" y="2391263"/>
            <a:ext cx="4326837" cy="328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ewh.ieee.org/r3/huntsville/cs/images/CSLogo02_blu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3" y="3501050"/>
            <a:ext cx="1512779" cy="92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urveys.acm.org/ac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2" y="2100865"/>
            <a:ext cx="1073808" cy="10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ttgtmedia.com/rms/computerweekly/42583_bcs-new-logo-20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37" y="2167804"/>
            <a:ext cx="1509768" cy="11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cec2012.acce.edu.au/sites/acec2012.acce.edu.au/files/imagecache/slider/AC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74" y="3357502"/>
            <a:ext cx="1208517" cy="12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94" y="4682049"/>
            <a:ext cx="15144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data:image/png;base64,iVBORw0KGgoAAAANSUhEUgAAAXoAAACFCAMAAABizcPaAAAA6lBMVEX///8AAAAdmcQNjDj5EDX/zBHOMJXNZgvy8vLf399QUFAAhinLYAAzMzP+y9H77PYAksD46t78srj5ACSl1OX/0kPQPprNJ5Lg7vTferngpXyh0LAAhCLP59fSdy3/0iRDQ0PX19e9vb1TU1Pt7e2lpaWdnZ0YGBheXl60tLR3d3fHx8eUlJTOzs68vLyCgoJra2sgICA9PT0pKSk0NDQPDw9cXFxxcXGJiYmAwNopocn6GkL/8vPRcRPgh76srKz/33v5ABf/4o3rrdP4AADfoHXq9e3G4+/Y7N/sxqz/1jTRciLedbcAfgmsLKpPAAASTElEQVR4nO2de8O7tBXHG6c/A9ptuk2dTgdtuBRKW0ppu83Z3XRX3//bWc5JCIFyaXmg8Dz2+8dzgSSEDyGXk5Mwm01MlBmGwcbOxZvQv75S+qE1sH3e7ZPUS+fmzh0Lf7R63LU+ff9PmX4uD3337jOhd5/9Qh76zQe/F/rgP/LIJ9/8OdOX8tAX7/0x06/loa9+/Ejqx6+b88HWMSHzwHUuzjpICLEuNDsVhvKP6GDdpUCkPK88uXcrckH3nnEfvxfo01+9nylD/9vP3wl9rqHP9Ht55JNvPv5Q6GOF/pfvSf1Sof/oZ1K/a0bvJMRyWEabsrNFkrX81zPl4WhvgqyUZDILmif5GRTGYjIWKcay1hXZMAjZ3EPvRWpC/64R/Yc9og8IuZQOXQjZ4zFKzNKpZcbwUDzOmB1utvsS+kzqaFqfjzN/3Zry2aumgJ4diHX9ntMTIcsIcCxLJ8wM4rw6uXVWwqkeq+aJFGSVIg2qKaA/ElLZrPIySHY+uRc9D7G+ZnwLepu3N6SqDRhEE0C/JSSsPuMIVHej55V2AucjPdYN6PF6y0cV+/HRh4T4ded2XdHP7AMpPtFb0IuKyq5PtVeNj37fcLPs0BX9LOLnHT1WO3omTp8bUu1To6PnhX5e/4ovOqOHekyvtm9AL1sIrynVHjU6et6v3Dbkb9kZfZSSQI/Vjv4oz9e0PH1rbPTQHpa79LrCzug5yZMeqxU99m9ATUWhR42NHqrkRruJ1Rm9U2i+29GvsvPJYyxIY6PftqF3OqNn5KjHakWfD4MfY0MbG73ZdqesM3rqWVr73YpeC3CsDtGzxkbvtaGny87ol3Ot5mhF7+QB4oeYL8dGD3fqVJ+Scruin530AUMren+uzHKNDX9vmgL65h7FqjP6cH1HqTfSIFIhlpVBetYU0DcbC+2y0fhm9MVYLehXvN7LG9pH9HEmgb55euIe9G5tUm3olwTqtkyPMCZMAv2hsdhfFsX/m9BfTavksZrRM4hpe1kQ6wHmy7HRiym93T1ZbkRfW0u3oL9gP0ul/Ahjwtjo9/e/4IOgP+F8eN7BfIAxYWz0gbzVw+1W8gb0Rlf0TLx4rKVB6FVjo19kt5oGqxvr1wb0YVf0Czm4OKlAw3smjI3eiHMkxPPdRWi0PYEG9FfDLy1WI3pfdnCVCe2+5qeTxkavlTOpxPLPK9rAvwH9sSN6FksjJ1V9nOGNCaOjt8voJdXtpa72r0cfNoxDG9FvlB1pp0INbr4cHb12syWl+2rXy1r0xrwr+p0q47kxYV+XUl8aHz1L6thzBRWvfR36kJPviD43E7PHGRPGRy99ZmrhXxHI0SvHP8rs1RwPdUIfarXLWgWrcsrsUxNAjxVFva56/Dl677wFBaelKqud0AdaCbdVsKF9oaaAfkbPTezLXewcPTnM56VXpgt6NtcncXNv5YF9oSaBnpc13yP1KhpU9LqeUgYyFlsz7Yw+LEzWPMyYMBH0HL5TX+0UXQQq6npMYNsV/Ynojbmtin0ybI0zGfRczNmZ1YW/4JRZ27ncdERPrMK/vgo4rDFhSui5qB06y9LaEJBeLOuHVOtO6KPSVGxe4wSzITUx9FLheldsPnWjcj16anVBH5DS4CEPOWiNM030XCw6aaW/4FFTb8NZd0DP9mVL2YOMCZNFP4O6Pzdr6r4F9egXHdBHV84oypA9rC/UlNFz+NlMit7i9TxVElxVK1QN0Lwhu/Yjo6duy81lgy1tVN/zBGHFTLp64IP6Qo2M3mi1lEgHDa0+7hd9SPa7svLhctySu5dodPStHTi/XOv26wyyJrFXljZzNuCEyejoa1nlQe5AX7+3RQ16Oq+aCXyIL9To6BvWbkud7kBfrxr0dqWzra3CWsNZ7UdH3+51EQ2Jfls9I5LvqDCcL9T46FsNJei0oDUJvaKfV88D5saE4TwTxkffujCeLot1bp/ow5rLG2nlg+pV46M3W/1uoI+jubz2id4tLObX9ICu/fjoW/tviF4L1Cf6Q53fwUaFPtWEeLEmgL5tMojxNm9/m/msQZXojfqL58GH6uNMAH3DOn0RJi0+nh7Rn+vqG73GGWqXlgmgb1nGhp1LvRvUI3rTq33suS+UdcdV7tEU0MfNxZ4PqRL9//7QRw2VXX6VtPbNeJmmgL7ZhAYeqIV3vj/0l6a5kNxBZaAaZxLoyaLypNC63P/sD71XX9/oyxzuucwdmgb6hioHQtT74dyuCvSseX1sbjoeZsJkGujrrVTUunIM6A39unnu9aIiDOOZMBH0des36Y4Qv3SqL/Q8ncbRXO6Gexikaz8++jTA3ZfmVf0I5lcYGvpCvyH7ZqS5Z0JTW9RZ46PnFSldw0T09goEuAZcd/9qHP9alKOXMwR2K9JQRRnEM2F09Bb+ZpuYk1wXCngIthu9NqY2KlLG9MQQR5oLr4yVo4f/nABtk7uzu7pcxZfJRrkXojjSr0fU6OhVnz7a8judO2FkMGZECxjIx27hZnP/mJIaxwWsLlYu/8YY/RoxK9D/7/NM7xrQ//fjTN/LQ43oP6pbvKmVOBbtYF/LVOzInSzDUmmkRo2aS31drPr4deF6LvX/+GumDP3fv1P6Vh7621+U5JFPvvz+S6Hv/y0PffEHpX/KQz98rdT+6QCUEV4crsuq57d7ivpWaeycPPXUU0899dRTTz311FNPPfXUU089NVEZzvZ8jtBURnXbIDOYAYcYHKo1TvJQQj0bFStF39QHWQ05B3eA2UGYhla+3ODYLSz0F/R/rJ4LzKfwWjzY+hDkr3X50WsRU9NAqS02OlSTHj6iDxV6qzKB4JHoV9eTKq9X6OAV4FqpoDN6L4njOH3A50XeEnoK3hYbsV4vLaGHL13fhv5hn2t8U+ihuNty5r+EXugKfWnr0aB2YrYUkGo/q863p/AG0XNybLVaXRR623GccLZxHLeMnrlLyzLXmt+Sjt7g8dhi5/NOyCowLWuHn8he8KOGY1mncGYHPDJ2UZh7sizfNUQkmOymLv8N4WF6kv+K1vxSp4tK9+JvM/Tw/yB+OQ/VsdBACvS4N0SEp0ros0Y5zp2lBHpKoYRC2GNK5oxmn3uBnVygDyR29lqjMxk4VOFXOUGhWK42kysGbeENl+Q+f0smelkmQJfoLULqF0S8GgnvjqMsxgK9K55GRTPLKXorOJ07qQL6/c73/aVyWEoYYNxFgYiKG6L5CD/G/tBGwPMD8Wzkd5VxNwD55p2FN4iViFdKppuhd2rruNcluXG22EYU/nGhGALaa/Rsjl5gMdG8tPPOpUTknVy6Bd8ojBQI9OuZTZAwvAIrLNlLsZdoiJ2szYzis1mKFt/GU2u8YJZuElwEeljEa43Cqm+FYn3qAQo+ovflJjTV6HmJNKKoWOEU0EMlzGzoHGnoQ/RctQTYFdYm7kwW3wj/4XG9GLYB4QnuGT4iW+TBEOnaMn+708Cb5DxQcndRTw6pLCJ9vCoqHKw7vEIHHtCfwsVisRFh5Zg3cn0zqUC/RvTwAI7b7RIDsBjcOvljMHl9HkFDEwjPekO0EyGmix0byF9MHvS9sIco3MuXPdu2H2ufqiGV2J7F0gqd3sOBsGKcr7bEr0af71oMa2J3sIMuZ+3yWA4V1zNFpbbD/yBd9Lkt5O+Vi4VhyCsPZooaIyv1yLJyNBuKrkle8CvRw3u0X60a0S+3AWyGvMJKKIHaH16/U4RNwjV6NC1BinPyuA9gDynstjFZSxuirrdq63rUZl8od5XoPbFIpbHCuQi/ZTFgTl3wF+d/7ANRZ11VOKrU7/zhVhQ+UrAYHvoiUV7qXTgGm3FUNLO8mF6Ec71aRVuJXqZQi152Dy+iwoFwSzzAoVqC8lGg97F9LaKPyJsY0orRLDOgbvayfv0SWVWgNzxc7uboNU4d+qXowFSjl+3mWT5DzjnFSwq3fSjScMoRg7tZEb0/Kzv9v05RvNk9jjLdDD0UqyWtQI+7VGw3B6LtVVGJHt6L0zquRQ/JpWs3lgnhQBaWcuGuW7hsyoY/LieRYAk95G/AraEepXzFTECVDcfHX2X0ey103s6V0Vvwh1wBkWDZluhjHb3aZwiNnsAZa6go+yOfgoFpBLWqCPJ3zPL36mXvEs/zkiW+wQvTtByO0OS/Z1vT5LQjy7T4KGlvmoAkPB4Oh72vtXJrC6OgIh5PbKCysQ77wDibJi/1Lg8RzQwfz11EcrOFxS+bmKKDznb8emH2h+y0n/c8X/NlJNK18BktLNPcyvy9Bed/Q/QzbhRj7Kabbq0Q+Ji4+arUjqLXX6089dRTTz311FOjCJej3hQSvoLUIQDrY70ra7t2MRe39cJGFprgrZuCOskhbpyjOM0Ph6tdcIVF+oVzG8w6HG7cCYP6fOgxfwW2TWEBb3emgyLnkpbZ6IJdLRNe4CXTSnBpnI+/MbgYSE9/RIAjer9tVG4HUIpa0YPd7cpJAx/t9RckbxVdw5z9HeilK8P0pxCdqoJaEpWG3E7oDfKi78aehVF7BlOQt8WQnxMb+BN6Pci5oYAwkqNvDFuH/gV72fCGYn7XGwNT99bNzdd4YiG0sm4IQEPHdR3RSEZhaMwuruz32GiqjUKB3uahJIuFy//WO0cSfcgFJ8GXLIT334pCWrgCzEvOmOPClRazSAS9uK5so0P+p7viVzHAQB1fQibShJhwCp3URNyQ/1e4JbS0xvmHyVeuG0FsLDN05ebZH1fZNPMSdzgjRH7hlZea407t8pdtO0Rx6gP/hNsypAOZtiGcRM9LqoeTvby8ym+O8J4Rk+mcqLACQ2pocsY+VhKZWWIssxevRPcL/srqelmRx2Bn9bPsFDbxAqs0Ol+hKVZsV7WTpuhNolmqR1aG3spdCKBmkZAk+sxHj+Wb+YNlWH05Kr8RiX6pwp3VltB2vgZine9opHnxSBliBsDc4pPLTl+YcLuK9HD5NyJ1lHuYa1EG/vyLJzt9f6PhvgNxs6gBE3Erg9kEv0I0R0gCvbeU9TqDGz7xYZfw+IOg/N0QsyrsQLSeh4b+jAX0ODNw5ooZck4Q7t5jEv3eF6U+c3GSHkBE+VxG1OYkk9CgEr3wXXMEWDFhsiKFD05SpGzzlwT3Lk1wriUQ6PFe0cfzOIURF9xGpFbyuERNke7zAaHezIZ4cxz9STwlgKHe9xx9GmH76ufNrHRC8DENRO/wKwQYA3tBIkkHPY1DUWdHmJU5dC4RPWzwe2CYAzlXFYnZwuL9rIVzi/R/syje3U5Mb1L8AkU6hepeopd9TDlBaJFCV6bYw5HoAbO7WSyJ1uHM0XtX6H2i1lCsED32OAV6WxCS6HmcxeUiwNIieoJ+yhRLhoZeGxHuBHPh54noj+Ix7mYMqsjLZmWRafhQaegjHX2i9Vx09JGOXko9pRb04D2zRryAHmcSq9DTbba+qwE9z18VesRrMLaWVxW/bESvf7r+LaBP07QjeuwZVaHHFv+064Q+b4eVr/MVep7l+NWjt7MFV1JN6MGnKRToL43o8Z+srq9FP69GrzlzYlau0LNSlkeUhv4iWtsb0R8F+m0y924t9dDVFs4gTejB+c0VfnEN6K3qul77dCHmmWD3R9b10Pby2KdkPswOyXdKK+4nOR6pRA+gCugDUYqBtgrahN4RtYlFsh5OE/p1lhVAD0ZIiT7GjDGRcgV6OCNsy5BKOpul2CXCRS4iAsPmYEo9HFzQxNCxz6hEf1iFRfTomUk3KToMSjWhB0R7A34mtLXCSYyNJy4GJdUNmezXQ/Cz/FmF/kIyg1GEN4TvpmtYAj08zTNdkyG/73aHJPqr0ayOXngHElZArwa52joDU6A3q/r1+eBTjmYV+g3Szvv1+ccHV1nlnY1mbXWKVfbrc1c49NZ01XAdaefbWU/CUdkhMWaEBtiji7HLt/S8vd4ShdBAxRTC8n59HHuwn70h+jgHbX2+78XeAn8lNmcee7tZ9otf4Ygrh2JAE6ZxigP9bRrDkIonyevwgB/lz9HwU+Idw0OcwqpSXOK4YnMvhu2/hYc5sSDLOw+yHvFrZqNZZnlx1t868cQCYZo6QBpwY6F4qvtpLPxkandse7HZLES+jbI7GkPTnwyrnNUiHqOw6bEhAhiFcLlvG4Rf4N802/tbBJV+9iw7GoGdMYsX8UtT3AscY4ZwUXoVd5Ylm7X5TB6PwgVTK7Eh9iKcghXh7evs+wHNOm5PPVJLbDGCqVTvPyUpr3Rr7Jz89LQ5QOMeHycxfv2pKdqswif4p55C/R8i78ITiMfvX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data:image/png;base64,iVBORw0KGgoAAAANSUhEUgAAAXoAAACFCAMAAABizcPaAAAA6lBMVEX///8AAAAdmcQNjDj5EDX/zBHOMJXNZgvy8vLf399QUFAAhinLYAAzMzP+y9H77PYAksD46t78srj5ACSl1OX/0kPQPprNJ5Lg7vTferngpXyh0LAAhCLP59fSdy3/0iRDQ0PX19e9vb1TU1Pt7e2lpaWdnZ0YGBheXl60tLR3d3fHx8eUlJTOzs68vLyCgoJra2sgICA9PT0pKSk0NDQPDw9cXFxxcXGJiYmAwNopocn6GkL/8vPRcRPgh76srKz/33v5ABf/4o3rrdP4AADfoHXq9e3G4+/Y7N/sxqz/1jTRciLedbcAfgmsLKpPAAASTElEQVR4nO2de8O7tBXHG6c/A9ptuk2dTgdtuBRKW0ppu83Z3XRX3//bWc5JCIFyaXmg8Dz2+8dzgSSEDyGXk5Mwm01MlBmGwcbOxZvQv75S+qE1sH3e7ZPUS+fmzh0Lf7R63LU+ff9PmX4uD3337jOhd5/9Qh76zQe/F/rgP/LIJ9/8OdOX8tAX7/0x06/loa9+/Ejqx6+b88HWMSHzwHUuzjpICLEuNDsVhvKP6GDdpUCkPK88uXcrckH3nnEfvxfo01+9nylD/9vP3wl9rqHP9Ht55JNvPv5Q6GOF/pfvSf1Sof/oZ1K/a0bvJMRyWEabsrNFkrX81zPl4WhvgqyUZDILmif5GRTGYjIWKcay1hXZMAjZ3EPvRWpC/64R/Yc9og8IuZQOXQjZ4zFKzNKpZcbwUDzOmB1utvsS+kzqaFqfjzN/3Zry2aumgJ4diHX9ntMTIcsIcCxLJ8wM4rw6uXVWwqkeq+aJFGSVIg2qKaA/ElLZrPIySHY+uRc9D7G+ZnwLepu3N6SqDRhEE0C/JSSsPuMIVHej55V2AucjPdYN6PF6y0cV+/HRh4T4ded2XdHP7AMpPtFb0IuKyq5PtVeNj37fcLPs0BX9LOLnHT1WO3omTp8bUu1To6PnhX5e/4ovOqOHekyvtm9AL1sIrynVHjU6et6v3Dbkb9kZfZSSQI/Vjv4oz9e0PH1rbPTQHpa79LrCzug5yZMeqxU99m9ATUWhR42NHqrkRruJ1Rm9U2i+29GvsvPJYyxIY6PftqF3OqNn5KjHakWfD4MfY0MbG73ZdqesM3rqWVr73YpeC3CsDtGzxkbvtaGny87ol3Ot5mhF7+QB4oeYL8dGD3fqVJ+Scruin530AUMren+uzHKNDX9vmgL65h7FqjP6cH1HqTfSIFIhlpVBetYU0DcbC+2y0fhm9MVYLehXvN7LG9pH9HEmgb55euIe9G5tUm3olwTqtkyPMCZMAv2hsdhfFsX/m9BfTavksZrRM4hpe1kQ6wHmy7HRiym93T1ZbkRfW0u3oL9gP0ul/Ahjwtjo9/e/4IOgP+F8eN7BfIAxYWz0gbzVw+1W8gb0Rlf0TLx4rKVB6FVjo19kt5oGqxvr1wb0YVf0Czm4OKlAw3smjI3eiHMkxPPdRWi0PYEG9FfDLy1WI3pfdnCVCe2+5qeTxkavlTOpxPLPK9rAvwH9sSN6FksjJ1V9nOGNCaOjt8voJdXtpa72r0cfNoxDG9FvlB1pp0INbr4cHb12syWl+2rXy1r0xrwr+p0q47kxYV+XUl8aHz1L6thzBRWvfR36kJPviD43E7PHGRPGRy99ZmrhXxHI0SvHP8rs1RwPdUIfarXLWgWrcsrsUxNAjxVFva56/Dl677wFBaelKqud0AdaCbdVsKF9oaaAfkbPTezLXewcPTnM56VXpgt6NtcncXNv5YF9oSaBnpc13yP1KhpU9LqeUgYyFlsz7Yw+LEzWPMyYMBH0HL5TX+0UXQQq6npMYNsV/Ynojbmtin0ybI0zGfRczNmZ1YW/4JRZ27ncdERPrMK/vgo4rDFhSui5qB06y9LaEJBeLOuHVOtO6KPSVGxe4wSzITUx9FLheldsPnWjcj16anVBH5DS4CEPOWiNM030XCw6aaW/4FFTb8NZd0DP9mVL2YOMCZNFP4O6Pzdr6r4F9egXHdBHV84oypA9rC/UlNFz+NlMit7i9TxVElxVK1QN0Lwhu/Yjo6duy81lgy1tVN/zBGHFTLp64IP6Qo2M3mi1lEgHDa0+7hd9SPa7svLhctySu5dodPStHTi/XOv26wyyJrFXljZzNuCEyejoa1nlQe5AX7+3RQ16Oq+aCXyIL9To6BvWbkud7kBfrxr0dqWzra3CWsNZ7UdH3+51EQ2Jfls9I5LvqDCcL9T46FsNJei0oDUJvaKfV88D5saE4TwTxkffujCeLot1bp/ow5rLG2nlg+pV46M3W/1uoI+jubz2id4tLObX9ICu/fjoW/tviF4L1Cf6Q53fwUaFPtWEeLEmgL5tMojxNm9/m/msQZXojfqL58GH6uNMAH3DOn0RJi0+nh7Rn+vqG73GGWqXlgmgb1nGhp1LvRvUI3rTq33suS+UdcdV7tEU0MfNxZ4PqRL9//7QRw2VXX6VtPbNeJmmgL7ZhAYeqIV3vj/0l6a5kNxBZaAaZxLoyaLypNC63P/sD71XX9/oyxzuucwdmgb6hioHQtT74dyuCvSseX1sbjoeZsJkGujrrVTUunIM6A39unnu9aIiDOOZMBH0des36Y4Qv3SqL/Q8ncbRXO6Gexikaz8++jTA3ZfmVf0I5lcYGvpCvyH7ZqS5Z0JTW9RZ46PnFSldw0T09goEuAZcd/9qHP9alKOXMwR2K9JQRRnEM2F09Bb+ZpuYk1wXCngIthu9NqY2KlLG9MQQR5oLr4yVo4f/nABtk7uzu7pcxZfJRrkXojjSr0fU6OhVnz7a8judO2FkMGZECxjIx27hZnP/mJIaxwWsLlYu/8YY/RoxK9D/7/NM7xrQ//fjTN/LQ43oP6pbvKmVOBbtYF/LVOzInSzDUmmkRo2aS31drPr4deF6LvX/+GumDP3fv1P6Vh7621+U5JFPvvz+S6Hv/y0PffEHpX/KQz98rdT+6QCUEV4crsuq57d7ivpWaeycPPXUU0899dRTTz311FNPPfXUU089NVEZzvZ8jtBURnXbIDOYAYcYHKo1TvJQQj0bFStF39QHWQ05B3eA2UGYhla+3ODYLSz0F/R/rJ4LzKfwWjzY+hDkr3X50WsRU9NAqS02OlSTHj6iDxV6qzKB4JHoV9eTKq9X6OAV4FqpoDN6L4njOH3A50XeEnoK3hYbsV4vLaGHL13fhv5hn2t8U+ihuNty5r+EXugKfWnr0aB2YrYUkGo/q863p/AG0XNybLVaXRR623GccLZxHLeMnrlLyzLXmt+Sjt7g8dhi5/NOyCowLWuHn8he8KOGY1mncGYHPDJ2UZh7sizfNUQkmOymLv8N4WF6kv+K1vxSp4tK9+JvM/Tw/yB+OQ/VsdBACvS4N0SEp0ros0Y5zp2lBHpKoYRC2GNK5oxmn3uBnVygDyR29lqjMxk4VOFXOUGhWK42kysGbeENl+Q+f0smelkmQJfoLULqF0S8GgnvjqMsxgK9K55GRTPLKXorOJ07qQL6/c73/aVyWEoYYNxFgYiKG6L5CD/G/tBGwPMD8Wzkd5VxNwD55p2FN4iViFdKppuhd2rruNcluXG22EYU/nGhGALaa/Rsjl5gMdG8tPPOpUTknVy6Bd8ojBQI9OuZTZAwvAIrLNlLsZdoiJ2szYzis1mKFt/GU2u8YJZuElwEeljEa43Cqm+FYn3qAQo+ovflJjTV6HmJNKKoWOEU0EMlzGzoHGnoQ/RctQTYFdYm7kwW3wj/4XG9GLYB4QnuGT4iW+TBEOnaMn+708Cb5DxQcndRTw6pLCJ9vCoqHKw7vEIHHtCfwsVisRFh5Zg3cn0zqUC/RvTwAI7b7RIDsBjcOvljMHl9HkFDEwjPekO0EyGmix0byF9MHvS9sIco3MuXPdu2H2ufqiGV2J7F0gqd3sOBsGKcr7bEr0af71oMa2J3sIMuZ+3yWA4V1zNFpbbD/yBd9Lkt5O+Vi4VhyCsPZooaIyv1yLJyNBuKrkle8CvRw3u0X60a0S+3AWyGvMJKKIHaH16/U4RNwjV6NC1BinPyuA9gDynstjFZSxuirrdq63rUZl8od5XoPbFIpbHCuQi/ZTFgTl3wF+d/7ANRZ11VOKrU7/zhVhQ+UrAYHvoiUV7qXTgGm3FUNLO8mF6Ec71aRVuJXqZQi152Dy+iwoFwSzzAoVqC8lGg97F9LaKPyJsY0orRLDOgbvayfv0SWVWgNzxc7uboNU4d+qXowFSjl+3mWT5DzjnFSwq3fSjScMoRg7tZEb0/Kzv9v05RvNk9jjLdDD0UqyWtQI+7VGw3B6LtVVGJHt6L0zquRQ/JpWs3lgnhQBaWcuGuW7hsyoY/LieRYAk95G/AraEepXzFTECVDcfHX2X0ey103s6V0Vvwh1wBkWDZluhjHb3aZwiNnsAZa6go+yOfgoFpBLWqCPJ3zPL36mXvEs/zkiW+wQvTtByO0OS/Z1vT5LQjy7T4KGlvmoAkPB4Oh72vtXJrC6OgIh5PbKCysQ77wDibJi/1Lg8RzQwfz11EcrOFxS+bmKKDznb8emH2h+y0n/c8X/NlJNK18BktLNPcyvy9Bed/Q/QzbhRj7Kabbq0Q+Ji4+arUjqLXX6089dRTTz311FOjCJej3hQSvoLUIQDrY70ra7t2MRe39cJGFprgrZuCOskhbpyjOM0Ph6tdcIVF+oVzG8w6HG7cCYP6fOgxfwW2TWEBb3emgyLnkpbZ6IJdLRNe4CXTSnBpnI+/MbgYSE9/RIAjer9tVG4HUIpa0YPd7cpJAx/t9RckbxVdw5z9HeilK8P0pxCdqoJaEpWG3E7oDfKi78aehVF7BlOQt8WQnxMb+BN6Pci5oYAwkqNvDFuH/gV72fCGYn7XGwNT99bNzdd4YiG0sm4IQEPHdR3RSEZhaMwuruz32GiqjUKB3uahJIuFy//WO0cSfcgFJ8GXLIT334pCWrgCzEvOmOPClRazSAS9uK5so0P+p7viVzHAQB1fQibShJhwCp3URNyQ/1e4JbS0xvmHyVeuG0FsLDN05ebZH1fZNPMSdzgjRH7hlZea407t8pdtO0Rx6gP/hNsypAOZtiGcRM9LqoeTvby8ym+O8J4Rk+mcqLACQ2pocsY+VhKZWWIssxevRPcL/srqelmRx2Bn9bPsFDbxAqs0Ol+hKVZsV7WTpuhNolmqR1aG3spdCKBmkZAk+sxHj+Wb+YNlWH05Kr8RiX6pwp3VltB2vgZine9opHnxSBliBsDc4pPLTl+YcLuK9HD5NyJ1lHuYa1EG/vyLJzt9f6PhvgNxs6gBE3Erg9kEv0I0R0gCvbeU9TqDGz7xYZfw+IOg/N0QsyrsQLSeh4b+jAX0ODNw5ooZck4Q7t5jEv3eF6U+c3GSHkBE+VxG1OYkk9CgEr3wXXMEWDFhsiKFD05SpGzzlwT3Lk1wriUQ6PFe0cfzOIURF9xGpFbyuERNke7zAaHezIZ4cxz9STwlgKHe9xx9GmH76ufNrHRC8DENRO/wKwQYA3tBIkkHPY1DUWdHmJU5dC4RPWzwe2CYAzlXFYnZwuL9rIVzi/R/syje3U5Mb1L8AkU6hepeopd9TDlBaJFCV6bYw5HoAbO7WSyJ1uHM0XtX6H2i1lCsED32OAV6WxCS6HmcxeUiwNIieoJ+yhRLhoZeGxHuBHPh54noj+Ix7mYMqsjLZmWRafhQaegjHX2i9Vx09JGOXko9pRb04D2zRryAHmcSq9DTbba+qwE9z18VesRrMLaWVxW/bESvf7r+LaBP07QjeuwZVaHHFv+064Q+b4eVr/MVep7l+NWjt7MFV1JN6MGnKRToL43o8Z+srq9FP69GrzlzYlau0LNSlkeUhv4iWtsb0R8F+m0y924t9dDVFs4gTejB+c0VfnEN6K3qul77dCHmmWD3R9b10Pby2KdkPswOyXdKK+4nOR6pRA+gCugDUYqBtgrahN4RtYlFsh5OE/p1lhVAD0ZIiT7GjDGRcgV6OCNsy5BKOpul2CXCRS4iAsPmYEo9HFzQxNCxz6hEf1iFRfTomUk3KToMSjWhB0R7A34mtLXCSYyNJy4GJdUNmezXQ/Cz/FmF/kIyg1GEN4TvpmtYAj08zTNdkyG/73aHJPqr0ayOXngHElZArwa52joDU6A3q/r1+eBTjmYV+g3Szvv1+ccHV1nlnY1mbXWKVfbrc1c49NZ01XAdaefbWU/CUdkhMWaEBtiji7HLt/S8vd4ShdBAxRTC8n59HHuwn70h+jgHbX2+78XeAn8lNmcee7tZ9otf4Ygrh2JAE6ZxigP9bRrDkIonyevwgB/lz9HwU+Idw0OcwqpSXOK4YnMvhu2/hYc5sSDLOw+yHvFrZqNZZnlx1t868cQCYZo6QBpwY6F4qvtpLPxkandse7HZLES+jbI7GkPTnwyrnNUiHqOw6bEhAhiFcLlvG4Rf4N802/tbBJV+9iw7GoGdMYsX8UtT3AscY4ZwUXoVd5Ylm7X5TB6PwgVTK7Eh9iKcghXh7evs+wHNOm5PPVJLbDGCqVTvPyUpr3Rr7Jz89LQ5QOMeHycxfv2pKdqswif4p55C/R8i78ITiMfvX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Picture 6" descr="http://sfiausa.com/wp-content/uploads/2011/05/SFIA-logo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63518"/>
            <a:ext cx="1863725" cy="66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76260" y="562908"/>
            <a:ext cx="45580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Perfil ocupacional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39552" y="1556792"/>
            <a:ext cx="83529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El magister en Gestión de TI de la UNAD podrá desempeñarse en los siguientes cargos o funciones</a:t>
            </a:r>
            <a:r>
              <a:rPr lang="es-CO" sz="14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es-CO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Arquitecto Empresarial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Gerente de Negocios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Gerente de Áreas de T.I o Sistemas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Gerente de Proyectos o Gestor de Proyectos </a:t>
            </a:r>
            <a:r>
              <a:rPr lang="es-CO" sz="1400" dirty="0" err="1">
                <a:solidFill>
                  <a:schemeClr val="accent6">
                    <a:lumMod val="75000"/>
                  </a:schemeClr>
                </a:solidFill>
              </a:rPr>
              <a:t>Senior</a:t>
            </a:r>
            <a:endParaRPr lang="es-CO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Gerente de desarrollo de sistemas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Arquitecto de sistemas de información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Arquitecto de soluciones informáticas o software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Arquitecto de información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Arquitecto de datos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Arquitecto de TI o de infraestructura tecnológica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Líder de Gestión de procesos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Analista de Procesos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Profesional de áreas de apoyo a proyectos o procesos de negocios.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Consultor de TI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Empresario de </a:t>
            </a:r>
            <a:r>
              <a:rPr lang="es-CO" sz="1400" dirty="0" err="1">
                <a:solidFill>
                  <a:schemeClr val="accent6">
                    <a:lumMod val="75000"/>
                  </a:schemeClr>
                </a:solidFill>
              </a:rPr>
              <a:t>startups</a:t>
            </a: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 basados en TI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Mentor de empresarios de </a:t>
            </a:r>
            <a:r>
              <a:rPr lang="es-CO" sz="1400" dirty="0" err="1">
                <a:solidFill>
                  <a:schemeClr val="accent6">
                    <a:lumMod val="75000"/>
                  </a:schemeClr>
                </a:solidFill>
              </a:rPr>
              <a:t>startups</a:t>
            </a: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 basados en TI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400" dirty="0">
                <a:solidFill>
                  <a:schemeClr val="accent6">
                    <a:lumMod val="75000"/>
                  </a:schemeClr>
                </a:solidFill>
              </a:rPr>
              <a:t>Profesor o docente de instituciones educativas</a:t>
            </a:r>
          </a:p>
        </p:txBody>
      </p:sp>
    </p:spTree>
    <p:extLst>
      <p:ext uri="{BB962C8B-B14F-4D97-AF65-F5344CB8AC3E}">
        <p14:creationId xmlns:p14="http://schemas.microsoft.com/office/powerpoint/2010/main" val="35341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94753" y="620688"/>
            <a:ext cx="4628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Competencias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41298550"/>
              </p:ext>
            </p:extLst>
          </p:nvPr>
        </p:nvGraphicFramePr>
        <p:xfrm>
          <a:off x="1514040" y="19682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776013" y="1263983"/>
            <a:ext cx="2746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CMGTI1</a:t>
            </a:r>
            <a:r>
              <a:rPr lang="es-CO" sz="1200" dirty="0" smtClean="0"/>
              <a:t>: Capacidad </a:t>
            </a:r>
            <a:r>
              <a:rPr lang="es-CO" sz="1200" dirty="0"/>
              <a:t>de identificar y explotar las oportunidades que ofrecen diversas tecnologías, servicios y productos de TI para el beneficio de personas, grupos y organizaciones en diferentes dominios (salud, gobierno, educación, entre otros)</a:t>
            </a:r>
            <a:endParaRPr lang="es-CO" sz="1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521354" y="3531161"/>
            <a:ext cx="2458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CMGTI2</a:t>
            </a:r>
            <a:r>
              <a:rPr lang="es-CO" sz="1200" dirty="0" smtClean="0"/>
              <a:t>: </a:t>
            </a:r>
            <a:r>
              <a:rPr lang="es-CO" sz="1200" dirty="0"/>
              <a:t>Capacidad de proponer modelos estratégicos de negocios centrados en el desarrollo de </a:t>
            </a:r>
            <a:r>
              <a:rPr lang="es-CO" sz="1200" dirty="0" smtClean="0"/>
              <a:t>una propuesta </a:t>
            </a:r>
            <a:r>
              <a:rPr lang="es-CO" sz="1200" dirty="0"/>
              <a:t>de valor hacia sus grupos de interés</a:t>
            </a:r>
            <a:endParaRPr lang="es-CO" sz="1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4937392"/>
            <a:ext cx="332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CMGTI3</a:t>
            </a:r>
            <a:r>
              <a:rPr lang="es-CO" sz="1200" dirty="0" smtClean="0"/>
              <a:t>: Capacidad </a:t>
            </a:r>
            <a:r>
              <a:rPr lang="es-CO" sz="1200" dirty="0"/>
              <a:t>de alinear, elaborar y gobernar la arquitectura empresarial (capacidades de gente, procesos y herramientas) de una organización para alcanzar su propuesta de valor hacia sus grupos de interés.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69552" y="325953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CMGTI4: </a:t>
            </a:r>
            <a:r>
              <a:rPr lang="es-CO" sz="1200" dirty="0" smtClean="0"/>
              <a:t> </a:t>
            </a:r>
            <a:r>
              <a:rPr lang="es-CO" sz="1200" dirty="0"/>
              <a:t>Capacidad para gestionar proyectos innovadores que aseguren el valor propuesto a la organización y la </a:t>
            </a:r>
            <a:r>
              <a:rPr lang="es-CO" sz="1200" dirty="0" smtClean="0"/>
              <a:t>Sociedad</a:t>
            </a:r>
            <a:endParaRPr lang="es-CO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70487" y="1821572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CMGTI5: </a:t>
            </a:r>
            <a:r>
              <a:rPr lang="es-CO" sz="1200" dirty="0" smtClean="0"/>
              <a:t> </a:t>
            </a:r>
            <a:r>
              <a:rPr lang="es-CO" sz="1200" dirty="0"/>
              <a:t>Capacidad para gestionar los activos y servicios de TI estableciendo un proceso de mejora continua para la generación de valor dentro de la organización.  </a:t>
            </a:r>
          </a:p>
        </p:txBody>
      </p:sp>
    </p:spTree>
    <p:extLst>
      <p:ext uri="{BB962C8B-B14F-4D97-AF65-F5344CB8AC3E}">
        <p14:creationId xmlns:p14="http://schemas.microsoft.com/office/powerpoint/2010/main" val="26879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47664" y="764704"/>
            <a:ext cx="4392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NIP – Núcleo Integrador de Problema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74209650"/>
              </p:ext>
            </p:extLst>
          </p:nvPr>
        </p:nvGraphicFramePr>
        <p:xfrm>
          <a:off x="1508708" y="18895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052652" y="586572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¿QUÉ?</a:t>
            </a:r>
            <a:endParaRPr lang="es-CO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336699" y="1697359"/>
            <a:ext cx="103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¿CÓMO?</a:t>
            </a:r>
            <a:endParaRPr lang="es-CO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663015" y="2382016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Definir la arquitectura de negocios de una organización para </a:t>
            </a:r>
            <a:r>
              <a:rPr lang="es-CO" sz="1200" dirty="0" smtClean="0"/>
              <a:t>el desarrollo de </a:t>
            </a:r>
            <a:r>
              <a:rPr lang="es-CO" sz="1200" dirty="0"/>
              <a:t>una propuesta de valor relevante a sus grupos de interés (dueños, empleados, clientes y comunidades)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056318" y="2382017"/>
            <a:ext cx="576064" cy="289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NP1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944749" y="5382665"/>
            <a:ext cx="576064" cy="289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NP2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4940" y="4980147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Alinear la arquitectura  empresarial de una organización con su intención estratégica para el logro de la propuesta de valor a </a:t>
            </a:r>
            <a:r>
              <a:rPr lang="es-CO" sz="1200" dirty="0" smtClean="0"/>
              <a:t>empresas y la Sociedad</a:t>
            </a:r>
            <a:endParaRPr lang="es-CO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436838" y="1697359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¿POR QUÉ?</a:t>
            </a:r>
            <a:endParaRPr lang="es-CO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36579" y="4334736"/>
            <a:ext cx="576064" cy="289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NP3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36770" y="3932218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Gestionar proyectos que permitan analizar, diseñar, desarrollar  y administrar soluciones que alcancen el valor propuesto a las organizaciones y la Sociedad</a:t>
            </a:r>
          </a:p>
          <a:p>
            <a:r>
              <a:rPr lang="es-CO" sz="1200" dirty="0"/>
              <a:t> 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20764" y="2488506"/>
            <a:ext cx="576064" cy="289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NP4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120955" y="2085988"/>
            <a:ext cx="1575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Gestionar los activos y servicios de TI en una organización para hacer sostenible la generación de valor propuesta a los grupos de interés. </a:t>
            </a:r>
          </a:p>
        </p:txBody>
      </p:sp>
      <p:sp>
        <p:nvSpPr>
          <p:cNvPr id="17" name="16 Elipse"/>
          <p:cNvSpPr/>
          <p:nvPr/>
        </p:nvSpPr>
        <p:spPr>
          <a:xfrm>
            <a:off x="1697149" y="3303870"/>
            <a:ext cx="5532064" cy="13681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Crear valor compartido para las organizaciones y la Sociedad a través de la gestión efectiva de TI enfocándose en los problemas relevantes en empresas, personas y comunidades en las regiones colombianas dentro de un contexto global </a:t>
            </a:r>
            <a:r>
              <a:rPr lang="es-CO" sz="1200" b="1" dirty="0" smtClean="0">
                <a:solidFill>
                  <a:schemeClr val="tx1"/>
                </a:solidFill>
              </a:rPr>
              <a:t>(NIP)</a:t>
            </a:r>
            <a:endParaRPr lang="es-CO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47664" y="764704"/>
            <a:ext cx="4392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Articulación NP, competencias y cursos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3022671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Definir la arquitectura de negocios de una organización para </a:t>
            </a:r>
            <a:r>
              <a:rPr lang="es-CO" sz="1200" dirty="0" smtClean="0"/>
              <a:t>el desarrollo de </a:t>
            </a:r>
            <a:r>
              <a:rPr lang="es-CO" sz="1200" dirty="0"/>
              <a:t>una propuesta de valor relevante a sus grupos de interés (dueños, empleados, clientes y comunidades)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97472" y="2648739"/>
            <a:ext cx="576064" cy="289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NP1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987824" y="2246221"/>
            <a:ext cx="2746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Capacidad </a:t>
            </a:r>
            <a:r>
              <a:rPr lang="es-CO" sz="1200" dirty="0"/>
              <a:t>de identificar y explotar las oportunidades que ofrecen diversas tecnologías, servicios y productos de TI para el beneficio de personas, grupos y organizaciones en diferentes dominios (salud, gobierno, educación, entre otros)</a:t>
            </a:r>
            <a:endParaRPr lang="es-CO" sz="12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008830" y="3992167"/>
            <a:ext cx="245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Capacidad </a:t>
            </a:r>
            <a:r>
              <a:rPr lang="es-CO" sz="1200" dirty="0"/>
              <a:t>de proponer modelos estratégicos de negocios centrados en el desarrollo de </a:t>
            </a:r>
            <a:r>
              <a:rPr lang="es-CO" sz="1200" dirty="0" smtClean="0"/>
              <a:t>una propuesta </a:t>
            </a:r>
            <a:r>
              <a:rPr lang="es-CO" sz="1200" dirty="0"/>
              <a:t>de valor hacia sus grupos de interés</a:t>
            </a:r>
            <a:endParaRPr lang="es-CO" sz="1200" b="1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3053452" y="1956241"/>
            <a:ext cx="1014492" cy="2899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CMGTI1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135547" y="3729193"/>
            <a:ext cx="1014492" cy="2899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CMGTI2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3" name="2 Flecha curvada hacia abajo"/>
          <p:cNvSpPr/>
          <p:nvPr/>
        </p:nvSpPr>
        <p:spPr>
          <a:xfrm>
            <a:off x="1582462" y="2229995"/>
            <a:ext cx="1296144" cy="418744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4" name="23 Flecha curvada hacia abajo"/>
          <p:cNvSpPr/>
          <p:nvPr/>
        </p:nvSpPr>
        <p:spPr>
          <a:xfrm>
            <a:off x="5525729" y="1891859"/>
            <a:ext cx="1296144" cy="418744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948264" y="2020623"/>
            <a:ext cx="1440160" cy="28998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Red de cursos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948264" y="2431413"/>
            <a:ext cx="201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s-CO" sz="1600" dirty="0" smtClean="0"/>
              <a:t>Tendencias disruptivas en TI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s-CO" sz="1600" dirty="0" smtClean="0"/>
              <a:t>Arquitectura y Estrategia de Negocios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s-CO" sz="1600" dirty="0"/>
              <a:t> </a:t>
            </a:r>
            <a:r>
              <a:rPr lang="es-CO" sz="1600" dirty="0" smtClean="0"/>
              <a:t>Emprendimiento en TI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s-CO" sz="1600" dirty="0" smtClean="0"/>
              <a:t>Electivas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795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8" grpId="0"/>
      <p:bldP spid="19" grpId="0"/>
      <p:bldP spid="20" grpId="0" animBg="1"/>
      <p:bldP spid="23" grpId="0" animBg="1"/>
      <p:bldP spid="3" grpId="0" animBg="1"/>
      <p:bldP spid="24" grpId="0" animBg="1"/>
      <p:bldP spid="25" grpId="0" animBg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47664" y="764704"/>
            <a:ext cx="4392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Articulación NP, competencias y cursos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4866" y="3027913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Alinear la arquitectura  empresarial de una organización con su intención estratégica para el logro de la propuesta de valor </a:t>
            </a:r>
            <a:r>
              <a:rPr lang="es-CO" sz="1200" dirty="0" smtClean="0"/>
              <a:t> a </a:t>
            </a:r>
            <a:r>
              <a:rPr lang="es-CO" sz="1200" dirty="0"/>
              <a:t>empresas y la Sociedad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31844" y="2702966"/>
            <a:ext cx="576064" cy="289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NP2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922196" y="3073554"/>
            <a:ext cx="2746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Capacidad de alinear, elaborar y gobernar la arquitectura empresarial (capacidades de gente, procesos y herramientas) de una organización para alcanzar su propuesta de valor hacia sus grupos de interés. 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2987824" y="2783574"/>
            <a:ext cx="1014492" cy="2899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CMGTI3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3" name="2 Flecha curvada hacia abajo"/>
          <p:cNvSpPr/>
          <p:nvPr/>
        </p:nvSpPr>
        <p:spPr>
          <a:xfrm>
            <a:off x="1426994" y="2574202"/>
            <a:ext cx="1296144" cy="418744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4" name="23 Flecha curvada hacia abajo"/>
          <p:cNvSpPr/>
          <p:nvPr/>
        </p:nvSpPr>
        <p:spPr>
          <a:xfrm>
            <a:off x="4788024" y="2303197"/>
            <a:ext cx="1296144" cy="418744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372200" y="1676993"/>
            <a:ext cx="1440160" cy="28998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Red de cursos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228184" y="2165613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s-CO" sz="1400" dirty="0" smtClean="0"/>
              <a:t>Arquitectura Empresarial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s-CO" sz="1400" dirty="0" smtClean="0"/>
              <a:t>Habilidades gerenciales y cambio organizacional (Capacidad humana)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s-CO" sz="1400" dirty="0"/>
              <a:t>Gestión de procesos de negocios – BPM (Capacidad de procesos</a:t>
            </a:r>
            <a:r>
              <a:rPr lang="es-CO" sz="1400" dirty="0" smtClean="0"/>
              <a:t>)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s-CO" sz="1400" dirty="0"/>
              <a:t> </a:t>
            </a:r>
            <a:r>
              <a:rPr lang="es-CO" sz="1400" dirty="0" smtClean="0"/>
              <a:t>Capacidad financiera y financiación (Capacidad física – capital)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s-CO" sz="1400" dirty="0" smtClean="0"/>
              <a:t>Arquitectura de la solución y de TI (Capacidad de TI)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s-CO" sz="1400" dirty="0"/>
              <a:t> </a:t>
            </a:r>
            <a:r>
              <a:rPr lang="es-CO" sz="1400" dirty="0" smtClean="0"/>
              <a:t>Electivas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7952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8" grpId="0"/>
      <p:bldP spid="20" grpId="0" animBg="1"/>
      <p:bldP spid="3" grpId="0" animBg="1"/>
      <p:bldP spid="24" grpId="0" animBg="1"/>
      <p:bldP spid="25" grpId="0" animBg="1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47664" y="764704"/>
            <a:ext cx="4392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Articulación NP, competencias y cursos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63304" y="2446259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Gestionar proyectos que permitan analizar, diseñar, desarrollar  y administrar soluciones que alcancen el valor propuesto a las organizaciones y la Sociedad</a:t>
            </a:r>
          </a:p>
          <a:p>
            <a:endParaRPr lang="es-CO" sz="12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320282" y="2121312"/>
            <a:ext cx="576064" cy="289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NP3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910634" y="2491900"/>
            <a:ext cx="274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Capacidad para gestionar proyectos innovadores que aseguren el valor propuesto a la organización y la Sociedad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2976262" y="2201920"/>
            <a:ext cx="1014492" cy="2899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CMGTI4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3" name="2 Flecha curvada hacia abajo"/>
          <p:cNvSpPr/>
          <p:nvPr/>
        </p:nvSpPr>
        <p:spPr>
          <a:xfrm>
            <a:off x="1415432" y="1967406"/>
            <a:ext cx="1296144" cy="418744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4" name="23 Flecha curvada hacia abajo"/>
          <p:cNvSpPr/>
          <p:nvPr/>
        </p:nvSpPr>
        <p:spPr>
          <a:xfrm>
            <a:off x="4890302" y="1967406"/>
            <a:ext cx="1296144" cy="418744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372764" y="2177841"/>
            <a:ext cx="1440160" cy="28998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Red de cursos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346283" y="254226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s-CO" sz="1400" dirty="0" smtClean="0"/>
              <a:t>Gestión de proyectos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s-CO" sz="1400" dirty="0"/>
              <a:t> </a:t>
            </a:r>
            <a:r>
              <a:rPr lang="es-CO" sz="1400" dirty="0" smtClean="0"/>
              <a:t>Electivas</a:t>
            </a:r>
            <a:endParaRPr lang="es-CO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5919" y="4372185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Gestionar los activos y servicios de TI en una organización para hacer sostenible la generación de valor propuesta a los grupos de interés. 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352897" y="4047238"/>
            <a:ext cx="576064" cy="289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NP4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43249" y="4417826"/>
            <a:ext cx="274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Capacidad para gestionar los activos y servicios de TI estableciendo un proceso de mejora continua para la generación de valor dentro de la organización.  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3008877" y="4127846"/>
            <a:ext cx="1014492" cy="2899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CMGTI5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5" name="14 Flecha curvada hacia abajo"/>
          <p:cNvSpPr/>
          <p:nvPr/>
        </p:nvSpPr>
        <p:spPr>
          <a:xfrm>
            <a:off x="1448047" y="3893332"/>
            <a:ext cx="1296144" cy="418744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6" name="15 Flecha curvada hacia abajo"/>
          <p:cNvSpPr/>
          <p:nvPr/>
        </p:nvSpPr>
        <p:spPr>
          <a:xfrm>
            <a:off x="4922917" y="3893332"/>
            <a:ext cx="1296144" cy="418744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405379" y="4103767"/>
            <a:ext cx="1440160" cy="28998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Red de cursos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8898" y="4468194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s-CO" sz="1400" dirty="0" smtClean="0"/>
              <a:t>Gestión de infraestructura de TI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s-CO" sz="1400" dirty="0"/>
              <a:t> </a:t>
            </a:r>
            <a:r>
              <a:rPr lang="es-CO" sz="1400" dirty="0" smtClean="0"/>
              <a:t>Soluciones analíticas de negocios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s-CO" sz="1400" dirty="0"/>
              <a:t> </a:t>
            </a:r>
            <a:r>
              <a:rPr lang="es-CO" sz="1400" dirty="0" smtClean="0"/>
              <a:t>Gobierno y Gestión de servicios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s-CO" sz="1400" dirty="0" smtClean="0"/>
              <a:t> Gestión de seguridad en TI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s-CO" sz="1400" dirty="0" smtClean="0"/>
              <a:t> Electivas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7298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8" grpId="0"/>
      <p:bldP spid="20" grpId="0" animBg="1"/>
      <p:bldP spid="3" grpId="0" animBg="1"/>
      <p:bldP spid="24" grpId="0" animBg="1"/>
      <p:bldP spid="25" grpId="0" animBg="1"/>
      <p:bldP spid="26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94753" y="919196"/>
            <a:ext cx="4628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err="1" smtClean="0">
                <a:solidFill>
                  <a:schemeClr val="tx2"/>
                </a:solidFill>
                <a:latin typeface="+mj-lt"/>
              </a:rPr>
              <a:t>Macrocurrículo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94" y="2095500"/>
            <a:ext cx="6501291" cy="34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3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19672" y="692696"/>
            <a:ext cx="47525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Plan de estudios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87772"/>
              </p:ext>
            </p:extLst>
          </p:nvPr>
        </p:nvGraphicFramePr>
        <p:xfrm>
          <a:off x="395535" y="1585248"/>
          <a:ext cx="8387269" cy="4757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3"/>
                <a:gridCol w="3816424"/>
                <a:gridCol w="1008112"/>
                <a:gridCol w="576064"/>
                <a:gridCol w="740698"/>
                <a:gridCol w="643568"/>
                <a:gridCol w="657185"/>
                <a:gridCol w="657185"/>
              </a:tblGrid>
              <a:tr h="13715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Plan de estudios Maestría en Gestión de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371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No.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Curso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Componente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Tipo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Créditos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Total de horas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371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HAT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HTI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Total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Tendencias disruptivas en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Arquitectura y Estrategia de Negocios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Emprendimiento en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Habilidades gerenciales y cambio organizacional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Arquitectura Empresarial 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Capacidad financiera y de financiación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de procesos de negocios (BPM)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de proyectos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Arquitectura de solución y de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Soluciones analíticas de negocios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11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de infraestructura de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Gobierno y gestión de servicios de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de seguridad en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Electiva Disciplinar Especifica 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EDE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Electiva Disciplinar Especifica II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EDE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Electiva Disciplinar de Gestión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EDE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60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17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Seminario de Investigación Aplicada 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EDE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Seminario de Investigación Aplicada II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EDE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85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19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Seminario de Investigación Aplicada III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CDE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EDE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20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Seminario de Investigación Aplicada IV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EDE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15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Total del plan de estudios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48</a:t>
                      </a:r>
                      <a:endParaRPr lang="es-CO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576</a:t>
                      </a:r>
                      <a:endParaRPr lang="es-CO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1728</a:t>
                      </a:r>
                      <a:endParaRPr lang="es-CO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2304</a:t>
                      </a:r>
                      <a:endParaRPr lang="es-CO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2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19672" y="764704"/>
            <a:ext cx="45365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Resumen plan de estudios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6760" y="3529611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u="sng" dirty="0">
                <a:solidFill>
                  <a:schemeClr val="accent6">
                    <a:lumMod val="75000"/>
                  </a:schemeClr>
                </a:solidFill>
              </a:rPr>
              <a:t>Requisitos de Grado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Opción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grado</a:t>
            </a:r>
          </a:p>
          <a:p>
            <a:pPr lvl="0"/>
            <a:endParaRPr lang="es-CO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CO" sz="1600" b="1" u="sng" dirty="0">
                <a:solidFill>
                  <a:schemeClr val="accent6">
                    <a:lumMod val="75000"/>
                  </a:schemeClr>
                </a:solidFill>
              </a:rPr>
              <a:t>Líneas de profundización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TI como valor estratégico para las organizaciones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TI como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potenciador de oportunidades de emprendimiento</a:t>
            </a:r>
            <a:endParaRPr lang="es-CO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375346"/>
              </p:ext>
            </p:extLst>
          </p:nvPr>
        </p:nvGraphicFramePr>
        <p:xfrm>
          <a:off x="1043607" y="1772816"/>
          <a:ext cx="7488832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2218790"/>
                <a:gridCol w="1181964"/>
                <a:gridCol w="1091878"/>
                <a:gridCol w="1498100"/>
                <a:gridCol w="14981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Tipo de curso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Cant. Cursos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% cursos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Cant. Créditos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% créditos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Calibri"/>
                          <a:ea typeface="Calibri"/>
                          <a:cs typeface="Arial"/>
                        </a:rPr>
                        <a:t>Obligatorio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14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70%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33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69%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Calibri"/>
                          <a:ea typeface="Calibri"/>
                          <a:cs typeface="Arial"/>
                        </a:rPr>
                        <a:t>Electivo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30%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15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31%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20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100%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48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100%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9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19672" y="764704"/>
            <a:ext cx="45365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Resumen plan de estudios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04546337"/>
              </p:ext>
            </p:extLst>
          </p:nvPr>
        </p:nvGraphicFramePr>
        <p:xfrm>
          <a:off x="1552864" y="16624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6315989" y="2402949"/>
            <a:ext cx="576064" cy="289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NP1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868144" y="5076737"/>
            <a:ext cx="576064" cy="289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NP2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825235" y="3800073"/>
            <a:ext cx="576064" cy="289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NP3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728656" y="1918583"/>
            <a:ext cx="576064" cy="289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NP4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121144" y="1827178"/>
            <a:ext cx="157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Tendencias disruptivas en TI</a:t>
            </a:r>
            <a:endParaRPr lang="es-CO" sz="1200" b="1" dirty="0"/>
          </a:p>
        </p:txBody>
      </p:sp>
      <p:sp>
        <p:nvSpPr>
          <p:cNvPr id="13" name="12 Elipse"/>
          <p:cNvSpPr/>
          <p:nvPr/>
        </p:nvSpPr>
        <p:spPr>
          <a:xfrm>
            <a:off x="3719637" y="3539923"/>
            <a:ext cx="1872208" cy="5677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Seminario de Investigación Aplicada  l a IV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115059" y="2317106"/>
            <a:ext cx="170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Arquitectura y Estrategia de Negocios</a:t>
            </a:r>
            <a:endParaRPr lang="es-CO" sz="12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121144" y="2798716"/>
            <a:ext cx="170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Emprendimiento en TI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619154" y="4340779"/>
            <a:ext cx="2513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Habilidades y cambio organizacional</a:t>
            </a:r>
            <a:endParaRPr lang="es-CO" sz="12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04021" y="4090308"/>
            <a:ext cx="2015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Arquitectura Empresarial</a:t>
            </a:r>
            <a:endParaRPr lang="es-CO" sz="12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604021" y="4616296"/>
            <a:ext cx="2513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Capacidad financiera y de financiación</a:t>
            </a:r>
            <a:endParaRPr lang="es-CO" sz="12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604021" y="5076737"/>
            <a:ext cx="201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Gestión de procesos de negocios (BPM)</a:t>
            </a:r>
            <a:endParaRPr lang="es-CO" sz="12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24835" y="4192785"/>
            <a:ext cx="2513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Gestión de proyectos</a:t>
            </a:r>
            <a:endParaRPr lang="es-CO" sz="12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618303" y="5526147"/>
            <a:ext cx="262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Arquitectura de la solución y de TI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24835" y="2673775"/>
            <a:ext cx="17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Soluciones analíticas de negocios</a:t>
            </a:r>
            <a:endParaRPr lang="es-CO" sz="12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25113" y="1688679"/>
            <a:ext cx="2303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Gestión de infraestructura de TI</a:t>
            </a:r>
            <a:endParaRPr lang="es-CO" sz="12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25113" y="1963194"/>
            <a:ext cx="2303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Gobierno y gestión de servicios de TI</a:t>
            </a:r>
            <a:endParaRPr lang="es-CO" sz="12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25113" y="2415930"/>
            <a:ext cx="2303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Gestión de seguridad en TI</a:t>
            </a:r>
            <a:endParaRPr lang="es-CO" sz="12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115058" y="3071545"/>
            <a:ext cx="170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Electivas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659583" y="5792763"/>
            <a:ext cx="170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Electivas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65739" y="4445937"/>
            <a:ext cx="170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Electivas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324835" y="3094252"/>
            <a:ext cx="170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Electivas</a:t>
            </a:r>
          </a:p>
        </p:txBody>
      </p:sp>
    </p:spTree>
    <p:extLst>
      <p:ext uri="{BB962C8B-B14F-4D97-AF65-F5344CB8AC3E}">
        <p14:creationId xmlns:p14="http://schemas.microsoft.com/office/powerpoint/2010/main" val="24589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61763" y="112474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/>
                </a:solidFill>
              </a:rPr>
              <a:t>Cuerpo de conocimiento seleccionado : </a:t>
            </a:r>
          </a:p>
          <a:p>
            <a:pPr algn="ctr"/>
            <a:r>
              <a:rPr lang="es-ES" sz="3600" b="1" dirty="0" smtClean="0">
                <a:solidFill>
                  <a:schemeClr val="tx2"/>
                </a:solidFill>
              </a:rPr>
              <a:t>TI (Tecnología de Información)</a:t>
            </a:r>
            <a:endParaRPr lang="es-CO" sz="3600" dirty="0">
              <a:solidFill>
                <a:schemeClr val="tx2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11"/>
            <a:ext cx="5603240" cy="344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ewh.ieee.org/r3/huntsville/cs/images/CSLogo02_blu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7" y="3825996"/>
            <a:ext cx="1512779" cy="92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urveys.acm.org/ac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6" y="2425811"/>
            <a:ext cx="1073808" cy="10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10512" y="30396"/>
            <a:ext cx="46757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Mapa curricular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3" name="332 Rectángulo"/>
          <p:cNvSpPr/>
          <p:nvPr/>
        </p:nvSpPr>
        <p:spPr>
          <a:xfrm>
            <a:off x="831537" y="1016318"/>
            <a:ext cx="1080120" cy="86409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4" name="333 Rectángulo"/>
          <p:cNvSpPr/>
          <p:nvPr/>
        </p:nvSpPr>
        <p:spPr>
          <a:xfrm>
            <a:off x="831537" y="1592382"/>
            <a:ext cx="1080120" cy="2903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5" name="334 Rectángulo"/>
          <p:cNvSpPr/>
          <p:nvPr/>
        </p:nvSpPr>
        <p:spPr>
          <a:xfrm>
            <a:off x="831537" y="1592382"/>
            <a:ext cx="288032" cy="2903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6" name="335 Rectángulo"/>
          <p:cNvSpPr/>
          <p:nvPr/>
        </p:nvSpPr>
        <p:spPr>
          <a:xfrm>
            <a:off x="1119569" y="1592382"/>
            <a:ext cx="504056" cy="28704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7" name="336 CuadroTexto"/>
          <p:cNvSpPr txBox="1"/>
          <p:nvPr/>
        </p:nvSpPr>
        <p:spPr>
          <a:xfrm>
            <a:off x="841650" y="1013248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Tendencias </a:t>
            </a:r>
          </a:p>
          <a:p>
            <a:pPr algn="ctr"/>
            <a:r>
              <a:rPr lang="es-CO" sz="1000" b="1" dirty="0" smtClean="0">
                <a:latin typeface="+mj-lt"/>
              </a:rPr>
              <a:t>disruptivas en TI</a:t>
            </a:r>
            <a:endParaRPr lang="es-CO" sz="1000" b="1" dirty="0">
              <a:latin typeface="+mj-lt"/>
            </a:endParaRPr>
          </a:p>
        </p:txBody>
      </p:sp>
      <p:sp>
        <p:nvSpPr>
          <p:cNvPr id="338" name="337 CuadroTexto"/>
          <p:cNvSpPr txBox="1"/>
          <p:nvPr/>
        </p:nvSpPr>
        <p:spPr>
          <a:xfrm>
            <a:off x="850357" y="161279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>
                <a:latin typeface="+mj-lt"/>
              </a:rPr>
              <a:t>2</a:t>
            </a:r>
          </a:p>
        </p:txBody>
      </p:sp>
      <p:sp>
        <p:nvSpPr>
          <p:cNvPr id="339" name="338 CuadroTexto"/>
          <p:cNvSpPr txBox="1"/>
          <p:nvPr/>
        </p:nvSpPr>
        <p:spPr>
          <a:xfrm>
            <a:off x="1190044" y="1614457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TP</a:t>
            </a:r>
            <a:endParaRPr lang="es-CO" sz="1000" b="1" dirty="0">
              <a:latin typeface="+mj-lt"/>
            </a:endParaRPr>
          </a:p>
        </p:txBody>
      </p:sp>
      <p:sp>
        <p:nvSpPr>
          <p:cNvPr id="340" name="339 CuadroTexto"/>
          <p:cNvSpPr txBox="1"/>
          <p:nvPr/>
        </p:nvSpPr>
        <p:spPr>
          <a:xfrm>
            <a:off x="1623625" y="1612792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O</a:t>
            </a:r>
            <a:endParaRPr lang="es-CO" sz="1000" b="1" dirty="0">
              <a:latin typeface="+mj-lt"/>
            </a:endParaRPr>
          </a:p>
        </p:txBody>
      </p:sp>
      <p:sp>
        <p:nvSpPr>
          <p:cNvPr id="341" name="340 CuadroTexto"/>
          <p:cNvSpPr txBox="1"/>
          <p:nvPr/>
        </p:nvSpPr>
        <p:spPr>
          <a:xfrm>
            <a:off x="1077562" y="6561928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I SEMESTRE</a:t>
            </a:r>
            <a:endParaRPr lang="es-CO" sz="1000" b="1" dirty="0">
              <a:latin typeface="+mj-lt"/>
            </a:endParaRPr>
          </a:p>
        </p:txBody>
      </p:sp>
      <p:sp>
        <p:nvSpPr>
          <p:cNvPr id="342" name="341 CuadroTexto"/>
          <p:cNvSpPr txBox="1"/>
          <p:nvPr/>
        </p:nvSpPr>
        <p:spPr>
          <a:xfrm>
            <a:off x="2459429" y="6556011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II SEMESTRE</a:t>
            </a:r>
            <a:endParaRPr lang="es-CO" sz="1000" b="1" dirty="0">
              <a:latin typeface="+mj-lt"/>
            </a:endParaRPr>
          </a:p>
        </p:txBody>
      </p:sp>
      <p:sp>
        <p:nvSpPr>
          <p:cNvPr id="343" name="342 CuadroTexto"/>
          <p:cNvSpPr txBox="1"/>
          <p:nvPr/>
        </p:nvSpPr>
        <p:spPr>
          <a:xfrm>
            <a:off x="3753970" y="6556010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III SEMESTRE</a:t>
            </a:r>
            <a:endParaRPr lang="es-CO" sz="1000" b="1" dirty="0">
              <a:latin typeface="+mj-lt"/>
            </a:endParaRPr>
          </a:p>
        </p:txBody>
      </p:sp>
      <p:sp>
        <p:nvSpPr>
          <p:cNvPr id="344" name="343 CuadroTexto"/>
          <p:cNvSpPr txBox="1"/>
          <p:nvPr/>
        </p:nvSpPr>
        <p:spPr>
          <a:xfrm>
            <a:off x="5228343" y="6545922"/>
            <a:ext cx="8803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IV SEMESTRE</a:t>
            </a:r>
            <a:endParaRPr lang="es-CO" sz="1000" b="1" dirty="0">
              <a:latin typeface="+mj-lt"/>
            </a:endParaRPr>
          </a:p>
        </p:txBody>
      </p:sp>
      <p:sp>
        <p:nvSpPr>
          <p:cNvPr id="345" name="344 Rectángulo"/>
          <p:cNvSpPr/>
          <p:nvPr/>
        </p:nvSpPr>
        <p:spPr>
          <a:xfrm>
            <a:off x="831537" y="2194505"/>
            <a:ext cx="1080120" cy="86409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6" name="345 Rectángulo"/>
          <p:cNvSpPr/>
          <p:nvPr/>
        </p:nvSpPr>
        <p:spPr>
          <a:xfrm>
            <a:off x="831537" y="2770569"/>
            <a:ext cx="1080120" cy="2903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7" name="346 Rectángulo"/>
          <p:cNvSpPr/>
          <p:nvPr/>
        </p:nvSpPr>
        <p:spPr>
          <a:xfrm>
            <a:off x="831537" y="2770569"/>
            <a:ext cx="288032" cy="2903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8" name="347 Rectángulo"/>
          <p:cNvSpPr/>
          <p:nvPr/>
        </p:nvSpPr>
        <p:spPr>
          <a:xfrm>
            <a:off x="1119569" y="2770569"/>
            <a:ext cx="504056" cy="28704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9" name="348 CuadroTexto"/>
          <p:cNvSpPr txBox="1"/>
          <p:nvPr/>
        </p:nvSpPr>
        <p:spPr>
          <a:xfrm>
            <a:off x="896953" y="2191435"/>
            <a:ext cx="9492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Arquitectura y</a:t>
            </a:r>
          </a:p>
          <a:p>
            <a:pPr algn="ctr"/>
            <a:r>
              <a:rPr lang="es-CO" sz="1000" b="1" dirty="0" smtClean="0">
                <a:latin typeface="+mj-lt"/>
              </a:rPr>
              <a:t>Estrategia de </a:t>
            </a:r>
          </a:p>
          <a:p>
            <a:pPr algn="ctr"/>
            <a:r>
              <a:rPr lang="es-CO" sz="1000" b="1" dirty="0" smtClean="0">
                <a:latin typeface="+mj-lt"/>
              </a:rPr>
              <a:t>Negocios</a:t>
            </a:r>
            <a:endParaRPr lang="es-CO" sz="1000" b="1" dirty="0">
              <a:latin typeface="+mj-lt"/>
            </a:endParaRPr>
          </a:p>
        </p:txBody>
      </p:sp>
      <p:sp>
        <p:nvSpPr>
          <p:cNvPr id="350" name="349 CuadroTexto"/>
          <p:cNvSpPr txBox="1"/>
          <p:nvPr/>
        </p:nvSpPr>
        <p:spPr>
          <a:xfrm>
            <a:off x="850358" y="2790980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3</a:t>
            </a:r>
            <a:endParaRPr lang="es-CO" sz="1000" b="1" dirty="0">
              <a:latin typeface="+mj-lt"/>
            </a:endParaRPr>
          </a:p>
        </p:txBody>
      </p:sp>
      <p:sp>
        <p:nvSpPr>
          <p:cNvPr id="351" name="350 CuadroTexto"/>
          <p:cNvSpPr txBox="1"/>
          <p:nvPr/>
        </p:nvSpPr>
        <p:spPr>
          <a:xfrm>
            <a:off x="1224509" y="2792644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</a:t>
            </a:r>
            <a:endParaRPr lang="es-CO" sz="1000" b="1" dirty="0">
              <a:latin typeface="+mj-lt"/>
            </a:endParaRPr>
          </a:p>
        </p:txBody>
      </p:sp>
      <p:sp>
        <p:nvSpPr>
          <p:cNvPr id="352" name="351 CuadroTexto"/>
          <p:cNvSpPr txBox="1"/>
          <p:nvPr/>
        </p:nvSpPr>
        <p:spPr>
          <a:xfrm>
            <a:off x="1623625" y="2790979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O</a:t>
            </a:r>
            <a:endParaRPr lang="es-CO" sz="1000" b="1" dirty="0">
              <a:latin typeface="+mj-lt"/>
            </a:endParaRPr>
          </a:p>
        </p:txBody>
      </p:sp>
      <p:sp>
        <p:nvSpPr>
          <p:cNvPr id="353" name="352 Rectángulo"/>
          <p:cNvSpPr/>
          <p:nvPr/>
        </p:nvSpPr>
        <p:spPr>
          <a:xfrm>
            <a:off x="837574" y="3349703"/>
            <a:ext cx="1080120" cy="86409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4" name="353 Rectángulo"/>
          <p:cNvSpPr/>
          <p:nvPr/>
        </p:nvSpPr>
        <p:spPr>
          <a:xfrm>
            <a:off x="837574" y="3925767"/>
            <a:ext cx="1080120" cy="2903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5" name="354 Rectángulo"/>
          <p:cNvSpPr/>
          <p:nvPr/>
        </p:nvSpPr>
        <p:spPr>
          <a:xfrm>
            <a:off x="837574" y="3925767"/>
            <a:ext cx="288032" cy="2903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6" name="355 Rectángulo"/>
          <p:cNvSpPr/>
          <p:nvPr/>
        </p:nvSpPr>
        <p:spPr>
          <a:xfrm>
            <a:off x="1125606" y="3925767"/>
            <a:ext cx="504056" cy="28704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7" name="356 CuadroTexto"/>
          <p:cNvSpPr txBox="1"/>
          <p:nvPr/>
        </p:nvSpPr>
        <p:spPr>
          <a:xfrm>
            <a:off x="814444" y="3346633"/>
            <a:ext cx="1114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b="1" dirty="0" smtClean="0">
                <a:latin typeface="+mj-lt"/>
              </a:rPr>
              <a:t>Emprendimiento en </a:t>
            </a:r>
          </a:p>
          <a:p>
            <a:pPr algn="ctr"/>
            <a:r>
              <a:rPr lang="es-CO" sz="800" b="1" dirty="0" smtClean="0">
                <a:latin typeface="+mj-lt"/>
              </a:rPr>
              <a:t>TI</a:t>
            </a:r>
            <a:endParaRPr lang="es-CO" sz="800" b="1" dirty="0">
              <a:latin typeface="+mj-lt"/>
            </a:endParaRPr>
          </a:p>
        </p:txBody>
      </p:sp>
      <p:sp>
        <p:nvSpPr>
          <p:cNvPr id="358" name="357 CuadroTexto"/>
          <p:cNvSpPr txBox="1"/>
          <p:nvPr/>
        </p:nvSpPr>
        <p:spPr>
          <a:xfrm>
            <a:off x="856395" y="3946178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3</a:t>
            </a:r>
            <a:endParaRPr lang="es-CO" sz="1000" b="1" dirty="0">
              <a:latin typeface="+mj-lt"/>
            </a:endParaRPr>
          </a:p>
        </p:txBody>
      </p:sp>
      <p:sp>
        <p:nvSpPr>
          <p:cNvPr id="359" name="358 CuadroTexto"/>
          <p:cNvSpPr txBox="1"/>
          <p:nvPr/>
        </p:nvSpPr>
        <p:spPr>
          <a:xfrm>
            <a:off x="1196081" y="3947842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TP</a:t>
            </a:r>
            <a:endParaRPr lang="es-CO" sz="1000" b="1" dirty="0">
              <a:latin typeface="+mj-lt"/>
            </a:endParaRPr>
          </a:p>
        </p:txBody>
      </p:sp>
      <p:sp>
        <p:nvSpPr>
          <p:cNvPr id="360" name="359 CuadroTexto"/>
          <p:cNvSpPr txBox="1"/>
          <p:nvPr/>
        </p:nvSpPr>
        <p:spPr>
          <a:xfrm>
            <a:off x="1629662" y="3946177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O</a:t>
            </a:r>
            <a:endParaRPr lang="es-CO" sz="1000" b="1" dirty="0">
              <a:latin typeface="+mj-lt"/>
            </a:endParaRPr>
          </a:p>
        </p:txBody>
      </p:sp>
      <p:sp>
        <p:nvSpPr>
          <p:cNvPr id="361" name="360 Rectángulo"/>
          <p:cNvSpPr/>
          <p:nvPr/>
        </p:nvSpPr>
        <p:spPr>
          <a:xfrm>
            <a:off x="843611" y="5569890"/>
            <a:ext cx="1080120" cy="8640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2" name="361 Rectángulo"/>
          <p:cNvSpPr/>
          <p:nvPr/>
        </p:nvSpPr>
        <p:spPr>
          <a:xfrm>
            <a:off x="843611" y="6145954"/>
            <a:ext cx="1080120" cy="29037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3" name="362 Rectángulo"/>
          <p:cNvSpPr/>
          <p:nvPr/>
        </p:nvSpPr>
        <p:spPr>
          <a:xfrm>
            <a:off x="843611" y="6145954"/>
            <a:ext cx="288032" cy="29037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4" name="363 Rectángulo"/>
          <p:cNvSpPr/>
          <p:nvPr/>
        </p:nvSpPr>
        <p:spPr>
          <a:xfrm>
            <a:off x="1131643" y="6145954"/>
            <a:ext cx="504056" cy="28704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5" name="364 CuadroTexto"/>
          <p:cNvSpPr txBox="1"/>
          <p:nvPr/>
        </p:nvSpPr>
        <p:spPr>
          <a:xfrm>
            <a:off x="919826" y="5578881"/>
            <a:ext cx="9156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Seminario de </a:t>
            </a:r>
          </a:p>
          <a:p>
            <a:pPr algn="ctr"/>
            <a:r>
              <a:rPr lang="es-CO" sz="1000" b="1" dirty="0" smtClean="0">
                <a:latin typeface="+mj-lt"/>
              </a:rPr>
              <a:t>Investigación </a:t>
            </a:r>
          </a:p>
          <a:p>
            <a:pPr algn="ctr"/>
            <a:r>
              <a:rPr lang="es-CO" sz="1000" b="1" dirty="0" smtClean="0">
                <a:latin typeface="+mj-lt"/>
              </a:rPr>
              <a:t>Aplicada I</a:t>
            </a:r>
            <a:endParaRPr lang="es-CO" sz="1000" b="1" dirty="0">
              <a:latin typeface="+mj-lt"/>
            </a:endParaRPr>
          </a:p>
        </p:txBody>
      </p:sp>
      <p:sp>
        <p:nvSpPr>
          <p:cNvPr id="366" name="365 CuadroTexto"/>
          <p:cNvSpPr txBox="1"/>
          <p:nvPr/>
        </p:nvSpPr>
        <p:spPr>
          <a:xfrm>
            <a:off x="869180" y="6168029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1</a:t>
            </a:r>
            <a:endParaRPr lang="es-CO" sz="1000" b="1" dirty="0">
              <a:latin typeface="+mj-lt"/>
            </a:endParaRPr>
          </a:p>
        </p:txBody>
      </p:sp>
      <p:sp>
        <p:nvSpPr>
          <p:cNvPr id="367" name="366 CuadroTexto"/>
          <p:cNvSpPr txBox="1"/>
          <p:nvPr/>
        </p:nvSpPr>
        <p:spPr>
          <a:xfrm>
            <a:off x="1243195" y="6166365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>
                <a:latin typeface="+mj-lt"/>
              </a:rPr>
              <a:t>R</a:t>
            </a:r>
          </a:p>
        </p:txBody>
      </p:sp>
      <p:sp>
        <p:nvSpPr>
          <p:cNvPr id="368" name="367 CuadroTexto"/>
          <p:cNvSpPr txBox="1"/>
          <p:nvPr/>
        </p:nvSpPr>
        <p:spPr>
          <a:xfrm>
            <a:off x="1658488" y="6169663"/>
            <a:ext cx="247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E</a:t>
            </a:r>
            <a:endParaRPr lang="es-CO" sz="1000" b="1" dirty="0">
              <a:latin typeface="+mj-lt"/>
            </a:endParaRPr>
          </a:p>
        </p:txBody>
      </p:sp>
      <p:sp>
        <p:nvSpPr>
          <p:cNvPr id="369" name="368 Rectángulo"/>
          <p:cNvSpPr/>
          <p:nvPr/>
        </p:nvSpPr>
        <p:spPr>
          <a:xfrm>
            <a:off x="2299902" y="4501275"/>
            <a:ext cx="1080120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0" name="369 Rectángulo"/>
          <p:cNvSpPr/>
          <p:nvPr/>
        </p:nvSpPr>
        <p:spPr>
          <a:xfrm>
            <a:off x="2299902" y="5077339"/>
            <a:ext cx="1080120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1" name="370 Rectángulo"/>
          <p:cNvSpPr/>
          <p:nvPr/>
        </p:nvSpPr>
        <p:spPr>
          <a:xfrm>
            <a:off x="2299902" y="5077339"/>
            <a:ext cx="288032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2" name="371 Rectángulo"/>
          <p:cNvSpPr/>
          <p:nvPr/>
        </p:nvSpPr>
        <p:spPr>
          <a:xfrm>
            <a:off x="2587934" y="5077338"/>
            <a:ext cx="504056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3" name="372 Rectángulo"/>
          <p:cNvSpPr/>
          <p:nvPr/>
        </p:nvSpPr>
        <p:spPr>
          <a:xfrm>
            <a:off x="843608" y="4483707"/>
            <a:ext cx="108012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4" name="373 Rectángulo"/>
          <p:cNvSpPr/>
          <p:nvPr/>
        </p:nvSpPr>
        <p:spPr>
          <a:xfrm>
            <a:off x="843608" y="5059771"/>
            <a:ext cx="1080120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5" name="374 Rectángulo"/>
          <p:cNvSpPr/>
          <p:nvPr/>
        </p:nvSpPr>
        <p:spPr>
          <a:xfrm>
            <a:off x="843608" y="5059771"/>
            <a:ext cx="288032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6" name="375 Rectángulo"/>
          <p:cNvSpPr/>
          <p:nvPr/>
        </p:nvSpPr>
        <p:spPr>
          <a:xfrm>
            <a:off x="1131640" y="5059771"/>
            <a:ext cx="504056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7" name="376 CuadroTexto"/>
          <p:cNvSpPr txBox="1"/>
          <p:nvPr/>
        </p:nvSpPr>
        <p:spPr>
          <a:xfrm>
            <a:off x="856395" y="4505773"/>
            <a:ext cx="107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b="1" dirty="0" smtClean="0">
                <a:latin typeface="+mj-lt"/>
              </a:rPr>
              <a:t>Habilidades</a:t>
            </a:r>
          </a:p>
          <a:p>
            <a:pPr algn="ctr"/>
            <a:r>
              <a:rPr lang="es-CO" sz="800" b="1" dirty="0" smtClean="0">
                <a:latin typeface="+mj-lt"/>
              </a:rPr>
              <a:t>Gerenciales y Cambio organizacional </a:t>
            </a:r>
            <a:endParaRPr lang="es-CO" sz="800" b="1" dirty="0">
              <a:latin typeface="+mj-lt"/>
            </a:endParaRPr>
          </a:p>
        </p:txBody>
      </p:sp>
      <p:sp>
        <p:nvSpPr>
          <p:cNvPr id="378" name="377 CuadroTexto"/>
          <p:cNvSpPr txBox="1"/>
          <p:nvPr/>
        </p:nvSpPr>
        <p:spPr>
          <a:xfrm>
            <a:off x="852631" y="5082277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2</a:t>
            </a:r>
            <a:endParaRPr lang="es-CO" sz="1000" b="1" dirty="0">
              <a:latin typeface="+mj-lt"/>
            </a:endParaRPr>
          </a:p>
        </p:txBody>
      </p:sp>
      <p:sp>
        <p:nvSpPr>
          <p:cNvPr id="379" name="378 CuadroTexto"/>
          <p:cNvSpPr txBox="1"/>
          <p:nvPr/>
        </p:nvSpPr>
        <p:spPr>
          <a:xfrm>
            <a:off x="1260094" y="5076504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</a:t>
            </a:r>
            <a:endParaRPr lang="es-CO" sz="1000" b="1" dirty="0">
              <a:latin typeface="+mj-lt"/>
            </a:endParaRPr>
          </a:p>
        </p:txBody>
      </p:sp>
      <p:sp>
        <p:nvSpPr>
          <p:cNvPr id="380" name="379 CuadroTexto"/>
          <p:cNvSpPr txBox="1"/>
          <p:nvPr/>
        </p:nvSpPr>
        <p:spPr>
          <a:xfrm>
            <a:off x="1650153" y="5081846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O</a:t>
            </a:r>
            <a:endParaRPr lang="es-CO" sz="1000" b="1" dirty="0">
              <a:latin typeface="+mj-lt"/>
            </a:endParaRPr>
          </a:p>
        </p:txBody>
      </p:sp>
      <p:sp>
        <p:nvSpPr>
          <p:cNvPr id="381" name="380 CuadroTexto"/>
          <p:cNvSpPr txBox="1"/>
          <p:nvPr/>
        </p:nvSpPr>
        <p:spPr>
          <a:xfrm>
            <a:off x="2460695" y="4496226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Gestión de</a:t>
            </a:r>
          </a:p>
          <a:p>
            <a:pPr algn="ctr"/>
            <a:r>
              <a:rPr lang="es-CO" sz="1000" b="1" dirty="0" smtClean="0">
                <a:latin typeface="+mj-lt"/>
              </a:rPr>
              <a:t>proyectos</a:t>
            </a:r>
            <a:endParaRPr lang="es-CO" sz="1000" b="1" dirty="0">
              <a:latin typeface="+mj-lt"/>
            </a:endParaRPr>
          </a:p>
        </p:txBody>
      </p:sp>
      <p:sp>
        <p:nvSpPr>
          <p:cNvPr id="382" name="381 CuadroTexto"/>
          <p:cNvSpPr txBox="1"/>
          <p:nvPr/>
        </p:nvSpPr>
        <p:spPr>
          <a:xfrm>
            <a:off x="2318723" y="5097052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3</a:t>
            </a:r>
            <a:endParaRPr lang="es-CO" sz="1000" b="1" dirty="0">
              <a:latin typeface="+mj-lt"/>
            </a:endParaRPr>
          </a:p>
        </p:txBody>
      </p:sp>
      <p:sp>
        <p:nvSpPr>
          <p:cNvPr id="383" name="382 CuadroTexto"/>
          <p:cNvSpPr txBox="1"/>
          <p:nvPr/>
        </p:nvSpPr>
        <p:spPr>
          <a:xfrm>
            <a:off x="2681104" y="5101987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TP</a:t>
            </a:r>
            <a:endParaRPr lang="es-CO" sz="1000" b="1" dirty="0">
              <a:latin typeface="+mj-lt"/>
            </a:endParaRPr>
          </a:p>
        </p:txBody>
      </p:sp>
      <p:sp>
        <p:nvSpPr>
          <p:cNvPr id="384" name="383 CuadroTexto"/>
          <p:cNvSpPr txBox="1"/>
          <p:nvPr/>
        </p:nvSpPr>
        <p:spPr>
          <a:xfrm>
            <a:off x="3104012" y="5085782"/>
            <a:ext cx="247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E</a:t>
            </a:r>
            <a:endParaRPr lang="es-CO" sz="1000" b="1" dirty="0">
              <a:latin typeface="+mj-lt"/>
            </a:endParaRPr>
          </a:p>
        </p:txBody>
      </p:sp>
      <p:sp>
        <p:nvSpPr>
          <p:cNvPr id="385" name="384 Rectángulo"/>
          <p:cNvSpPr/>
          <p:nvPr/>
        </p:nvSpPr>
        <p:spPr>
          <a:xfrm>
            <a:off x="5096492" y="2254115"/>
            <a:ext cx="1080120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6" name="385 Rectángulo"/>
          <p:cNvSpPr/>
          <p:nvPr/>
        </p:nvSpPr>
        <p:spPr>
          <a:xfrm>
            <a:off x="5096492" y="2830179"/>
            <a:ext cx="1080120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7" name="386 Rectángulo"/>
          <p:cNvSpPr/>
          <p:nvPr/>
        </p:nvSpPr>
        <p:spPr>
          <a:xfrm>
            <a:off x="5096492" y="2830179"/>
            <a:ext cx="288032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8" name="387 Rectángulo"/>
          <p:cNvSpPr/>
          <p:nvPr/>
        </p:nvSpPr>
        <p:spPr>
          <a:xfrm>
            <a:off x="5384524" y="2830178"/>
            <a:ext cx="504056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9" name="388 CuadroTexto"/>
          <p:cNvSpPr txBox="1"/>
          <p:nvPr/>
        </p:nvSpPr>
        <p:spPr>
          <a:xfrm>
            <a:off x="5133857" y="2249066"/>
            <a:ext cx="100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Gestión de </a:t>
            </a:r>
          </a:p>
          <a:p>
            <a:pPr algn="ctr"/>
            <a:r>
              <a:rPr lang="es-CO" sz="1000" b="1" dirty="0" smtClean="0">
                <a:latin typeface="+mj-lt"/>
              </a:rPr>
              <a:t>Seguridad en TI</a:t>
            </a:r>
            <a:endParaRPr lang="es-CO" sz="1000" b="1" dirty="0">
              <a:latin typeface="+mj-lt"/>
            </a:endParaRPr>
          </a:p>
        </p:txBody>
      </p:sp>
      <p:sp>
        <p:nvSpPr>
          <p:cNvPr id="390" name="389 CuadroTexto"/>
          <p:cNvSpPr txBox="1"/>
          <p:nvPr/>
        </p:nvSpPr>
        <p:spPr>
          <a:xfrm>
            <a:off x="5115313" y="2849892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2</a:t>
            </a:r>
            <a:endParaRPr lang="es-CO" sz="1000" b="1" dirty="0">
              <a:latin typeface="+mj-lt"/>
            </a:endParaRPr>
          </a:p>
        </p:txBody>
      </p:sp>
      <p:sp>
        <p:nvSpPr>
          <p:cNvPr id="391" name="390 CuadroTexto"/>
          <p:cNvSpPr txBox="1"/>
          <p:nvPr/>
        </p:nvSpPr>
        <p:spPr>
          <a:xfrm>
            <a:off x="5477694" y="2854827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TP</a:t>
            </a:r>
            <a:endParaRPr lang="es-CO" sz="1000" b="1" dirty="0">
              <a:latin typeface="+mj-lt"/>
            </a:endParaRPr>
          </a:p>
        </p:txBody>
      </p:sp>
      <p:sp>
        <p:nvSpPr>
          <p:cNvPr id="392" name="391 CuadroTexto"/>
          <p:cNvSpPr txBox="1"/>
          <p:nvPr/>
        </p:nvSpPr>
        <p:spPr>
          <a:xfrm>
            <a:off x="5900602" y="2838622"/>
            <a:ext cx="247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E</a:t>
            </a:r>
            <a:endParaRPr lang="es-CO" sz="1000" b="1" dirty="0">
              <a:latin typeface="+mj-lt"/>
            </a:endParaRPr>
          </a:p>
        </p:txBody>
      </p:sp>
      <p:sp>
        <p:nvSpPr>
          <p:cNvPr id="393" name="392 Rectángulo"/>
          <p:cNvSpPr/>
          <p:nvPr/>
        </p:nvSpPr>
        <p:spPr>
          <a:xfrm>
            <a:off x="3660814" y="1038393"/>
            <a:ext cx="108012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4" name="393 Rectángulo"/>
          <p:cNvSpPr/>
          <p:nvPr/>
        </p:nvSpPr>
        <p:spPr>
          <a:xfrm>
            <a:off x="3660814" y="1614457"/>
            <a:ext cx="1080120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5" name="394 Rectángulo"/>
          <p:cNvSpPr/>
          <p:nvPr/>
        </p:nvSpPr>
        <p:spPr>
          <a:xfrm>
            <a:off x="3660814" y="1614457"/>
            <a:ext cx="288032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6" name="395 Rectángulo"/>
          <p:cNvSpPr/>
          <p:nvPr/>
        </p:nvSpPr>
        <p:spPr>
          <a:xfrm>
            <a:off x="3948846" y="1614457"/>
            <a:ext cx="504056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7" name="396 CuadroTexto"/>
          <p:cNvSpPr txBox="1"/>
          <p:nvPr/>
        </p:nvSpPr>
        <p:spPr>
          <a:xfrm>
            <a:off x="3635663" y="1060459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Arquitectura de </a:t>
            </a:r>
          </a:p>
          <a:p>
            <a:pPr algn="ctr"/>
            <a:r>
              <a:rPr lang="es-CO" sz="1000" b="1" dirty="0" smtClean="0">
                <a:latin typeface="+mj-lt"/>
              </a:rPr>
              <a:t>TI y de la solución</a:t>
            </a:r>
          </a:p>
        </p:txBody>
      </p:sp>
      <p:sp>
        <p:nvSpPr>
          <p:cNvPr id="398" name="397 CuadroTexto"/>
          <p:cNvSpPr txBox="1"/>
          <p:nvPr/>
        </p:nvSpPr>
        <p:spPr>
          <a:xfrm>
            <a:off x="3669837" y="1636963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3</a:t>
            </a:r>
            <a:endParaRPr lang="es-CO" sz="1000" b="1" dirty="0">
              <a:latin typeface="+mj-lt"/>
            </a:endParaRPr>
          </a:p>
        </p:txBody>
      </p:sp>
      <p:sp>
        <p:nvSpPr>
          <p:cNvPr id="399" name="398 CuadroTexto"/>
          <p:cNvSpPr txBox="1"/>
          <p:nvPr/>
        </p:nvSpPr>
        <p:spPr>
          <a:xfrm>
            <a:off x="4042835" y="1631190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TP</a:t>
            </a:r>
            <a:endParaRPr lang="es-CO" sz="1000" b="1" dirty="0">
              <a:latin typeface="+mj-lt"/>
            </a:endParaRPr>
          </a:p>
        </p:txBody>
      </p:sp>
      <p:sp>
        <p:nvSpPr>
          <p:cNvPr id="400" name="399 CuadroTexto"/>
          <p:cNvSpPr txBox="1"/>
          <p:nvPr/>
        </p:nvSpPr>
        <p:spPr>
          <a:xfrm>
            <a:off x="4467359" y="1636532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O</a:t>
            </a:r>
            <a:endParaRPr lang="es-CO" sz="1000" b="1" dirty="0">
              <a:latin typeface="+mj-lt"/>
            </a:endParaRPr>
          </a:p>
        </p:txBody>
      </p:sp>
      <p:sp>
        <p:nvSpPr>
          <p:cNvPr id="401" name="400 Rectángulo"/>
          <p:cNvSpPr/>
          <p:nvPr/>
        </p:nvSpPr>
        <p:spPr>
          <a:xfrm>
            <a:off x="3700887" y="4496353"/>
            <a:ext cx="1080120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2" name="401 Rectángulo"/>
          <p:cNvSpPr/>
          <p:nvPr/>
        </p:nvSpPr>
        <p:spPr>
          <a:xfrm>
            <a:off x="3700887" y="5072417"/>
            <a:ext cx="1080120" cy="290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3" name="402 Rectángulo"/>
          <p:cNvSpPr/>
          <p:nvPr/>
        </p:nvSpPr>
        <p:spPr>
          <a:xfrm>
            <a:off x="3700887" y="5072417"/>
            <a:ext cx="288032" cy="290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4" name="403 Rectángulo"/>
          <p:cNvSpPr/>
          <p:nvPr/>
        </p:nvSpPr>
        <p:spPr>
          <a:xfrm>
            <a:off x="3988919" y="5072417"/>
            <a:ext cx="504056" cy="290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5" name="404 CuadroTexto"/>
          <p:cNvSpPr txBox="1"/>
          <p:nvPr/>
        </p:nvSpPr>
        <p:spPr>
          <a:xfrm>
            <a:off x="3703476" y="5077338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3</a:t>
            </a:r>
            <a:endParaRPr lang="es-CO" sz="1000" b="1" dirty="0">
              <a:latin typeface="+mj-lt"/>
            </a:endParaRPr>
          </a:p>
        </p:txBody>
      </p:sp>
      <p:sp>
        <p:nvSpPr>
          <p:cNvPr id="406" name="405 CuadroTexto"/>
          <p:cNvSpPr txBox="1"/>
          <p:nvPr/>
        </p:nvSpPr>
        <p:spPr>
          <a:xfrm>
            <a:off x="4057300" y="5087592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TP</a:t>
            </a:r>
            <a:endParaRPr lang="es-CO" sz="1000" b="1" dirty="0">
              <a:latin typeface="+mj-lt"/>
            </a:endParaRPr>
          </a:p>
        </p:txBody>
      </p:sp>
      <p:sp>
        <p:nvSpPr>
          <p:cNvPr id="407" name="406 CuadroTexto"/>
          <p:cNvSpPr txBox="1"/>
          <p:nvPr/>
        </p:nvSpPr>
        <p:spPr>
          <a:xfrm>
            <a:off x="4504601" y="5084886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O</a:t>
            </a:r>
            <a:endParaRPr lang="es-CO" sz="1000" b="1" dirty="0">
              <a:latin typeface="+mj-lt"/>
            </a:endParaRPr>
          </a:p>
        </p:txBody>
      </p:sp>
      <p:sp>
        <p:nvSpPr>
          <p:cNvPr id="408" name="407 CuadroTexto"/>
          <p:cNvSpPr txBox="1"/>
          <p:nvPr/>
        </p:nvSpPr>
        <p:spPr>
          <a:xfrm>
            <a:off x="6642102" y="2568214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dirty="0" smtClean="0">
                <a:latin typeface="+mj-lt"/>
              </a:rPr>
              <a:t>Seminario de investigación aplicada</a:t>
            </a:r>
          </a:p>
          <a:p>
            <a:r>
              <a:rPr lang="es-CO" sz="1000" b="1" dirty="0" smtClean="0">
                <a:latin typeface="+mj-lt"/>
              </a:rPr>
              <a:t> (integra los 4 NP)</a:t>
            </a:r>
            <a:endParaRPr lang="es-CO" sz="1000" b="1" dirty="0">
              <a:latin typeface="+mj-lt"/>
            </a:endParaRPr>
          </a:p>
        </p:txBody>
      </p:sp>
      <p:sp>
        <p:nvSpPr>
          <p:cNvPr id="409" name="408 Rectángulo"/>
          <p:cNvSpPr/>
          <p:nvPr/>
        </p:nvSpPr>
        <p:spPr>
          <a:xfrm>
            <a:off x="6398208" y="2623083"/>
            <a:ext cx="288032" cy="29037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0" name="409 CuadroTexto"/>
          <p:cNvSpPr txBox="1"/>
          <p:nvPr/>
        </p:nvSpPr>
        <p:spPr>
          <a:xfrm>
            <a:off x="6650706" y="2090793"/>
            <a:ext cx="1530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 smtClean="0"/>
              <a:t>NP3 y 4: </a:t>
            </a:r>
            <a:r>
              <a:rPr lang="es-CO" sz="1000" dirty="0" smtClean="0"/>
              <a:t>Implementar la propuesta de valor</a:t>
            </a:r>
            <a:endParaRPr lang="es-CO" sz="1000" dirty="0"/>
          </a:p>
        </p:txBody>
      </p:sp>
      <p:sp>
        <p:nvSpPr>
          <p:cNvPr id="411" name="410 Rectángulo"/>
          <p:cNvSpPr/>
          <p:nvPr/>
        </p:nvSpPr>
        <p:spPr>
          <a:xfrm>
            <a:off x="6373585" y="2118774"/>
            <a:ext cx="288032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2" name="411 CuadroTexto"/>
          <p:cNvSpPr txBox="1"/>
          <p:nvPr/>
        </p:nvSpPr>
        <p:spPr>
          <a:xfrm>
            <a:off x="6624906" y="983515"/>
            <a:ext cx="165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 smtClean="0">
                <a:latin typeface="+mj-lt"/>
              </a:rPr>
              <a:t>NP1:</a:t>
            </a:r>
            <a:r>
              <a:rPr lang="es-CO" sz="1000" dirty="0" smtClean="0"/>
              <a:t>Definir la propuesta de valor a partir de TI</a:t>
            </a:r>
            <a:endParaRPr lang="es-CO" sz="1000" dirty="0"/>
          </a:p>
          <a:p>
            <a:r>
              <a:rPr lang="es-CO" sz="1000" b="1" dirty="0" smtClean="0">
                <a:latin typeface="+mj-lt"/>
              </a:rPr>
              <a:t> </a:t>
            </a:r>
            <a:endParaRPr lang="es-CO" sz="1000" b="1" dirty="0">
              <a:latin typeface="+mj-lt"/>
            </a:endParaRPr>
          </a:p>
        </p:txBody>
      </p:sp>
      <p:sp>
        <p:nvSpPr>
          <p:cNvPr id="413" name="412 Rectángulo"/>
          <p:cNvSpPr/>
          <p:nvPr/>
        </p:nvSpPr>
        <p:spPr>
          <a:xfrm>
            <a:off x="6340884" y="1049914"/>
            <a:ext cx="288032" cy="2903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4" name="413 CuadroTexto"/>
          <p:cNvSpPr txBox="1"/>
          <p:nvPr/>
        </p:nvSpPr>
        <p:spPr>
          <a:xfrm>
            <a:off x="6642102" y="1460569"/>
            <a:ext cx="1644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 smtClean="0"/>
              <a:t>NP2: </a:t>
            </a:r>
            <a:r>
              <a:rPr lang="es-CO" sz="1000" dirty="0" smtClean="0"/>
              <a:t>Alinear la propuesta de valor con las capacidades del negocio</a:t>
            </a:r>
            <a:endParaRPr lang="es-CO" sz="1000" dirty="0"/>
          </a:p>
        </p:txBody>
      </p:sp>
      <p:sp>
        <p:nvSpPr>
          <p:cNvPr id="415" name="414 Rectángulo"/>
          <p:cNvSpPr/>
          <p:nvPr/>
        </p:nvSpPr>
        <p:spPr>
          <a:xfrm>
            <a:off x="6348971" y="1512912"/>
            <a:ext cx="288032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6" name="415 Rectángulo"/>
          <p:cNvSpPr/>
          <p:nvPr/>
        </p:nvSpPr>
        <p:spPr>
          <a:xfrm>
            <a:off x="7270515" y="3970620"/>
            <a:ext cx="108012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7" name="416 Rectángulo"/>
          <p:cNvSpPr/>
          <p:nvPr/>
        </p:nvSpPr>
        <p:spPr>
          <a:xfrm>
            <a:off x="7270515" y="4546684"/>
            <a:ext cx="1080120" cy="2903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8" name="417 Rectángulo"/>
          <p:cNvSpPr/>
          <p:nvPr/>
        </p:nvSpPr>
        <p:spPr>
          <a:xfrm>
            <a:off x="7270515" y="4546684"/>
            <a:ext cx="288032" cy="2903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9" name="418 Rectángulo"/>
          <p:cNvSpPr/>
          <p:nvPr/>
        </p:nvSpPr>
        <p:spPr>
          <a:xfrm>
            <a:off x="7558547" y="4546684"/>
            <a:ext cx="504056" cy="2870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0" name="419 CuadroTexto"/>
          <p:cNvSpPr txBox="1"/>
          <p:nvPr/>
        </p:nvSpPr>
        <p:spPr>
          <a:xfrm>
            <a:off x="7561523" y="3979611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Curso</a:t>
            </a:r>
            <a:endParaRPr lang="es-CO" sz="1000" b="1" dirty="0">
              <a:latin typeface="+mj-lt"/>
            </a:endParaRPr>
          </a:p>
        </p:txBody>
      </p:sp>
      <p:sp>
        <p:nvSpPr>
          <p:cNvPr id="421" name="420 CuadroTexto"/>
          <p:cNvSpPr txBox="1"/>
          <p:nvPr/>
        </p:nvSpPr>
        <p:spPr>
          <a:xfrm>
            <a:off x="7289336" y="4567095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3</a:t>
            </a:r>
            <a:endParaRPr lang="es-CO" sz="1000" b="1" dirty="0">
              <a:latin typeface="+mj-lt"/>
            </a:endParaRPr>
          </a:p>
        </p:txBody>
      </p:sp>
      <p:sp>
        <p:nvSpPr>
          <p:cNvPr id="422" name="421 CuadroTexto"/>
          <p:cNvSpPr txBox="1"/>
          <p:nvPr/>
        </p:nvSpPr>
        <p:spPr>
          <a:xfrm>
            <a:off x="7545099" y="4565864"/>
            <a:ext cx="5629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T/TP/R</a:t>
            </a:r>
            <a:endParaRPr lang="es-CO" sz="1000" b="1" dirty="0">
              <a:latin typeface="+mj-lt"/>
            </a:endParaRPr>
          </a:p>
        </p:txBody>
      </p:sp>
      <p:sp>
        <p:nvSpPr>
          <p:cNvPr id="423" name="422 CuadroTexto"/>
          <p:cNvSpPr txBox="1"/>
          <p:nvPr/>
        </p:nvSpPr>
        <p:spPr>
          <a:xfrm>
            <a:off x="8043062" y="4568759"/>
            <a:ext cx="388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O/E</a:t>
            </a:r>
            <a:endParaRPr lang="es-CO" sz="1000" b="1" dirty="0">
              <a:latin typeface="+mj-lt"/>
            </a:endParaRPr>
          </a:p>
        </p:txBody>
      </p:sp>
      <p:sp>
        <p:nvSpPr>
          <p:cNvPr id="424" name="423 CuadroTexto"/>
          <p:cNvSpPr txBox="1"/>
          <p:nvPr/>
        </p:nvSpPr>
        <p:spPr>
          <a:xfrm>
            <a:off x="6365003" y="3997599"/>
            <a:ext cx="63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b="1" dirty="0" smtClean="0"/>
              <a:t>Nombre del curso</a:t>
            </a:r>
            <a:endParaRPr lang="es-CO" sz="800" b="1" dirty="0"/>
          </a:p>
        </p:txBody>
      </p:sp>
      <p:sp>
        <p:nvSpPr>
          <p:cNvPr id="425" name="424 CuadroTexto"/>
          <p:cNvSpPr txBox="1"/>
          <p:nvPr/>
        </p:nvSpPr>
        <p:spPr>
          <a:xfrm>
            <a:off x="6216623" y="4609674"/>
            <a:ext cx="987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b="1" dirty="0" err="1" smtClean="0"/>
              <a:t>Cant</a:t>
            </a:r>
            <a:r>
              <a:rPr lang="es-CO" sz="800" b="1" dirty="0" smtClean="0"/>
              <a:t>. Créditos</a:t>
            </a:r>
          </a:p>
          <a:p>
            <a:pPr algn="ctr"/>
            <a:r>
              <a:rPr lang="es-CO" sz="800" b="1" dirty="0" smtClean="0"/>
              <a:t>académicos</a:t>
            </a:r>
            <a:endParaRPr lang="es-CO" sz="800" b="1" dirty="0"/>
          </a:p>
        </p:txBody>
      </p:sp>
      <p:sp>
        <p:nvSpPr>
          <p:cNvPr id="426" name="425 CuadroTexto"/>
          <p:cNvSpPr txBox="1"/>
          <p:nvPr/>
        </p:nvSpPr>
        <p:spPr>
          <a:xfrm>
            <a:off x="7310001" y="5144973"/>
            <a:ext cx="987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b="1" dirty="0" smtClean="0"/>
              <a:t>Tipo de </a:t>
            </a:r>
          </a:p>
          <a:p>
            <a:pPr algn="ctr"/>
            <a:r>
              <a:rPr lang="es-CO" sz="800" b="1" dirty="0" smtClean="0"/>
              <a:t>Metodología</a:t>
            </a:r>
          </a:p>
          <a:p>
            <a:pPr algn="ctr"/>
            <a:r>
              <a:rPr lang="es-CO" sz="800" b="1" dirty="0" smtClean="0"/>
              <a:t>( T – Teórico, TP – Teórico/Práctico, R - </a:t>
            </a:r>
            <a:r>
              <a:rPr lang="es-CO" sz="800" b="1" dirty="0" err="1" smtClean="0"/>
              <a:t>Recontextual</a:t>
            </a:r>
            <a:r>
              <a:rPr lang="es-CO" sz="800" b="1" dirty="0" smtClean="0"/>
              <a:t> </a:t>
            </a:r>
            <a:endParaRPr lang="es-CO" sz="800" b="1" dirty="0"/>
          </a:p>
        </p:txBody>
      </p:sp>
      <p:sp>
        <p:nvSpPr>
          <p:cNvPr id="427" name="426 CuadroTexto"/>
          <p:cNvSpPr txBox="1"/>
          <p:nvPr/>
        </p:nvSpPr>
        <p:spPr>
          <a:xfrm>
            <a:off x="7687265" y="4247963"/>
            <a:ext cx="987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b="1" dirty="0" smtClean="0"/>
              <a:t>Tipo de </a:t>
            </a:r>
          </a:p>
          <a:p>
            <a:pPr algn="ctr"/>
            <a:r>
              <a:rPr lang="es-CO" sz="800" b="1" dirty="0" smtClean="0"/>
              <a:t>curso</a:t>
            </a:r>
            <a:endParaRPr lang="es-CO" sz="800" b="1" dirty="0"/>
          </a:p>
        </p:txBody>
      </p:sp>
      <p:cxnSp>
        <p:nvCxnSpPr>
          <p:cNvPr id="428" name="427 Conector recto"/>
          <p:cNvCxnSpPr>
            <a:stCxn id="424" idx="3"/>
          </p:cNvCxnSpPr>
          <p:nvPr/>
        </p:nvCxnSpPr>
        <p:spPr>
          <a:xfrm>
            <a:off x="6999291" y="4166876"/>
            <a:ext cx="5404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428 Conector recto"/>
          <p:cNvCxnSpPr>
            <a:endCxn id="421" idx="1"/>
          </p:cNvCxnSpPr>
          <p:nvPr/>
        </p:nvCxnSpPr>
        <p:spPr>
          <a:xfrm flipV="1">
            <a:off x="7047995" y="4690206"/>
            <a:ext cx="241341" cy="154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429 Conector recto"/>
          <p:cNvCxnSpPr>
            <a:stCxn id="422" idx="2"/>
            <a:endCxn id="426" idx="0"/>
          </p:cNvCxnSpPr>
          <p:nvPr/>
        </p:nvCxnSpPr>
        <p:spPr>
          <a:xfrm flipH="1">
            <a:off x="7803728" y="4812085"/>
            <a:ext cx="22859" cy="33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430 Conector recto"/>
          <p:cNvCxnSpPr>
            <a:stCxn id="423" idx="2"/>
          </p:cNvCxnSpPr>
          <p:nvPr/>
        </p:nvCxnSpPr>
        <p:spPr>
          <a:xfrm>
            <a:off x="8237186" y="4814980"/>
            <a:ext cx="195833" cy="275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431 Rectángulo"/>
          <p:cNvSpPr/>
          <p:nvPr/>
        </p:nvSpPr>
        <p:spPr>
          <a:xfrm>
            <a:off x="2220615" y="1020123"/>
            <a:ext cx="108012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3" name="432 Rectángulo"/>
          <p:cNvSpPr/>
          <p:nvPr/>
        </p:nvSpPr>
        <p:spPr>
          <a:xfrm>
            <a:off x="2220615" y="1596187"/>
            <a:ext cx="1080120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4" name="433 Rectángulo"/>
          <p:cNvSpPr/>
          <p:nvPr/>
        </p:nvSpPr>
        <p:spPr>
          <a:xfrm>
            <a:off x="2220615" y="1596187"/>
            <a:ext cx="288032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5" name="434 Rectángulo"/>
          <p:cNvSpPr/>
          <p:nvPr/>
        </p:nvSpPr>
        <p:spPr>
          <a:xfrm>
            <a:off x="2508647" y="1596187"/>
            <a:ext cx="504056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6" name="435 CuadroTexto"/>
          <p:cNvSpPr txBox="1"/>
          <p:nvPr/>
        </p:nvSpPr>
        <p:spPr>
          <a:xfrm>
            <a:off x="2386219" y="1042189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latin typeface="+mj-lt"/>
              </a:rPr>
              <a:t>Arquitectura </a:t>
            </a:r>
          </a:p>
          <a:p>
            <a:pPr algn="ctr"/>
            <a:r>
              <a:rPr lang="es-CO" sz="800" b="1" dirty="0" smtClean="0">
                <a:latin typeface="+mj-lt"/>
              </a:rPr>
              <a:t>Empresarial</a:t>
            </a:r>
            <a:endParaRPr lang="es-CO" sz="800" b="1" dirty="0">
              <a:latin typeface="+mj-lt"/>
            </a:endParaRPr>
          </a:p>
        </p:txBody>
      </p:sp>
      <p:sp>
        <p:nvSpPr>
          <p:cNvPr id="437" name="436 CuadroTexto"/>
          <p:cNvSpPr txBox="1"/>
          <p:nvPr/>
        </p:nvSpPr>
        <p:spPr>
          <a:xfrm>
            <a:off x="2229638" y="1618693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3</a:t>
            </a:r>
            <a:endParaRPr lang="es-CO" sz="1000" b="1" dirty="0">
              <a:latin typeface="+mj-lt"/>
            </a:endParaRPr>
          </a:p>
        </p:txBody>
      </p:sp>
      <p:sp>
        <p:nvSpPr>
          <p:cNvPr id="438" name="437 CuadroTexto"/>
          <p:cNvSpPr txBox="1"/>
          <p:nvPr/>
        </p:nvSpPr>
        <p:spPr>
          <a:xfrm>
            <a:off x="2602636" y="1612920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TP</a:t>
            </a:r>
            <a:endParaRPr lang="es-CO" sz="1000" b="1" dirty="0">
              <a:latin typeface="+mj-lt"/>
            </a:endParaRPr>
          </a:p>
        </p:txBody>
      </p:sp>
      <p:sp>
        <p:nvSpPr>
          <p:cNvPr id="439" name="438 CuadroTexto"/>
          <p:cNvSpPr txBox="1"/>
          <p:nvPr/>
        </p:nvSpPr>
        <p:spPr>
          <a:xfrm>
            <a:off x="3027160" y="1618262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O</a:t>
            </a:r>
            <a:endParaRPr lang="es-CO" sz="1000" b="1" dirty="0">
              <a:latin typeface="+mj-lt"/>
            </a:endParaRPr>
          </a:p>
        </p:txBody>
      </p:sp>
      <p:sp>
        <p:nvSpPr>
          <p:cNvPr id="440" name="439 Rectángulo"/>
          <p:cNvSpPr/>
          <p:nvPr/>
        </p:nvSpPr>
        <p:spPr>
          <a:xfrm>
            <a:off x="2240408" y="2184138"/>
            <a:ext cx="108012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1" name="440 Rectángulo"/>
          <p:cNvSpPr/>
          <p:nvPr/>
        </p:nvSpPr>
        <p:spPr>
          <a:xfrm>
            <a:off x="2240408" y="2760202"/>
            <a:ext cx="1080120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2" name="441 Rectángulo"/>
          <p:cNvSpPr/>
          <p:nvPr/>
        </p:nvSpPr>
        <p:spPr>
          <a:xfrm>
            <a:off x="2240408" y="2760202"/>
            <a:ext cx="288032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3" name="442 Rectángulo"/>
          <p:cNvSpPr/>
          <p:nvPr/>
        </p:nvSpPr>
        <p:spPr>
          <a:xfrm>
            <a:off x="2528440" y="2760202"/>
            <a:ext cx="504056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4" name="443 CuadroTexto"/>
          <p:cNvSpPr txBox="1"/>
          <p:nvPr/>
        </p:nvSpPr>
        <p:spPr>
          <a:xfrm>
            <a:off x="2368343" y="2206204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latin typeface="+mj-lt"/>
              </a:rPr>
              <a:t>Capacidad </a:t>
            </a:r>
          </a:p>
          <a:p>
            <a:pPr algn="ctr"/>
            <a:r>
              <a:rPr lang="es-CO" sz="800" b="1" dirty="0" smtClean="0">
                <a:latin typeface="+mj-lt"/>
              </a:rPr>
              <a:t>Financiera y de</a:t>
            </a:r>
          </a:p>
          <a:p>
            <a:pPr algn="ctr"/>
            <a:r>
              <a:rPr lang="es-CO" sz="800" b="1" dirty="0" smtClean="0">
                <a:latin typeface="+mj-lt"/>
              </a:rPr>
              <a:t>financiación</a:t>
            </a:r>
            <a:endParaRPr lang="es-CO" sz="800" b="1" dirty="0">
              <a:latin typeface="+mj-lt"/>
            </a:endParaRPr>
          </a:p>
        </p:txBody>
      </p:sp>
      <p:sp>
        <p:nvSpPr>
          <p:cNvPr id="445" name="444 CuadroTexto"/>
          <p:cNvSpPr txBox="1"/>
          <p:nvPr/>
        </p:nvSpPr>
        <p:spPr>
          <a:xfrm>
            <a:off x="2249431" y="2782708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2</a:t>
            </a:r>
            <a:endParaRPr lang="es-CO" sz="1000" b="1" dirty="0">
              <a:latin typeface="+mj-lt"/>
            </a:endParaRPr>
          </a:p>
        </p:txBody>
      </p:sp>
      <p:sp>
        <p:nvSpPr>
          <p:cNvPr id="446" name="445 CuadroTexto"/>
          <p:cNvSpPr txBox="1"/>
          <p:nvPr/>
        </p:nvSpPr>
        <p:spPr>
          <a:xfrm>
            <a:off x="2656894" y="2776935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</a:t>
            </a:r>
            <a:endParaRPr lang="es-CO" sz="1000" b="1" dirty="0">
              <a:latin typeface="+mj-lt"/>
            </a:endParaRPr>
          </a:p>
        </p:txBody>
      </p:sp>
      <p:sp>
        <p:nvSpPr>
          <p:cNvPr id="447" name="446 CuadroTexto"/>
          <p:cNvSpPr txBox="1"/>
          <p:nvPr/>
        </p:nvSpPr>
        <p:spPr>
          <a:xfrm>
            <a:off x="3046953" y="2782277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O</a:t>
            </a:r>
            <a:endParaRPr lang="es-CO" sz="1000" b="1" dirty="0">
              <a:latin typeface="+mj-lt"/>
            </a:endParaRPr>
          </a:p>
        </p:txBody>
      </p:sp>
      <p:sp>
        <p:nvSpPr>
          <p:cNvPr id="448" name="447 Rectángulo"/>
          <p:cNvSpPr/>
          <p:nvPr/>
        </p:nvSpPr>
        <p:spPr>
          <a:xfrm>
            <a:off x="2251848" y="3368007"/>
            <a:ext cx="108012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9" name="448 Rectángulo"/>
          <p:cNvSpPr/>
          <p:nvPr/>
        </p:nvSpPr>
        <p:spPr>
          <a:xfrm>
            <a:off x="2251848" y="3944071"/>
            <a:ext cx="1080120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0" name="449 Rectángulo"/>
          <p:cNvSpPr/>
          <p:nvPr/>
        </p:nvSpPr>
        <p:spPr>
          <a:xfrm>
            <a:off x="2251848" y="3944071"/>
            <a:ext cx="288032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1" name="450 Rectángulo"/>
          <p:cNvSpPr/>
          <p:nvPr/>
        </p:nvSpPr>
        <p:spPr>
          <a:xfrm>
            <a:off x="2539880" y="3944071"/>
            <a:ext cx="504056" cy="290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2" name="451 CuadroTexto"/>
          <p:cNvSpPr txBox="1"/>
          <p:nvPr/>
        </p:nvSpPr>
        <p:spPr>
          <a:xfrm>
            <a:off x="2229638" y="3465673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900" b="1" dirty="0" smtClean="0">
                <a:latin typeface="+mj-lt"/>
              </a:rPr>
              <a:t>Gestión de procesos</a:t>
            </a:r>
          </a:p>
          <a:p>
            <a:pPr algn="ctr"/>
            <a:r>
              <a:rPr lang="es-CO" sz="900" b="1" dirty="0" smtClean="0">
                <a:latin typeface="+mj-lt"/>
              </a:rPr>
              <a:t>de negocios (BPM)</a:t>
            </a:r>
          </a:p>
        </p:txBody>
      </p:sp>
      <p:sp>
        <p:nvSpPr>
          <p:cNvPr id="453" name="452 CuadroTexto"/>
          <p:cNvSpPr txBox="1"/>
          <p:nvPr/>
        </p:nvSpPr>
        <p:spPr>
          <a:xfrm>
            <a:off x="2260871" y="3966577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3</a:t>
            </a:r>
            <a:endParaRPr lang="es-CO" sz="1000" b="1" dirty="0">
              <a:latin typeface="+mj-lt"/>
            </a:endParaRPr>
          </a:p>
        </p:txBody>
      </p:sp>
      <p:sp>
        <p:nvSpPr>
          <p:cNvPr id="454" name="453 CuadroTexto"/>
          <p:cNvSpPr txBox="1"/>
          <p:nvPr/>
        </p:nvSpPr>
        <p:spPr>
          <a:xfrm>
            <a:off x="2633869" y="3960804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TP</a:t>
            </a:r>
            <a:endParaRPr lang="es-CO" sz="1000" b="1" dirty="0">
              <a:latin typeface="+mj-lt"/>
            </a:endParaRPr>
          </a:p>
        </p:txBody>
      </p:sp>
      <p:sp>
        <p:nvSpPr>
          <p:cNvPr id="455" name="454 CuadroTexto"/>
          <p:cNvSpPr txBox="1"/>
          <p:nvPr/>
        </p:nvSpPr>
        <p:spPr>
          <a:xfrm>
            <a:off x="3058393" y="3966146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O</a:t>
            </a:r>
            <a:endParaRPr lang="es-CO" sz="1000" b="1" dirty="0">
              <a:latin typeface="+mj-lt"/>
            </a:endParaRPr>
          </a:p>
        </p:txBody>
      </p:sp>
      <p:sp>
        <p:nvSpPr>
          <p:cNvPr id="456" name="455 Rectángulo"/>
          <p:cNvSpPr/>
          <p:nvPr/>
        </p:nvSpPr>
        <p:spPr>
          <a:xfrm>
            <a:off x="2309751" y="5555999"/>
            <a:ext cx="1080120" cy="8640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7" name="456 Rectángulo"/>
          <p:cNvSpPr/>
          <p:nvPr/>
        </p:nvSpPr>
        <p:spPr>
          <a:xfrm>
            <a:off x="2309751" y="6132063"/>
            <a:ext cx="1080120" cy="29037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8" name="457 Rectángulo"/>
          <p:cNvSpPr/>
          <p:nvPr/>
        </p:nvSpPr>
        <p:spPr>
          <a:xfrm>
            <a:off x="2309751" y="6132063"/>
            <a:ext cx="288032" cy="29037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9" name="458 Rectángulo"/>
          <p:cNvSpPr/>
          <p:nvPr/>
        </p:nvSpPr>
        <p:spPr>
          <a:xfrm>
            <a:off x="2597783" y="6132063"/>
            <a:ext cx="504056" cy="28704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0" name="459 CuadroTexto"/>
          <p:cNvSpPr txBox="1"/>
          <p:nvPr/>
        </p:nvSpPr>
        <p:spPr>
          <a:xfrm>
            <a:off x="2385959" y="5564990"/>
            <a:ext cx="91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/>
              <a:t>Seminario de </a:t>
            </a:r>
          </a:p>
          <a:p>
            <a:pPr algn="ctr"/>
            <a:r>
              <a:rPr lang="es-CO" sz="1000" b="1" dirty="0"/>
              <a:t>Investigación </a:t>
            </a:r>
          </a:p>
          <a:p>
            <a:pPr algn="ctr"/>
            <a:r>
              <a:rPr lang="es-CO" sz="1000" b="1" dirty="0"/>
              <a:t>Aplicada </a:t>
            </a:r>
            <a:r>
              <a:rPr lang="es-CO" sz="1000" b="1" dirty="0" smtClean="0"/>
              <a:t>II</a:t>
            </a:r>
            <a:endParaRPr lang="es-CO" sz="1000" b="1" dirty="0"/>
          </a:p>
          <a:p>
            <a:pPr algn="ctr"/>
            <a:endParaRPr lang="es-CO" sz="1000" b="1" dirty="0"/>
          </a:p>
        </p:txBody>
      </p:sp>
      <p:sp>
        <p:nvSpPr>
          <p:cNvPr id="461" name="460 CuadroTexto"/>
          <p:cNvSpPr txBox="1"/>
          <p:nvPr/>
        </p:nvSpPr>
        <p:spPr>
          <a:xfrm>
            <a:off x="2335319" y="615413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2</a:t>
            </a:r>
            <a:endParaRPr lang="es-CO" sz="1000" b="1" dirty="0">
              <a:latin typeface="+mj-lt"/>
            </a:endParaRPr>
          </a:p>
        </p:txBody>
      </p:sp>
      <p:sp>
        <p:nvSpPr>
          <p:cNvPr id="462" name="461 CuadroTexto"/>
          <p:cNvSpPr txBox="1"/>
          <p:nvPr/>
        </p:nvSpPr>
        <p:spPr>
          <a:xfrm>
            <a:off x="2709335" y="6152474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R</a:t>
            </a:r>
            <a:endParaRPr lang="es-CO" sz="1000" b="1" dirty="0">
              <a:latin typeface="+mj-lt"/>
            </a:endParaRPr>
          </a:p>
        </p:txBody>
      </p:sp>
      <p:sp>
        <p:nvSpPr>
          <p:cNvPr id="463" name="462 CuadroTexto"/>
          <p:cNvSpPr txBox="1"/>
          <p:nvPr/>
        </p:nvSpPr>
        <p:spPr>
          <a:xfrm>
            <a:off x="3124628" y="6155772"/>
            <a:ext cx="247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E</a:t>
            </a:r>
            <a:endParaRPr lang="es-CO" sz="1000" b="1" dirty="0">
              <a:latin typeface="+mj-lt"/>
            </a:endParaRPr>
          </a:p>
        </p:txBody>
      </p:sp>
      <p:sp>
        <p:nvSpPr>
          <p:cNvPr id="464" name="463 Rectángulo"/>
          <p:cNvSpPr/>
          <p:nvPr/>
        </p:nvSpPr>
        <p:spPr>
          <a:xfrm>
            <a:off x="3654892" y="2228781"/>
            <a:ext cx="1080120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5" name="464 Rectángulo"/>
          <p:cNvSpPr/>
          <p:nvPr/>
        </p:nvSpPr>
        <p:spPr>
          <a:xfrm>
            <a:off x="3654892" y="2804845"/>
            <a:ext cx="1080120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6" name="465 Rectángulo"/>
          <p:cNvSpPr/>
          <p:nvPr/>
        </p:nvSpPr>
        <p:spPr>
          <a:xfrm>
            <a:off x="3654892" y="2804845"/>
            <a:ext cx="288032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7" name="466 Rectángulo"/>
          <p:cNvSpPr/>
          <p:nvPr/>
        </p:nvSpPr>
        <p:spPr>
          <a:xfrm>
            <a:off x="3942924" y="2804844"/>
            <a:ext cx="504056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8" name="467 CuadroTexto"/>
          <p:cNvSpPr txBox="1"/>
          <p:nvPr/>
        </p:nvSpPr>
        <p:spPr>
          <a:xfrm>
            <a:off x="3763588" y="2223732"/>
            <a:ext cx="8627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Soluciones </a:t>
            </a:r>
          </a:p>
          <a:p>
            <a:pPr algn="ctr"/>
            <a:r>
              <a:rPr lang="es-CO" sz="1000" b="1" dirty="0" smtClean="0">
                <a:latin typeface="+mj-lt"/>
              </a:rPr>
              <a:t>Analíticas de</a:t>
            </a:r>
          </a:p>
          <a:p>
            <a:pPr algn="ctr"/>
            <a:r>
              <a:rPr lang="es-CO" sz="1000" b="1" dirty="0" smtClean="0">
                <a:latin typeface="+mj-lt"/>
              </a:rPr>
              <a:t>Negocios</a:t>
            </a:r>
            <a:endParaRPr lang="es-CO" sz="1000" b="1" dirty="0">
              <a:latin typeface="+mj-lt"/>
            </a:endParaRPr>
          </a:p>
        </p:txBody>
      </p:sp>
      <p:sp>
        <p:nvSpPr>
          <p:cNvPr id="469" name="468 CuadroTexto"/>
          <p:cNvSpPr txBox="1"/>
          <p:nvPr/>
        </p:nvSpPr>
        <p:spPr>
          <a:xfrm>
            <a:off x="3673712" y="282455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>
                <a:latin typeface="+mj-lt"/>
              </a:rPr>
              <a:t>2</a:t>
            </a:r>
          </a:p>
        </p:txBody>
      </p:sp>
      <p:sp>
        <p:nvSpPr>
          <p:cNvPr id="470" name="469 CuadroTexto"/>
          <p:cNvSpPr txBox="1"/>
          <p:nvPr/>
        </p:nvSpPr>
        <p:spPr>
          <a:xfrm>
            <a:off x="4036094" y="2829493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TP</a:t>
            </a:r>
            <a:endParaRPr lang="es-CO" sz="1000" b="1" dirty="0">
              <a:latin typeface="+mj-lt"/>
            </a:endParaRPr>
          </a:p>
        </p:txBody>
      </p:sp>
      <p:sp>
        <p:nvSpPr>
          <p:cNvPr id="471" name="470 CuadroTexto"/>
          <p:cNvSpPr txBox="1"/>
          <p:nvPr/>
        </p:nvSpPr>
        <p:spPr>
          <a:xfrm>
            <a:off x="4459002" y="2813288"/>
            <a:ext cx="247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E</a:t>
            </a:r>
            <a:endParaRPr lang="es-CO" sz="1000" b="1" dirty="0">
              <a:latin typeface="+mj-lt"/>
            </a:endParaRPr>
          </a:p>
        </p:txBody>
      </p:sp>
      <p:sp>
        <p:nvSpPr>
          <p:cNvPr id="472" name="471 Rectángulo"/>
          <p:cNvSpPr/>
          <p:nvPr/>
        </p:nvSpPr>
        <p:spPr>
          <a:xfrm>
            <a:off x="3654892" y="3369908"/>
            <a:ext cx="1080120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3" name="472 Rectángulo"/>
          <p:cNvSpPr/>
          <p:nvPr/>
        </p:nvSpPr>
        <p:spPr>
          <a:xfrm>
            <a:off x="3654892" y="3945972"/>
            <a:ext cx="1080120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4" name="473 Rectángulo"/>
          <p:cNvSpPr/>
          <p:nvPr/>
        </p:nvSpPr>
        <p:spPr>
          <a:xfrm>
            <a:off x="3654892" y="3945972"/>
            <a:ext cx="288032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5" name="474 Rectángulo"/>
          <p:cNvSpPr/>
          <p:nvPr/>
        </p:nvSpPr>
        <p:spPr>
          <a:xfrm>
            <a:off x="3942924" y="3945971"/>
            <a:ext cx="504056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6" name="475 CuadroTexto"/>
          <p:cNvSpPr txBox="1"/>
          <p:nvPr/>
        </p:nvSpPr>
        <p:spPr>
          <a:xfrm>
            <a:off x="3703476" y="3364859"/>
            <a:ext cx="982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Gestión de</a:t>
            </a:r>
          </a:p>
          <a:p>
            <a:pPr algn="ctr"/>
            <a:r>
              <a:rPr lang="es-CO" sz="1000" b="1" dirty="0" smtClean="0">
                <a:latin typeface="+mj-lt"/>
              </a:rPr>
              <a:t>Infraestructura</a:t>
            </a:r>
          </a:p>
          <a:p>
            <a:pPr algn="ctr"/>
            <a:r>
              <a:rPr lang="es-CO" sz="1000" b="1" dirty="0" smtClean="0">
                <a:latin typeface="+mj-lt"/>
              </a:rPr>
              <a:t>de TI</a:t>
            </a:r>
            <a:endParaRPr lang="es-CO" sz="1000" b="1" dirty="0">
              <a:latin typeface="+mj-lt"/>
            </a:endParaRPr>
          </a:p>
        </p:txBody>
      </p:sp>
      <p:sp>
        <p:nvSpPr>
          <p:cNvPr id="477" name="476 CuadroTexto"/>
          <p:cNvSpPr txBox="1"/>
          <p:nvPr/>
        </p:nvSpPr>
        <p:spPr>
          <a:xfrm>
            <a:off x="3673713" y="3965685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2</a:t>
            </a:r>
            <a:endParaRPr lang="es-CO" sz="1000" b="1" dirty="0">
              <a:latin typeface="+mj-lt"/>
            </a:endParaRPr>
          </a:p>
        </p:txBody>
      </p:sp>
      <p:sp>
        <p:nvSpPr>
          <p:cNvPr id="478" name="477 CuadroTexto"/>
          <p:cNvSpPr txBox="1"/>
          <p:nvPr/>
        </p:nvSpPr>
        <p:spPr>
          <a:xfrm>
            <a:off x="4036094" y="3970620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TP</a:t>
            </a:r>
            <a:endParaRPr lang="es-CO" sz="1000" b="1" dirty="0">
              <a:latin typeface="+mj-lt"/>
            </a:endParaRPr>
          </a:p>
        </p:txBody>
      </p:sp>
      <p:sp>
        <p:nvSpPr>
          <p:cNvPr id="479" name="478 CuadroTexto"/>
          <p:cNvSpPr txBox="1"/>
          <p:nvPr/>
        </p:nvSpPr>
        <p:spPr>
          <a:xfrm>
            <a:off x="4459002" y="3954415"/>
            <a:ext cx="247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E</a:t>
            </a:r>
            <a:endParaRPr lang="es-CO" sz="1000" b="1" dirty="0">
              <a:latin typeface="+mj-lt"/>
            </a:endParaRPr>
          </a:p>
        </p:txBody>
      </p:sp>
      <p:sp>
        <p:nvSpPr>
          <p:cNvPr id="480" name="479 CuadroTexto"/>
          <p:cNvSpPr txBox="1"/>
          <p:nvPr/>
        </p:nvSpPr>
        <p:spPr>
          <a:xfrm>
            <a:off x="3816049" y="4505887"/>
            <a:ext cx="800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Electiva</a:t>
            </a:r>
          </a:p>
          <a:p>
            <a:pPr algn="ctr"/>
            <a:r>
              <a:rPr lang="es-CO" sz="1000" b="1" dirty="0" smtClean="0">
                <a:latin typeface="+mj-lt"/>
              </a:rPr>
              <a:t> Disciplinar</a:t>
            </a:r>
          </a:p>
          <a:p>
            <a:pPr algn="ctr"/>
            <a:r>
              <a:rPr lang="es-CO" sz="1000" b="1" dirty="0" smtClean="0">
                <a:latin typeface="+mj-lt"/>
              </a:rPr>
              <a:t>Especifica I</a:t>
            </a:r>
            <a:endParaRPr lang="es-CO" sz="1000" b="1" dirty="0">
              <a:latin typeface="+mj-lt"/>
            </a:endParaRPr>
          </a:p>
        </p:txBody>
      </p:sp>
      <p:sp>
        <p:nvSpPr>
          <p:cNvPr id="481" name="480 Rectángulo"/>
          <p:cNvSpPr/>
          <p:nvPr/>
        </p:nvSpPr>
        <p:spPr>
          <a:xfrm>
            <a:off x="3719493" y="5547371"/>
            <a:ext cx="1080120" cy="8640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2" name="481 Rectángulo"/>
          <p:cNvSpPr/>
          <p:nvPr/>
        </p:nvSpPr>
        <p:spPr>
          <a:xfrm>
            <a:off x="3719493" y="6123435"/>
            <a:ext cx="1080120" cy="29037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3" name="482 Rectángulo"/>
          <p:cNvSpPr/>
          <p:nvPr/>
        </p:nvSpPr>
        <p:spPr>
          <a:xfrm>
            <a:off x="3719493" y="6123435"/>
            <a:ext cx="288032" cy="29037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4" name="483 Rectángulo"/>
          <p:cNvSpPr/>
          <p:nvPr/>
        </p:nvSpPr>
        <p:spPr>
          <a:xfrm>
            <a:off x="4007525" y="6123435"/>
            <a:ext cx="504056" cy="28704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5" name="484 CuadroTexto"/>
          <p:cNvSpPr txBox="1"/>
          <p:nvPr/>
        </p:nvSpPr>
        <p:spPr>
          <a:xfrm>
            <a:off x="3798907" y="5556362"/>
            <a:ext cx="909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/>
              <a:t>Seminario de </a:t>
            </a:r>
          </a:p>
          <a:p>
            <a:pPr algn="ctr"/>
            <a:r>
              <a:rPr lang="es-CO" sz="1000" b="1" dirty="0"/>
              <a:t>Investigación </a:t>
            </a:r>
          </a:p>
          <a:p>
            <a:pPr algn="ctr"/>
            <a:r>
              <a:rPr lang="es-CO" sz="1000" b="1" dirty="0"/>
              <a:t>Aplicada </a:t>
            </a:r>
            <a:r>
              <a:rPr lang="es-CO" sz="1000" b="1" dirty="0" smtClean="0"/>
              <a:t>III</a:t>
            </a:r>
            <a:endParaRPr lang="es-CO" sz="1000" b="1" dirty="0"/>
          </a:p>
        </p:txBody>
      </p:sp>
      <p:sp>
        <p:nvSpPr>
          <p:cNvPr id="486" name="485 CuadroTexto"/>
          <p:cNvSpPr txBox="1"/>
          <p:nvPr/>
        </p:nvSpPr>
        <p:spPr>
          <a:xfrm>
            <a:off x="3745062" y="6145510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1</a:t>
            </a:r>
            <a:endParaRPr lang="es-CO" sz="1000" b="1" dirty="0">
              <a:latin typeface="+mj-lt"/>
            </a:endParaRPr>
          </a:p>
        </p:txBody>
      </p:sp>
      <p:sp>
        <p:nvSpPr>
          <p:cNvPr id="487" name="486 CuadroTexto"/>
          <p:cNvSpPr txBox="1"/>
          <p:nvPr/>
        </p:nvSpPr>
        <p:spPr>
          <a:xfrm>
            <a:off x="4119077" y="6143846"/>
            <a:ext cx="256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R</a:t>
            </a:r>
            <a:endParaRPr lang="es-CO" sz="1000" b="1" dirty="0">
              <a:latin typeface="+mj-lt"/>
            </a:endParaRPr>
          </a:p>
        </p:txBody>
      </p:sp>
      <p:sp>
        <p:nvSpPr>
          <p:cNvPr id="488" name="487 CuadroTexto"/>
          <p:cNvSpPr txBox="1"/>
          <p:nvPr/>
        </p:nvSpPr>
        <p:spPr>
          <a:xfrm>
            <a:off x="4534370" y="6147144"/>
            <a:ext cx="247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E</a:t>
            </a:r>
            <a:endParaRPr lang="es-CO" sz="1000" b="1" dirty="0">
              <a:latin typeface="+mj-lt"/>
            </a:endParaRPr>
          </a:p>
        </p:txBody>
      </p:sp>
      <p:sp>
        <p:nvSpPr>
          <p:cNvPr id="489" name="488 Rectángulo"/>
          <p:cNvSpPr/>
          <p:nvPr/>
        </p:nvSpPr>
        <p:spPr>
          <a:xfrm>
            <a:off x="5077924" y="5555999"/>
            <a:ext cx="1080120" cy="8640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0" name="489 Rectángulo"/>
          <p:cNvSpPr/>
          <p:nvPr/>
        </p:nvSpPr>
        <p:spPr>
          <a:xfrm>
            <a:off x="5077924" y="6132063"/>
            <a:ext cx="1080120" cy="29037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1" name="490 Rectángulo"/>
          <p:cNvSpPr/>
          <p:nvPr/>
        </p:nvSpPr>
        <p:spPr>
          <a:xfrm>
            <a:off x="5077924" y="6132063"/>
            <a:ext cx="288032" cy="29037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2" name="491 Rectángulo"/>
          <p:cNvSpPr/>
          <p:nvPr/>
        </p:nvSpPr>
        <p:spPr>
          <a:xfrm>
            <a:off x="5365956" y="6132063"/>
            <a:ext cx="504056" cy="28704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3" name="492 CuadroTexto"/>
          <p:cNvSpPr txBox="1"/>
          <p:nvPr/>
        </p:nvSpPr>
        <p:spPr>
          <a:xfrm>
            <a:off x="5157338" y="5564990"/>
            <a:ext cx="909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/>
              <a:t>Seminario de </a:t>
            </a:r>
          </a:p>
          <a:p>
            <a:pPr algn="ctr"/>
            <a:r>
              <a:rPr lang="es-CO" sz="1000" b="1" dirty="0"/>
              <a:t>Investigación </a:t>
            </a:r>
          </a:p>
          <a:p>
            <a:pPr algn="ctr"/>
            <a:r>
              <a:rPr lang="es-CO" sz="1000" b="1" dirty="0"/>
              <a:t>Aplicada </a:t>
            </a:r>
            <a:r>
              <a:rPr lang="es-CO" sz="1000" b="1" dirty="0" smtClean="0"/>
              <a:t>IV</a:t>
            </a:r>
            <a:endParaRPr lang="es-CO" sz="1000" b="1" dirty="0"/>
          </a:p>
        </p:txBody>
      </p:sp>
      <p:sp>
        <p:nvSpPr>
          <p:cNvPr id="494" name="493 CuadroTexto"/>
          <p:cNvSpPr txBox="1"/>
          <p:nvPr/>
        </p:nvSpPr>
        <p:spPr>
          <a:xfrm>
            <a:off x="5103493" y="6154138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2</a:t>
            </a:r>
            <a:endParaRPr lang="es-CO" sz="1000" b="1" dirty="0">
              <a:latin typeface="+mj-lt"/>
            </a:endParaRPr>
          </a:p>
        </p:txBody>
      </p:sp>
      <p:sp>
        <p:nvSpPr>
          <p:cNvPr id="495" name="494 CuadroTexto"/>
          <p:cNvSpPr txBox="1"/>
          <p:nvPr/>
        </p:nvSpPr>
        <p:spPr>
          <a:xfrm>
            <a:off x="5477508" y="6152474"/>
            <a:ext cx="256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R</a:t>
            </a:r>
            <a:endParaRPr lang="es-CO" sz="1000" b="1" dirty="0">
              <a:latin typeface="+mj-lt"/>
            </a:endParaRPr>
          </a:p>
        </p:txBody>
      </p:sp>
      <p:sp>
        <p:nvSpPr>
          <p:cNvPr id="496" name="495 CuadroTexto"/>
          <p:cNvSpPr txBox="1"/>
          <p:nvPr/>
        </p:nvSpPr>
        <p:spPr>
          <a:xfrm>
            <a:off x="5892801" y="6155772"/>
            <a:ext cx="247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E</a:t>
            </a:r>
            <a:endParaRPr lang="es-CO" sz="1000" b="1" dirty="0">
              <a:latin typeface="+mj-lt"/>
            </a:endParaRPr>
          </a:p>
        </p:txBody>
      </p:sp>
      <p:sp>
        <p:nvSpPr>
          <p:cNvPr id="497" name="496 Rectángulo"/>
          <p:cNvSpPr/>
          <p:nvPr/>
        </p:nvSpPr>
        <p:spPr>
          <a:xfrm>
            <a:off x="5101922" y="1045867"/>
            <a:ext cx="1080120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8" name="497 Rectángulo"/>
          <p:cNvSpPr/>
          <p:nvPr/>
        </p:nvSpPr>
        <p:spPr>
          <a:xfrm>
            <a:off x="5101922" y="1621931"/>
            <a:ext cx="1080120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9" name="498 Rectángulo"/>
          <p:cNvSpPr/>
          <p:nvPr/>
        </p:nvSpPr>
        <p:spPr>
          <a:xfrm>
            <a:off x="5101922" y="1621931"/>
            <a:ext cx="288032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0" name="499 Rectángulo"/>
          <p:cNvSpPr/>
          <p:nvPr/>
        </p:nvSpPr>
        <p:spPr>
          <a:xfrm>
            <a:off x="5389954" y="1621930"/>
            <a:ext cx="504056" cy="290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1" name="500 CuadroTexto"/>
          <p:cNvSpPr txBox="1"/>
          <p:nvPr/>
        </p:nvSpPr>
        <p:spPr>
          <a:xfrm>
            <a:off x="5255504" y="1040818"/>
            <a:ext cx="772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Gobierno y</a:t>
            </a:r>
          </a:p>
          <a:p>
            <a:pPr algn="ctr"/>
            <a:r>
              <a:rPr lang="es-CO" sz="1000" b="1" dirty="0" smtClean="0">
                <a:latin typeface="+mj-lt"/>
              </a:rPr>
              <a:t>Gestión de</a:t>
            </a:r>
          </a:p>
          <a:p>
            <a:pPr algn="ctr"/>
            <a:r>
              <a:rPr lang="es-CO" sz="1000" b="1" dirty="0" smtClean="0">
                <a:latin typeface="+mj-lt"/>
              </a:rPr>
              <a:t>Servicios</a:t>
            </a:r>
            <a:endParaRPr lang="es-CO" sz="1000" b="1" dirty="0">
              <a:latin typeface="+mj-lt"/>
            </a:endParaRPr>
          </a:p>
        </p:txBody>
      </p:sp>
      <p:sp>
        <p:nvSpPr>
          <p:cNvPr id="502" name="501 CuadroTexto"/>
          <p:cNvSpPr txBox="1"/>
          <p:nvPr/>
        </p:nvSpPr>
        <p:spPr>
          <a:xfrm>
            <a:off x="5120742" y="164164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3</a:t>
            </a:r>
            <a:endParaRPr lang="es-CO" sz="1000" b="1" dirty="0">
              <a:latin typeface="+mj-lt"/>
            </a:endParaRPr>
          </a:p>
        </p:txBody>
      </p:sp>
      <p:sp>
        <p:nvSpPr>
          <p:cNvPr id="503" name="502 CuadroTexto"/>
          <p:cNvSpPr txBox="1"/>
          <p:nvPr/>
        </p:nvSpPr>
        <p:spPr>
          <a:xfrm>
            <a:off x="5517589" y="1646579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</a:t>
            </a:r>
            <a:endParaRPr lang="es-CO" sz="1000" b="1" dirty="0">
              <a:latin typeface="+mj-lt"/>
            </a:endParaRPr>
          </a:p>
        </p:txBody>
      </p:sp>
      <p:sp>
        <p:nvSpPr>
          <p:cNvPr id="504" name="503 CuadroTexto"/>
          <p:cNvSpPr txBox="1"/>
          <p:nvPr/>
        </p:nvSpPr>
        <p:spPr>
          <a:xfrm>
            <a:off x="5906032" y="1630374"/>
            <a:ext cx="247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E</a:t>
            </a:r>
            <a:endParaRPr lang="es-CO" sz="1000" b="1" dirty="0">
              <a:latin typeface="+mj-lt"/>
            </a:endParaRPr>
          </a:p>
        </p:txBody>
      </p:sp>
      <p:sp>
        <p:nvSpPr>
          <p:cNvPr id="505" name="504 Rectángulo"/>
          <p:cNvSpPr/>
          <p:nvPr/>
        </p:nvSpPr>
        <p:spPr>
          <a:xfrm>
            <a:off x="5096679" y="3373971"/>
            <a:ext cx="1080120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6" name="505 Rectángulo"/>
          <p:cNvSpPr/>
          <p:nvPr/>
        </p:nvSpPr>
        <p:spPr>
          <a:xfrm>
            <a:off x="5096679" y="3950035"/>
            <a:ext cx="1080120" cy="290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7" name="506 Rectángulo"/>
          <p:cNvSpPr/>
          <p:nvPr/>
        </p:nvSpPr>
        <p:spPr>
          <a:xfrm>
            <a:off x="5096679" y="3950035"/>
            <a:ext cx="288032" cy="290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8" name="507 Rectángulo"/>
          <p:cNvSpPr/>
          <p:nvPr/>
        </p:nvSpPr>
        <p:spPr>
          <a:xfrm>
            <a:off x="5384711" y="3950035"/>
            <a:ext cx="504056" cy="290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9" name="508 CuadroTexto"/>
          <p:cNvSpPr txBox="1"/>
          <p:nvPr/>
        </p:nvSpPr>
        <p:spPr>
          <a:xfrm>
            <a:off x="5099268" y="3954956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3</a:t>
            </a:r>
            <a:endParaRPr lang="es-CO" sz="1000" b="1" dirty="0">
              <a:latin typeface="+mj-lt"/>
            </a:endParaRPr>
          </a:p>
        </p:txBody>
      </p:sp>
      <p:sp>
        <p:nvSpPr>
          <p:cNvPr id="510" name="509 CuadroTexto"/>
          <p:cNvSpPr txBox="1"/>
          <p:nvPr/>
        </p:nvSpPr>
        <p:spPr>
          <a:xfrm>
            <a:off x="5453092" y="3965210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TP</a:t>
            </a:r>
            <a:endParaRPr lang="es-CO" sz="1000" b="1" dirty="0">
              <a:latin typeface="+mj-lt"/>
            </a:endParaRPr>
          </a:p>
        </p:txBody>
      </p:sp>
      <p:sp>
        <p:nvSpPr>
          <p:cNvPr id="511" name="510 CuadroTexto"/>
          <p:cNvSpPr txBox="1"/>
          <p:nvPr/>
        </p:nvSpPr>
        <p:spPr>
          <a:xfrm>
            <a:off x="5900393" y="3962504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O</a:t>
            </a:r>
            <a:endParaRPr lang="es-CO" sz="1000" b="1" dirty="0">
              <a:latin typeface="+mj-lt"/>
            </a:endParaRPr>
          </a:p>
        </p:txBody>
      </p:sp>
      <p:sp>
        <p:nvSpPr>
          <p:cNvPr id="512" name="511 CuadroTexto"/>
          <p:cNvSpPr txBox="1"/>
          <p:nvPr/>
        </p:nvSpPr>
        <p:spPr>
          <a:xfrm>
            <a:off x="5211841" y="3383505"/>
            <a:ext cx="800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Electiva</a:t>
            </a:r>
          </a:p>
          <a:p>
            <a:pPr algn="ctr"/>
            <a:r>
              <a:rPr lang="es-CO" sz="1000" b="1" dirty="0" smtClean="0">
                <a:latin typeface="+mj-lt"/>
              </a:rPr>
              <a:t> Disciplinar</a:t>
            </a:r>
          </a:p>
          <a:p>
            <a:pPr algn="ctr"/>
            <a:r>
              <a:rPr lang="es-CO" sz="1000" b="1" dirty="0" smtClean="0">
                <a:latin typeface="+mj-lt"/>
              </a:rPr>
              <a:t>Especifica II</a:t>
            </a:r>
            <a:endParaRPr lang="es-CO" sz="1000" b="1" dirty="0">
              <a:latin typeface="+mj-lt"/>
            </a:endParaRPr>
          </a:p>
        </p:txBody>
      </p:sp>
      <p:sp>
        <p:nvSpPr>
          <p:cNvPr id="513" name="512 Rectángulo"/>
          <p:cNvSpPr/>
          <p:nvPr/>
        </p:nvSpPr>
        <p:spPr>
          <a:xfrm>
            <a:off x="5085861" y="4513807"/>
            <a:ext cx="1080120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4" name="513 Rectángulo"/>
          <p:cNvSpPr/>
          <p:nvPr/>
        </p:nvSpPr>
        <p:spPr>
          <a:xfrm>
            <a:off x="5085861" y="5089871"/>
            <a:ext cx="1080120" cy="290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5" name="514 Rectángulo"/>
          <p:cNvSpPr/>
          <p:nvPr/>
        </p:nvSpPr>
        <p:spPr>
          <a:xfrm>
            <a:off x="5085861" y="5089871"/>
            <a:ext cx="288032" cy="290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6" name="515 Rectángulo"/>
          <p:cNvSpPr/>
          <p:nvPr/>
        </p:nvSpPr>
        <p:spPr>
          <a:xfrm>
            <a:off x="5373893" y="5089871"/>
            <a:ext cx="504056" cy="290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7" name="516 CuadroTexto"/>
          <p:cNvSpPr txBox="1"/>
          <p:nvPr/>
        </p:nvSpPr>
        <p:spPr>
          <a:xfrm>
            <a:off x="5088450" y="5094792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3</a:t>
            </a:r>
            <a:endParaRPr lang="es-CO" sz="1000" b="1" dirty="0">
              <a:latin typeface="+mj-lt"/>
            </a:endParaRPr>
          </a:p>
        </p:txBody>
      </p:sp>
      <p:sp>
        <p:nvSpPr>
          <p:cNvPr id="518" name="517 CuadroTexto"/>
          <p:cNvSpPr txBox="1"/>
          <p:nvPr/>
        </p:nvSpPr>
        <p:spPr>
          <a:xfrm>
            <a:off x="5476739" y="5105046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T</a:t>
            </a:r>
            <a:endParaRPr lang="es-CO" sz="1000" b="1" dirty="0">
              <a:latin typeface="+mj-lt"/>
            </a:endParaRPr>
          </a:p>
        </p:txBody>
      </p:sp>
      <p:sp>
        <p:nvSpPr>
          <p:cNvPr id="519" name="518 CuadroTexto"/>
          <p:cNvSpPr txBox="1"/>
          <p:nvPr/>
        </p:nvSpPr>
        <p:spPr>
          <a:xfrm>
            <a:off x="5889575" y="5102340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O</a:t>
            </a:r>
            <a:endParaRPr lang="es-CO" sz="1000" b="1" dirty="0">
              <a:latin typeface="+mj-lt"/>
            </a:endParaRPr>
          </a:p>
        </p:txBody>
      </p:sp>
      <p:sp>
        <p:nvSpPr>
          <p:cNvPr id="520" name="519 CuadroTexto"/>
          <p:cNvSpPr txBox="1"/>
          <p:nvPr/>
        </p:nvSpPr>
        <p:spPr>
          <a:xfrm>
            <a:off x="5215450" y="4523341"/>
            <a:ext cx="771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>
                <a:latin typeface="+mj-lt"/>
              </a:rPr>
              <a:t>Electiva</a:t>
            </a:r>
          </a:p>
          <a:p>
            <a:pPr algn="ctr"/>
            <a:r>
              <a:rPr lang="es-CO" sz="1000" b="1" dirty="0" smtClean="0">
                <a:latin typeface="+mj-lt"/>
              </a:rPr>
              <a:t> Disciplinar</a:t>
            </a:r>
          </a:p>
          <a:p>
            <a:pPr algn="ctr"/>
            <a:r>
              <a:rPr lang="es-CO" sz="1000" b="1" dirty="0" smtClean="0">
                <a:latin typeface="+mj-lt"/>
              </a:rPr>
              <a:t>Gestión</a:t>
            </a:r>
            <a:endParaRPr lang="es-CO" sz="1000" b="1" dirty="0">
              <a:latin typeface="+mj-lt"/>
            </a:endParaRPr>
          </a:p>
        </p:txBody>
      </p:sp>
      <p:sp>
        <p:nvSpPr>
          <p:cNvPr id="521" name="520 Rectángulo"/>
          <p:cNvSpPr/>
          <p:nvPr/>
        </p:nvSpPr>
        <p:spPr>
          <a:xfrm>
            <a:off x="6415905" y="3085079"/>
            <a:ext cx="288032" cy="290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2" name="521 CuadroTexto"/>
          <p:cNvSpPr txBox="1"/>
          <p:nvPr/>
        </p:nvSpPr>
        <p:spPr>
          <a:xfrm>
            <a:off x="6675515" y="3070306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dirty="0" smtClean="0">
                <a:latin typeface="+mj-lt"/>
              </a:rPr>
              <a:t>Curso electivo</a:t>
            </a:r>
            <a:endParaRPr lang="es-CO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4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 animBg="1"/>
      <p:bldP spid="334" grpId="0" animBg="1"/>
      <p:bldP spid="335" grpId="0" animBg="1"/>
      <p:bldP spid="336" grpId="0" animBg="1"/>
      <p:bldP spid="337" grpId="0"/>
      <p:bldP spid="338" grpId="0"/>
      <p:bldP spid="339" grpId="0"/>
      <p:bldP spid="340" grpId="0"/>
      <p:bldP spid="345" grpId="0" animBg="1"/>
      <p:bldP spid="346" grpId="0" animBg="1"/>
      <p:bldP spid="347" grpId="0" animBg="1"/>
      <p:bldP spid="348" grpId="0" animBg="1"/>
      <p:bldP spid="349" grpId="0"/>
      <p:bldP spid="350" grpId="0"/>
      <p:bldP spid="351" grpId="0"/>
      <p:bldP spid="352" grpId="0"/>
      <p:bldP spid="353" grpId="0" animBg="1"/>
      <p:bldP spid="354" grpId="0" animBg="1"/>
      <p:bldP spid="355" grpId="0" animBg="1"/>
      <p:bldP spid="356" grpId="0" animBg="1"/>
      <p:bldP spid="357" grpId="0"/>
      <p:bldP spid="358" grpId="0"/>
      <p:bldP spid="359" grpId="0"/>
      <p:bldP spid="360" grpId="0"/>
      <p:bldP spid="361" grpId="0" animBg="1"/>
      <p:bldP spid="362" grpId="0" animBg="1"/>
      <p:bldP spid="363" grpId="0" animBg="1"/>
      <p:bldP spid="364" grpId="0" animBg="1"/>
      <p:bldP spid="365" grpId="0"/>
      <p:bldP spid="366" grpId="0"/>
      <p:bldP spid="367" grpId="0"/>
      <p:bldP spid="368" grpId="0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/>
      <p:bldP spid="378" grpId="0"/>
      <p:bldP spid="379" grpId="0"/>
      <p:bldP spid="380" grpId="0"/>
      <p:bldP spid="381" grpId="0"/>
      <p:bldP spid="382" grpId="0"/>
      <p:bldP spid="383" grpId="0"/>
      <p:bldP spid="384" grpId="0"/>
      <p:bldP spid="385" grpId="0" animBg="1"/>
      <p:bldP spid="386" grpId="0" animBg="1"/>
      <p:bldP spid="387" grpId="0" animBg="1"/>
      <p:bldP spid="388" grpId="0" animBg="1"/>
      <p:bldP spid="389" grpId="0"/>
      <p:bldP spid="390" grpId="0"/>
      <p:bldP spid="391" grpId="0"/>
      <p:bldP spid="392" grpId="0"/>
      <p:bldP spid="393" grpId="0" animBg="1"/>
      <p:bldP spid="394" grpId="0" animBg="1"/>
      <p:bldP spid="395" grpId="0" animBg="1"/>
      <p:bldP spid="396" grpId="0" animBg="1"/>
      <p:bldP spid="397" grpId="0"/>
      <p:bldP spid="398" grpId="0"/>
      <p:bldP spid="399" grpId="0"/>
      <p:bldP spid="400" grpId="0"/>
      <p:bldP spid="401" grpId="0" animBg="1"/>
      <p:bldP spid="402" grpId="0" animBg="1"/>
      <p:bldP spid="403" grpId="0" animBg="1"/>
      <p:bldP spid="404" grpId="0" animBg="1"/>
      <p:bldP spid="405" grpId="0"/>
      <p:bldP spid="406" grpId="0"/>
      <p:bldP spid="407" grpId="0"/>
      <p:bldP spid="408" grpId="0"/>
      <p:bldP spid="409" grpId="0" animBg="1"/>
      <p:bldP spid="410" grpId="0"/>
      <p:bldP spid="411" grpId="0" animBg="1"/>
      <p:bldP spid="412" grpId="0"/>
      <p:bldP spid="413" grpId="0" animBg="1"/>
      <p:bldP spid="414" grpId="0"/>
      <p:bldP spid="415" grpId="0" animBg="1"/>
      <p:bldP spid="416" grpId="0" animBg="1"/>
      <p:bldP spid="417" grpId="0" animBg="1"/>
      <p:bldP spid="418" grpId="0" animBg="1"/>
      <p:bldP spid="419" grpId="0" animBg="1"/>
      <p:bldP spid="420" grpId="0"/>
      <p:bldP spid="421" grpId="0"/>
      <p:bldP spid="422" grpId="0"/>
      <p:bldP spid="423" grpId="0"/>
      <p:bldP spid="424" grpId="0"/>
      <p:bldP spid="425" grpId="0"/>
      <p:bldP spid="426" grpId="0"/>
      <p:bldP spid="427" grpId="0"/>
      <p:bldP spid="432" grpId="0" animBg="1"/>
      <p:bldP spid="433" grpId="0" animBg="1"/>
      <p:bldP spid="434" grpId="0" animBg="1"/>
      <p:bldP spid="435" grpId="0" animBg="1"/>
      <p:bldP spid="436" grpId="0"/>
      <p:bldP spid="437" grpId="0"/>
      <p:bldP spid="438" grpId="0"/>
      <p:bldP spid="439" grpId="0"/>
      <p:bldP spid="440" grpId="0" animBg="1"/>
      <p:bldP spid="441" grpId="0" animBg="1"/>
      <p:bldP spid="442" grpId="0" animBg="1"/>
      <p:bldP spid="443" grpId="0" animBg="1"/>
      <p:bldP spid="444" grpId="0"/>
      <p:bldP spid="445" grpId="0"/>
      <p:bldP spid="446" grpId="0"/>
      <p:bldP spid="447" grpId="0"/>
      <p:bldP spid="448" grpId="0" animBg="1"/>
      <p:bldP spid="449" grpId="0" animBg="1"/>
      <p:bldP spid="450" grpId="0" animBg="1"/>
      <p:bldP spid="451" grpId="0" animBg="1"/>
      <p:bldP spid="452" grpId="0"/>
      <p:bldP spid="453" grpId="0"/>
      <p:bldP spid="454" grpId="0"/>
      <p:bldP spid="455" grpId="0"/>
      <p:bldP spid="456" grpId="0" animBg="1"/>
      <p:bldP spid="457" grpId="0" animBg="1"/>
      <p:bldP spid="458" grpId="0" animBg="1"/>
      <p:bldP spid="459" grpId="0" animBg="1"/>
      <p:bldP spid="460" grpId="0"/>
      <p:bldP spid="461" grpId="0"/>
      <p:bldP spid="462" grpId="0"/>
      <p:bldP spid="463" grpId="0"/>
      <p:bldP spid="464" grpId="0" animBg="1"/>
      <p:bldP spid="465" grpId="0" animBg="1"/>
      <p:bldP spid="466" grpId="0" animBg="1"/>
      <p:bldP spid="467" grpId="0" animBg="1"/>
      <p:bldP spid="468" grpId="0"/>
      <p:bldP spid="469" grpId="0"/>
      <p:bldP spid="470" grpId="0"/>
      <p:bldP spid="471" grpId="0"/>
      <p:bldP spid="472" grpId="0" animBg="1"/>
      <p:bldP spid="473" grpId="0" animBg="1"/>
      <p:bldP spid="474" grpId="0" animBg="1"/>
      <p:bldP spid="475" grpId="0" animBg="1"/>
      <p:bldP spid="476" grpId="0"/>
      <p:bldP spid="477" grpId="0"/>
      <p:bldP spid="478" grpId="0"/>
      <p:bldP spid="479" grpId="0"/>
      <p:bldP spid="480" grpId="0"/>
      <p:bldP spid="481" grpId="0" animBg="1"/>
      <p:bldP spid="482" grpId="0" animBg="1"/>
      <p:bldP spid="483" grpId="0" animBg="1"/>
      <p:bldP spid="484" grpId="0" animBg="1"/>
      <p:bldP spid="485" grpId="0"/>
      <p:bldP spid="486" grpId="0"/>
      <p:bldP spid="487" grpId="0"/>
      <p:bldP spid="488" grpId="0"/>
      <p:bldP spid="489" grpId="0" animBg="1"/>
      <p:bldP spid="490" grpId="0" animBg="1"/>
      <p:bldP spid="491" grpId="0" animBg="1"/>
      <p:bldP spid="492" grpId="0" animBg="1"/>
      <p:bldP spid="493" grpId="0"/>
      <p:bldP spid="494" grpId="0"/>
      <p:bldP spid="495" grpId="0"/>
      <p:bldP spid="496" grpId="0"/>
      <p:bldP spid="497" grpId="0" animBg="1"/>
      <p:bldP spid="498" grpId="0" animBg="1"/>
      <p:bldP spid="499" grpId="0" animBg="1"/>
      <p:bldP spid="500" grpId="0" animBg="1"/>
      <p:bldP spid="501" grpId="0"/>
      <p:bldP spid="502" grpId="0"/>
      <p:bldP spid="503" grpId="0"/>
      <p:bldP spid="504" grpId="0"/>
      <p:bldP spid="505" grpId="0" animBg="1"/>
      <p:bldP spid="506" grpId="0" animBg="1"/>
      <p:bldP spid="507" grpId="0" animBg="1"/>
      <p:bldP spid="508" grpId="0" animBg="1"/>
      <p:bldP spid="509" grpId="0"/>
      <p:bldP spid="510" grpId="0"/>
      <p:bldP spid="511" grpId="0"/>
      <p:bldP spid="512" grpId="0"/>
      <p:bldP spid="513" grpId="0" animBg="1"/>
      <p:bldP spid="514" grpId="0" animBg="1"/>
      <p:bldP spid="515" grpId="0" animBg="1"/>
      <p:bldP spid="516" grpId="0" animBg="1"/>
      <p:bldP spid="517" grpId="0"/>
      <p:bldP spid="518" grpId="0"/>
      <p:bldP spid="519" grpId="0"/>
      <p:bldP spid="520" grpId="0"/>
      <p:bldP spid="521" grpId="0" animBg="1"/>
      <p:bldP spid="5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475656" y="562908"/>
            <a:ext cx="49685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+mj-lt"/>
              </a:rPr>
              <a:t>Contenidos Curriculares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Líneas de profundización - Electivas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742906"/>
              </p:ext>
            </p:extLst>
          </p:nvPr>
        </p:nvGraphicFramePr>
        <p:xfrm>
          <a:off x="395536" y="1556792"/>
          <a:ext cx="8496944" cy="4392488"/>
        </p:xfrm>
        <a:graphic>
          <a:graphicData uri="http://schemas.openxmlformats.org/drawingml/2006/table">
            <a:tbl>
              <a:tblPr firstRow="1" firstCol="1" bandRow="1"/>
              <a:tblGrid>
                <a:gridCol w="4373840"/>
                <a:gridCol w="4123104"/>
              </a:tblGrid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Línea de TI como valor estratégico para las organizaciones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Línea de TI como </a:t>
                      </a:r>
                      <a:r>
                        <a:rPr lang="es-CO" sz="20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potenciador de oportunidades</a:t>
                      </a:r>
                      <a:r>
                        <a:rPr lang="es-CO" sz="2000" b="1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de emprendimiento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660407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Integración de sistemas de información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Computación en la nube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 Data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riesgos en TI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TI en empresas gubernamentales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Sistemas de Información Empresariales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Aspectos legales y éticos en gestión de información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del conocimiento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Emprendimiento social y Responsabilidad social corporativa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 aplicado a emprendedores de TI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de productos de TI centrados en el usuario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Computación ubicua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Ciudades inteligentes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ambientes virtuales de aprendizaje</a:t>
                      </a: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9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9532" y="1999523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Condición 4</a:t>
            </a:r>
          </a:p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Organización de las actividades académicas</a:t>
            </a:r>
            <a:endParaRPr lang="es-CO" sz="2800" dirty="0">
              <a:solidFill>
                <a:schemeClr val="tx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07958" y="4221088"/>
            <a:ext cx="5618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Grupo del Proyecto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Escuela de Ciencias Básicas, Tecnología e Ingeniería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Universidad Nacional Abierta y a Distancia - UNAD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23931" y="548680"/>
            <a:ext cx="41764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tx2"/>
                </a:solidFill>
                <a:latin typeface="+mj-lt"/>
              </a:rPr>
              <a:t>Organización de las actividades académicas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Componente práctico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39773"/>
            <a:ext cx="6984776" cy="3900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5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23931" y="548680"/>
            <a:ext cx="41764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tx2"/>
                </a:solidFill>
                <a:latin typeface="+mj-lt"/>
              </a:rPr>
              <a:t>Organización de las actividades académicas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Componente práctico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9479"/>
              </p:ext>
            </p:extLst>
          </p:nvPr>
        </p:nvGraphicFramePr>
        <p:xfrm>
          <a:off x="147767" y="1916832"/>
          <a:ext cx="8816721" cy="4678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521"/>
                <a:gridCol w="1873209"/>
                <a:gridCol w="607394"/>
                <a:gridCol w="567424"/>
                <a:gridCol w="603508"/>
                <a:gridCol w="460412"/>
                <a:gridCol w="861845"/>
                <a:gridCol w="894120"/>
                <a:gridCol w="1430152"/>
                <a:gridCol w="1162136"/>
              </a:tblGrid>
              <a:tr h="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Componente práctico - Plan de estudios Maestría en Gestión de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No.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Curso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Componente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Tipo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Créditos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Componente Práctico</a:t>
                      </a:r>
                      <a:endParaRPr lang="es-CO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HAT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Créditos CP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Estrategia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Práctica o Laboratorio Simulado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Propuesta de herramientas TI a utilizar</a:t>
                      </a:r>
                      <a:endParaRPr lang="es-CO" sz="8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Tendencias disruptivas en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0,25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Con apoyo tecnológico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Laboratorio – Desarrollo de una aplicación web y móvil  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Android / Google Apps Engine  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Emprendimiento en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0,25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Con apoyo tecnológico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Laboratorio – Desarrollo de un prototipo de un app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Justinmind / Azure / Balsamic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Arquitectura Empresarial 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CDE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0,25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Con apoyo tecnológico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Laboratorio – Especificación de una arquitectura usando el lenguaje de ArchiMate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MEGA Suite / Archi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4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de procesos de negocios (BPM)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0,25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Con apoyo tecnológico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Laboratorio – Descubrimiento e integración de un proceso de negocios 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Arial"/>
                        </a:rPr>
                        <a:t>IBM Blueworks Live / IBM BPM Suite / Bizagi BPM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de proyectos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0,25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Con apoyo tecnológico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Laboratorio – Herramientas de gestión de proyectos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Varias de uso libre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6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Arquitectura de solución y de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0,25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Con apoyo tecnológico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Laboratorio – Especificación de una arquitectura de solución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/>
                          <a:ea typeface="Calibri"/>
                          <a:cs typeface="Arial"/>
                        </a:rPr>
                        <a:t>IBM Software </a:t>
                      </a:r>
                      <a:r>
                        <a:rPr lang="es-CO" sz="800" dirty="0" err="1" smtClean="0">
                          <a:effectLst/>
                          <a:latin typeface="Arial"/>
                          <a:ea typeface="Calibri"/>
                          <a:cs typeface="Arial"/>
                        </a:rPr>
                        <a:t>Architect</a:t>
                      </a:r>
                      <a:r>
                        <a:rPr lang="es-CO" sz="80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s-CO" sz="800" dirty="0">
                          <a:effectLst/>
                          <a:latin typeface="Arial"/>
                          <a:ea typeface="Calibri"/>
                          <a:cs typeface="Arial"/>
                        </a:rPr>
                        <a:t>u otras de uso libre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7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Soluciones analíticas de negocios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0,25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Con apoyo tecnológico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/>
                          <a:ea typeface="Calibri"/>
                          <a:cs typeface="Arial"/>
                        </a:rPr>
                        <a:t>Laboratorio – Diseño y construcción de una solución </a:t>
                      </a:r>
                      <a:r>
                        <a:rPr lang="es-CO" sz="80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analítica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QlikView / QlikSense / Otras (SAS)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de infraestructura de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0,25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Con apoyo tecnológico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Laboratorio – Herramientas de gestión de infraestructura de TI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IBM Tivoli / Otras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9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 de seguridad en TI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0,25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Con apoyo tecnológico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Laboratorio – Herramientas de gestión de seguridad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Varias de uso libre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10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Electiva Disciplinar Especifica 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EDE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0,25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Con apoyo tecnológico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Depende del curso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/>
                          <a:ea typeface="Calibri"/>
                          <a:cs typeface="Arial"/>
                        </a:rPr>
                        <a:t>Depende del curso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11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Electiva Disciplinar Especifica II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EDE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0,25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Con apoyo tecnológico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/>
                          <a:ea typeface="Calibri"/>
                          <a:cs typeface="Arial"/>
                        </a:rPr>
                        <a:t>Depende del curso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/>
                          <a:ea typeface="Calibri"/>
                          <a:cs typeface="Arial"/>
                        </a:rPr>
                        <a:t>Depende del curso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Componente práctico simulado o con apoyo tecnológico </a:t>
                      </a:r>
                      <a:endParaRPr lang="es-CO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132</a:t>
                      </a:r>
                      <a:endParaRPr lang="es-CO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2.75</a:t>
                      </a:r>
                      <a:endParaRPr lang="es-CO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4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9532" y="1999523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Condición 5 – Investigación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07958" y="4221088"/>
            <a:ext cx="5618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Grupo del Proyecto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Escuela de Ciencias Básicas, Tecnología e Ingeniería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Universidad Nacional Abierta y a Distancia - UNAD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74168" y="548680"/>
            <a:ext cx="4316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tx2"/>
                </a:solidFill>
                <a:latin typeface="+mj-lt"/>
              </a:rPr>
              <a:t>Investigación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Entorno de investigación del programa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943125" y="3685497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Grupos de investigación</a:t>
            </a:r>
          </a:p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ECBTI / ECACEN</a:t>
            </a:r>
            <a:endParaRPr lang="es-CO" sz="11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47418" y="4693609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Semilleros de investigación</a:t>
            </a:r>
          </a:p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ECBTI / ECACEN</a:t>
            </a:r>
            <a:endParaRPr lang="es-CO" sz="1100" dirty="0">
              <a:solidFill>
                <a:schemeClr val="tx1"/>
              </a:solidFill>
            </a:endParaRPr>
          </a:p>
        </p:txBody>
      </p:sp>
      <p:cxnSp>
        <p:nvCxnSpPr>
          <p:cNvPr id="8" name="7 Conector recto de flecha"/>
          <p:cNvCxnSpPr>
            <a:stCxn id="4" idx="2"/>
            <a:endCxn id="5" idx="0"/>
          </p:cNvCxnSpPr>
          <p:nvPr/>
        </p:nvCxnSpPr>
        <p:spPr>
          <a:xfrm>
            <a:off x="3507967" y="4405577"/>
            <a:ext cx="4293" cy="28803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6302952" y="4155290"/>
            <a:ext cx="155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200" b="1" dirty="0" smtClean="0"/>
              <a:t>Problemas o necesidades del sector externo</a:t>
            </a:r>
            <a:endParaRPr lang="es-CO" sz="1200" b="1" dirty="0"/>
          </a:p>
        </p:txBody>
      </p:sp>
      <p:cxnSp>
        <p:nvCxnSpPr>
          <p:cNvPr id="16" name="15 Conector recto de flecha"/>
          <p:cNvCxnSpPr>
            <a:endCxn id="4" idx="1"/>
          </p:cNvCxnSpPr>
          <p:nvPr/>
        </p:nvCxnSpPr>
        <p:spPr>
          <a:xfrm flipV="1">
            <a:off x="2456004" y="4045537"/>
            <a:ext cx="487121" cy="42013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1326321" y="4045885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SIGI</a:t>
            </a:r>
            <a:endParaRPr lang="es-CO" sz="1200" dirty="0">
              <a:solidFill>
                <a:schemeClr val="tx1"/>
              </a:solidFill>
            </a:endParaRPr>
          </a:p>
        </p:txBody>
      </p:sp>
      <p:cxnSp>
        <p:nvCxnSpPr>
          <p:cNvPr id="18" name="17 Conector recto de flecha"/>
          <p:cNvCxnSpPr>
            <a:endCxn id="5" idx="1"/>
          </p:cNvCxnSpPr>
          <p:nvPr/>
        </p:nvCxnSpPr>
        <p:spPr>
          <a:xfrm>
            <a:off x="2439341" y="4516273"/>
            <a:ext cx="508077" cy="53737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970054" y="2660360"/>
            <a:ext cx="475827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Consejos Departamentales de Ciencia, Tecnología e Innovación, COLCIENCIAS, entre otras entidades</a:t>
            </a:r>
            <a:endParaRPr lang="es-CO" sz="1200" dirty="0">
              <a:solidFill>
                <a:schemeClr val="tx1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1925297" y="3380440"/>
            <a:ext cx="0" cy="66509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4" idx="0"/>
          </p:cNvCxnSpPr>
          <p:nvPr/>
        </p:nvCxnSpPr>
        <p:spPr>
          <a:xfrm flipH="1" flipV="1">
            <a:off x="3507966" y="3380789"/>
            <a:ext cx="1" cy="304708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5758743" y="3380789"/>
            <a:ext cx="1192749" cy="48455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6060871" y="2651944"/>
            <a:ext cx="2127616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Otros grupos de investigación: IDIS (</a:t>
            </a:r>
            <a:r>
              <a:rPr lang="es-CO" sz="1200" dirty="0" err="1" smtClean="0">
                <a:solidFill>
                  <a:schemeClr val="tx1"/>
                </a:solidFill>
              </a:rPr>
              <a:t>Unicauca</a:t>
            </a:r>
            <a:r>
              <a:rPr lang="es-CO" sz="1200" dirty="0" smtClean="0">
                <a:solidFill>
                  <a:schemeClr val="tx1"/>
                </a:solidFill>
              </a:rPr>
              <a:t>), CIDLIS (UIS), entre otros</a:t>
            </a:r>
            <a:endParaRPr lang="es-CO" sz="12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www.unicauca.edu.co/childprogramming/sites/default/files/images/LogoIDIS_EncabezadoDeCartas%20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89" y="2041694"/>
            <a:ext cx="1437511" cy="46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63" y="1877991"/>
            <a:ext cx="625881" cy="64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http://4.bp.blogspot.com/-6k0U-nnoPYw/UJa3cojtwiI/AAAAAAAAAHY/fvt_TESTKbQ/s1600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125" y="2083432"/>
            <a:ext cx="1224136" cy="4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http://tusemanario.com/imagenes/mayo2011/12-05-2011%20Ciencia%20Tecnologia%20e%20Innovacion%20una%20prioridad%20del%20Departamen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18" y="1914997"/>
            <a:ext cx="672192" cy="60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http://aulavirtual.udenar.edu.co/proyectojad/prueba/images/codecyt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925" y="1717974"/>
            <a:ext cx="768082" cy="36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http://www.unisabana.edu.co/uploads/pics/logo-colciencias_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17" y="1971347"/>
            <a:ext cx="1533960" cy="4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29 Conector recto de flecha"/>
          <p:cNvCxnSpPr/>
          <p:nvPr/>
        </p:nvCxnSpPr>
        <p:spPr>
          <a:xfrm>
            <a:off x="1937792" y="4773566"/>
            <a:ext cx="4293" cy="28803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1309658" y="5061598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Publicaciones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4628803" y="4624791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Proyectos de investigación </a:t>
            </a:r>
          </a:p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IF (investigación formativa)</a:t>
            </a:r>
            <a:endParaRPr lang="es-CO" sz="900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613702" y="3608730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Proyectos de investigación </a:t>
            </a:r>
          </a:p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IPD (investigación propiamente dicha)</a:t>
            </a:r>
            <a:endParaRPr lang="es-CO" sz="900" dirty="0">
              <a:solidFill>
                <a:schemeClr val="tx1"/>
              </a:solidFill>
            </a:endParaRPr>
          </a:p>
        </p:txBody>
      </p:sp>
      <p:cxnSp>
        <p:nvCxnSpPr>
          <p:cNvPr id="35" name="34 Conector recto de flecha"/>
          <p:cNvCxnSpPr>
            <a:endCxn id="34" idx="1"/>
          </p:cNvCxnSpPr>
          <p:nvPr/>
        </p:nvCxnSpPr>
        <p:spPr>
          <a:xfrm>
            <a:off x="4087868" y="3968770"/>
            <a:ext cx="52583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4092161" y="4984831"/>
            <a:ext cx="52583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5743385" y="3968770"/>
            <a:ext cx="638556" cy="28803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V="1">
            <a:off x="5758486" y="4472826"/>
            <a:ext cx="623455" cy="50405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23 Grupo"/>
          <p:cNvGrpSpPr/>
          <p:nvPr/>
        </p:nvGrpSpPr>
        <p:grpSpPr>
          <a:xfrm>
            <a:off x="3907692" y="3188691"/>
            <a:ext cx="2571904" cy="2963552"/>
            <a:chOff x="3822326" y="2769704"/>
            <a:chExt cx="2571904" cy="2747517"/>
          </a:xfrm>
        </p:grpSpPr>
        <p:sp>
          <p:nvSpPr>
            <p:cNvPr id="9" name="8 Rectángulo"/>
            <p:cNvSpPr/>
            <p:nvPr/>
          </p:nvSpPr>
          <p:spPr>
            <a:xfrm>
              <a:off x="4613743" y="4701558"/>
              <a:ext cx="1129683" cy="720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dirty="0" smtClean="0">
                  <a:solidFill>
                    <a:schemeClr val="tx1"/>
                  </a:solidFill>
                </a:rPr>
                <a:t>Proyectos de investigación </a:t>
              </a:r>
            </a:p>
            <a:p>
              <a:pPr algn="ctr"/>
              <a:r>
                <a:rPr lang="es-CO" sz="900" dirty="0" smtClean="0">
                  <a:solidFill>
                    <a:schemeClr val="tx1"/>
                  </a:solidFill>
                </a:rPr>
                <a:t>IF (investigación formativa)</a:t>
              </a:r>
              <a:endParaRPr lang="es-CO" sz="900" dirty="0">
                <a:solidFill>
                  <a:schemeClr val="tx1"/>
                </a:solidFill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598642" y="3685497"/>
              <a:ext cx="1129683" cy="720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dirty="0" smtClean="0">
                  <a:solidFill>
                    <a:schemeClr val="tx1"/>
                  </a:solidFill>
                </a:rPr>
                <a:t>Proyectos de investigación </a:t>
              </a:r>
            </a:p>
            <a:p>
              <a:pPr algn="ctr"/>
              <a:r>
                <a:rPr lang="es-CO" sz="900" dirty="0" smtClean="0">
                  <a:solidFill>
                    <a:schemeClr val="tx1"/>
                  </a:solidFill>
                </a:rPr>
                <a:t>IPD (investigación propiamente dicha)</a:t>
              </a:r>
              <a:endParaRPr lang="es-CO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10 Conector recto de flecha"/>
            <p:cNvCxnSpPr>
              <a:stCxn id="4" idx="3"/>
              <a:endCxn id="10" idx="1"/>
            </p:cNvCxnSpPr>
            <p:nvPr/>
          </p:nvCxnSpPr>
          <p:spPr>
            <a:xfrm>
              <a:off x="4072808" y="4045537"/>
              <a:ext cx="525834" cy="0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>
              <a:off x="4077101" y="5061598"/>
              <a:ext cx="525834" cy="0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>
              <a:off x="5728325" y="4045537"/>
              <a:ext cx="638556" cy="288032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 flipV="1">
              <a:off x="5743426" y="4549593"/>
              <a:ext cx="623455" cy="504056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1 Rectángulo"/>
            <p:cNvSpPr/>
            <p:nvPr/>
          </p:nvSpPr>
          <p:spPr>
            <a:xfrm>
              <a:off x="3822326" y="2769704"/>
              <a:ext cx="2564979" cy="26764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3892007" y="2875986"/>
              <a:ext cx="2502223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u="sng" dirty="0" smtClean="0"/>
                <a:t>Grupos ECBTI</a:t>
              </a:r>
            </a:p>
            <a:p>
              <a:r>
                <a:rPr lang="es-CO" sz="1400" dirty="0" smtClean="0"/>
                <a:t>BYTE IN DESIGN (D)</a:t>
              </a:r>
            </a:p>
            <a:p>
              <a:r>
                <a:rPr lang="es-CO" sz="1400" dirty="0" smtClean="0"/>
                <a:t>GUANE (D)</a:t>
              </a:r>
            </a:p>
            <a:p>
              <a:r>
                <a:rPr lang="es-CO" sz="1400" dirty="0" smtClean="0"/>
                <a:t>DAVINCI (C)</a:t>
              </a:r>
            </a:p>
            <a:p>
              <a:r>
                <a:rPr lang="es-CO" sz="1400" dirty="0" smtClean="0"/>
                <a:t>INNOVACIÓN TECNOLOGICA (D)</a:t>
              </a: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3908029" y="4132226"/>
              <a:ext cx="147405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u="sng" dirty="0" smtClean="0"/>
                <a:t>Grupos ECACEN</a:t>
              </a:r>
            </a:p>
            <a:p>
              <a:r>
                <a:rPr lang="es-CO" sz="1400" dirty="0" smtClean="0"/>
                <a:t>FENIX (D)</a:t>
              </a:r>
            </a:p>
            <a:p>
              <a:r>
                <a:rPr lang="es-CO" sz="1400" dirty="0" smtClean="0"/>
                <a:t>GIEPE (D)</a:t>
              </a:r>
            </a:p>
            <a:p>
              <a:r>
                <a:rPr lang="es-CO" sz="1400" dirty="0" smtClean="0"/>
                <a:t>ILAMA (D)</a:t>
              </a:r>
            </a:p>
            <a:p>
              <a:r>
                <a:rPr lang="es-CO" sz="1400" dirty="0" smtClean="0"/>
                <a:t>SINDAMANOY (D)</a:t>
              </a:r>
            </a:p>
            <a:p>
              <a:r>
                <a:rPr lang="es-CO" sz="1400" dirty="0" smtClean="0"/>
                <a:t>INYUMACIZO (D)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3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74168" y="548680"/>
            <a:ext cx="4316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tx2"/>
                </a:solidFill>
                <a:latin typeface="+mj-lt"/>
              </a:rPr>
              <a:t>Investigación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Líneas de investigación del programa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3131840" y="1497970"/>
            <a:ext cx="1470490" cy="44513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>
              <a:solidFill>
                <a:schemeClr val="tx1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035514" y="1497971"/>
            <a:ext cx="1811298" cy="923175"/>
          </a:xfrm>
          <a:prstGeom prst="roundRect">
            <a:avLst/>
          </a:prstGeom>
          <a:solidFill>
            <a:srgbClr val="24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b="1" dirty="0">
                <a:solidFill>
                  <a:schemeClr val="tx1"/>
                </a:solidFill>
              </a:rPr>
              <a:t>NP1</a:t>
            </a:r>
            <a:r>
              <a:rPr lang="es-CO" sz="800" dirty="0">
                <a:solidFill>
                  <a:schemeClr val="tx1"/>
                </a:solidFill>
              </a:rPr>
              <a:t> – Definir la arquitectura de negocios de una organización para el desarrollo de una propuesta de valor relevante a sus grupos de interés (dueños, empleados, clientes y comunidades)</a:t>
            </a:r>
          </a:p>
          <a:p>
            <a:pPr algn="ctr"/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3305617" y="2008630"/>
            <a:ext cx="1129683" cy="480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Gestión de Sistemas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092969" y="1489114"/>
            <a:ext cx="155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200" b="1" dirty="0" smtClean="0"/>
              <a:t>Líneas de investigación</a:t>
            </a:r>
            <a:endParaRPr lang="es-CO" sz="12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35691" y="2707997"/>
            <a:ext cx="1811121" cy="830428"/>
          </a:xfrm>
          <a:prstGeom prst="roundRect">
            <a:avLst/>
          </a:prstGeom>
          <a:solidFill>
            <a:srgbClr val="80F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b="1" dirty="0">
                <a:solidFill>
                  <a:schemeClr val="tx1"/>
                </a:solidFill>
              </a:rPr>
              <a:t>NP2</a:t>
            </a:r>
            <a:r>
              <a:rPr lang="es-CO" sz="800" dirty="0">
                <a:solidFill>
                  <a:schemeClr val="tx1"/>
                </a:solidFill>
              </a:rPr>
              <a:t> – Alinear la arquitectura  empresarial de una organización con su intención estratégica para el logro de la propuesta de valor a la empresa y la Sociedad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1012288" y="3629611"/>
            <a:ext cx="1787794" cy="924589"/>
          </a:xfrm>
          <a:prstGeom prst="roundRect">
            <a:avLst/>
          </a:prstGeom>
          <a:solidFill>
            <a:srgbClr val="FDD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b="1" dirty="0">
                <a:solidFill>
                  <a:schemeClr val="tx1"/>
                </a:solidFill>
              </a:rPr>
              <a:t>NP3</a:t>
            </a:r>
            <a:r>
              <a:rPr lang="es-CO" sz="800" dirty="0">
                <a:solidFill>
                  <a:schemeClr val="tx1"/>
                </a:solidFill>
              </a:rPr>
              <a:t> – Gestionar proyectos que permitan analizar, diseñar, desarrollar  y administrar soluciones que alcancen el valor propuesto a las organizaciones y la Sociedad</a:t>
            </a:r>
          </a:p>
          <a:p>
            <a:pPr algn="ctr"/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89412" y="1497970"/>
            <a:ext cx="721390" cy="43387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800" b="1" dirty="0" smtClean="0">
                <a:solidFill>
                  <a:schemeClr val="tx1"/>
                </a:solidFill>
              </a:rPr>
              <a:t>NIP</a:t>
            </a:r>
            <a:r>
              <a:rPr lang="es-CO" sz="800" dirty="0" smtClean="0">
                <a:solidFill>
                  <a:schemeClr val="tx1"/>
                </a:solidFill>
              </a:rPr>
              <a:t>: </a:t>
            </a:r>
            <a:r>
              <a:rPr lang="es-CO" sz="800" dirty="0">
                <a:solidFill>
                  <a:schemeClr val="tx1"/>
                </a:solidFill>
              </a:rPr>
              <a:t>Crear valor compartido para las organizaciones y la Sociedad a través de la gestión efectiva de TI (Tecnología de Información) enfocándose en los problemas relevantes de empresas, personas y comunidades en las regiones colombianas dentro de un contexto global.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1012288" y="4815594"/>
            <a:ext cx="1787794" cy="830241"/>
          </a:xfrm>
          <a:prstGeom prst="roundRect">
            <a:avLst/>
          </a:prstGeom>
          <a:solidFill>
            <a:srgbClr val="FDD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b="1" dirty="0">
                <a:solidFill>
                  <a:schemeClr val="tx1"/>
                </a:solidFill>
              </a:rPr>
              <a:t>NP4</a:t>
            </a:r>
            <a:r>
              <a:rPr lang="es-CO" sz="800" dirty="0">
                <a:solidFill>
                  <a:schemeClr val="tx1"/>
                </a:solidFill>
              </a:rPr>
              <a:t>- Gestionar los activos y servicios de TI en una organización para hacer sostenible la generación de valor propuesta a los grupos de interés.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3305616" y="3248705"/>
            <a:ext cx="1129683" cy="514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Infraestructura Tecnológica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3305617" y="3894704"/>
            <a:ext cx="1129683" cy="47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Gestión de organizaciones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048795" y="1891072"/>
            <a:ext cx="1470490" cy="3842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>
              <a:solidFill>
                <a:schemeClr val="tx1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219198" y="2651218"/>
            <a:ext cx="1129683" cy="960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TI como valor estratégico para las organizaciones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5022115" y="2045721"/>
            <a:ext cx="155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200" b="1" dirty="0" smtClean="0"/>
              <a:t>Líneas de profundización</a:t>
            </a:r>
            <a:endParaRPr lang="es-CO" sz="1200" b="1" dirty="0"/>
          </a:p>
        </p:txBody>
      </p:sp>
      <p:sp>
        <p:nvSpPr>
          <p:cNvPr id="46" name="45 Rectángulo"/>
          <p:cNvSpPr/>
          <p:nvPr/>
        </p:nvSpPr>
        <p:spPr>
          <a:xfrm>
            <a:off x="5219198" y="3894704"/>
            <a:ext cx="1129683" cy="1159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tx1"/>
                </a:solidFill>
              </a:rPr>
              <a:t>TI como potenciador de oportunidades de emprendimiento</a:t>
            </a:r>
          </a:p>
        </p:txBody>
      </p:sp>
      <p:sp>
        <p:nvSpPr>
          <p:cNvPr id="47" name="46 Rectángulo redondeado"/>
          <p:cNvSpPr/>
          <p:nvPr/>
        </p:nvSpPr>
        <p:spPr>
          <a:xfrm>
            <a:off x="6876256" y="1489113"/>
            <a:ext cx="936104" cy="43476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2000" dirty="0" smtClean="0">
                <a:solidFill>
                  <a:schemeClr val="tx1"/>
                </a:solidFill>
              </a:rPr>
              <a:t>Redes de tutores, Red académica y de investigación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8100392" y="1489113"/>
            <a:ext cx="936104" cy="434761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2000" dirty="0" smtClean="0">
                <a:solidFill>
                  <a:schemeClr val="tx1"/>
                </a:solidFill>
              </a:rPr>
              <a:t>Cursos académicos – Plan curricular</a:t>
            </a:r>
            <a:endParaRPr lang="es-CO" sz="2000" dirty="0">
              <a:solidFill>
                <a:schemeClr val="tx1"/>
              </a:solidFill>
            </a:endParaRPr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830588" y="1829411"/>
            <a:ext cx="204926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809015" y="3126180"/>
            <a:ext cx="204926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810802" y="3972740"/>
            <a:ext cx="204926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807362" y="5254760"/>
            <a:ext cx="204926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V="1">
            <a:off x="6331887" y="3056657"/>
            <a:ext cx="544369" cy="3489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/>
          <p:nvPr/>
        </p:nvCxnSpPr>
        <p:spPr>
          <a:xfrm flipV="1">
            <a:off x="6348881" y="4483084"/>
            <a:ext cx="544369" cy="3489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/>
          <p:nvPr/>
        </p:nvCxnSpPr>
        <p:spPr>
          <a:xfrm>
            <a:off x="7812360" y="3543680"/>
            <a:ext cx="288032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3305617" y="2633623"/>
            <a:ext cx="1129683" cy="480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Ingeniería de Software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79" name="78 Rectángulo"/>
          <p:cNvSpPr/>
          <p:nvPr/>
        </p:nvSpPr>
        <p:spPr>
          <a:xfrm>
            <a:off x="3306821" y="4537304"/>
            <a:ext cx="1129683" cy="61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Pensamiento prospectivo y estrategia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80" name="79 Rectángulo"/>
          <p:cNvSpPr/>
          <p:nvPr/>
        </p:nvSpPr>
        <p:spPr>
          <a:xfrm>
            <a:off x="3306821" y="5244232"/>
            <a:ext cx="1129683" cy="61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 smtClean="0">
                <a:solidFill>
                  <a:schemeClr val="tx1"/>
                </a:solidFill>
              </a:rPr>
              <a:t>Emprendimiento Social Solidario</a:t>
            </a:r>
            <a:endParaRPr lang="es-CO" sz="1000" dirty="0">
              <a:solidFill>
                <a:schemeClr val="tx1"/>
              </a:solidFill>
            </a:endParaRPr>
          </a:p>
        </p:txBody>
      </p:sp>
      <p:cxnSp>
        <p:nvCxnSpPr>
          <p:cNvPr id="81" name="80 Conector recto de flecha"/>
          <p:cNvCxnSpPr/>
          <p:nvPr/>
        </p:nvCxnSpPr>
        <p:spPr>
          <a:xfrm>
            <a:off x="2846812" y="2040688"/>
            <a:ext cx="285028" cy="503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>
            <a:off x="2850227" y="3131286"/>
            <a:ext cx="285028" cy="503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2827649" y="4086872"/>
            <a:ext cx="285028" cy="503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2842353" y="5222469"/>
            <a:ext cx="285028" cy="503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>
            <a:off x="4647950" y="2276553"/>
            <a:ext cx="400845" cy="503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>
            <a:off x="4647949" y="2868624"/>
            <a:ext cx="400845" cy="503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4647948" y="3501116"/>
            <a:ext cx="400845" cy="503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4647742" y="4129904"/>
            <a:ext cx="400845" cy="503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4635013" y="4847248"/>
            <a:ext cx="400845" cy="503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4648964" y="5445224"/>
            <a:ext cx="400845" cy="503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2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69" grpId="0" animBg="1"/>
      <p:bldP spid="79" grpId="0" animBg="1"/>
      <p:bldP spid="8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10063" y="443190"/>
            <a:ext cx="4316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tx2"/>
                </a:solidFill>
                <a:latin typeface="+mj-lt"/>
              </a:rPr>
              <a:t>Investigación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+mj-lt"/>
              </a:rPr>
              <a:t>Opción de grado </a:t>
            </a:r>
            <a:endParaRPr lang="es-CO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908776" y="1540661"/>
            <a:ext cx="126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Seminario de Investigación Aplicada I</a:t>
            </a:r>
            <a:endParaRPr lang="es-CO" sz="1200" dirty="0"/>
          </a:p>
        </p:txBody>
      </p:sp>
      <p:sp>
        <p:nvSpPr>
          <p:cNvPr id="66" name="65 Rectángulo redondeado"/>
          <p:cNvSpPr/>
          <p:nvPr/>
        </p:nvSpPr>
        <p:spPr>
          <a:xfrm>
            <a:off x="1609210" y="1329006"/>
            <a:ext cx="3682870" cy="4836297"/>
          </a:xfrm>
          <a:prstGeom prst="roundRect">
            <a:avLst/>
          </a:prstGeom>
          <a:solidFill>
            <a:srgbClr val="24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1755568" y="1772816"/>
            <a:ext cx="1584176" cy="4106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Rectángulo"/>
          <p:cNvSpPr/>
          <p:nvPr/>
        </p:nvSpPr>
        <p:spPr>
          <a:xfrm>
            <a:off x="1978754" y="2636912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Propuesta corta del proyecto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3575010" y="1772815"/>
            <a:ext cx="1584176" cy="41256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53 CuadroTexto"/>
          <p:cNvSpPr txBox="1"/>
          <p:nvPr/>
        </p:nvSpPr>
        <p:spPr>
          <a:xfrm>
            <a:off x="3728218" y="1772816"/>
            <a:ext cx="126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Seminario de Investigación Aplicada II</a:t>
            </a:r>
            <a:endParaRPr lang="es-CO" sz="1200" dirty="0"/>
          </a:p>
        </p:txBody>
      </p:sp>
      <p:sp>
        <p:nvSpPr>
          <p:cNvPr id="63" name="62 Rectángulo"/>
          <p:cNvSpPr/>
          <p:nvPr/>
        </p:nvSpPr>
        <p:spPr>
          <a:xfrm>
            <a:off x="3868174" y="2636912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Propuesta detallada del proyecto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2833762" y="1328501"/>
            <a:ext cx="1554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b="1" dirty="0" smtClean="0"/>
              <a:t>NP1 </a:t>
            </a:r>
            <a:endParaRPr lang="es-CO" sz="2000" b="1" dirty="0"/>
          </a:p>
        </p:txBody>
      </p:sp>
      <p:sp>
        <p:nvSpPr>
          <p:cNvPr id="68" name="67 CuadroTexto"/>
          <p:cNvSpPr txBox="1"/>
          <p:nvPr/>
        </p:nvSpPr>
        <p:spPr>
          <a:xfrm>
            <a:off x="1901583" y="1839218"/>
            <a:ext cx="126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Seminario de Investigación Aplicada I</a:t>
            </a:r>
            <a:endParaRPr lang="es-CO" sz="1200" dirty="0"/>
          </a:p>
        </p:txBody>
      </p:sp>
      <p:sp>
        <p:nvSpPr>
          <p:cNvPr id="70" name="69 Rectángulo redondeado"/>
          <p:cNvSpPr/>
          <p:nvPr/>
        </p:nvSpPr>
        <p:spPr>
          <a:xfrm>
            <a:off x="5292080" y="1274187"/>
            <a:ext cx="1800200" cy="4891116"/>
          </a:xfrm>
          <a:prstGeom prst="roundRect">
            <a:avLst/>
          </a:prstGeom>
          <a:solidFill>
            <a:srgbClr val="80F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/>
        </p:nvSpPr>
        <p:spPr>
          <a:xfrm>
            <a:off x="5364088" y="1790166"/>
            <a:ext cx="1584176" cy="41172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55 CuadroTexto"/>
          <p:cNvSpPr txBox="1"/>
          <p:nvPr/>
        </p:nvSpPr>
        <p:spPr>
          <a:xfrm>
            <a:off x="5517296" y="1832141"/>
            <a:ext cx="126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Seminario de Investigación Aplicada III</a:t>
            </a:r>
            <a:endParaRPr lang="es-CO" sz="1200" dirty="0"/>
          </a:p>
        </p:txBody>
      </p:sp>
      <p:sp>
        <p:nvSpPr>
          <p:cNvPr id="64" name="63 Rectángulo"/>
          <p:cNvSpPr/>
          <p:nvPr/>
        </p:nvSpPr>
        <p:spPr>
          <a:xfrm>
            <a:off x="5657253" y="2627784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Informe de avance del proyecto 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71" name="70 Rectángulo redondeado"/>
          <p:cNvSpPr/>
          <p:nvPr/>
        </p:nvSpPr>
        <p:spPr>
          <a:xfrm>
            <a:off x="7092280" y="1274187"/>
            <a:ext cx="1872208" cy="4862062"/>
          </a:xfrm>
          <a:prstGeom prst="roundRect">
            <a:avLst/>
          </a:prstGeom>
          <a:solidFill>
            <a:srgbClr val="FDD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56 Rectángulo"/>
          <p:cNvSpPr/>
          <p:nvPr/>
        </p:nvSpPr>
        <p:spPr>
          <a:xfrm>
            <a:off x="7271433" y="1790166"/>
            <a:ext cx="1584176" cy="4089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57 CuadroTexto"/>
          <p:cNvSpPr txBox="1"/>
          <p:nvPr/>
        </p:nvSpPr>
        <p:spPr>
          <a:xfrm>
            <a:off x="7500572" y="1839218"/>
            <a:ext cx="126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Seminario de Investigación Aplicada IV</a:t>
            </a:r>
            <a:endParaRPr lang="es-CO" sz="1200" dirty="0"/>
          </a:p>
        </p:txBody>
      </p:sp>
      <p:sp>
        <p:nvSpPr>
          <p:cNvPr id="65" name="64 Rectángulo"/>
          <p:cNvSpPr/>
          <p:nvPr/>
        </p:nvSpPr>
        <p:spPr>
          <a:xfrm>
            <a:off x="7570550" y="2627784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Informe final del proyecto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5444603" y="1344345"/>
            <a:ext cx="1554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b="1" dirty="0" smtClean="0"/>
              <a:t>NP2 </a:t>
            </a:r>
            <a:endParaRPr lang="es-CO" sz="2000" b="1" dirty="0"/>
          </a:p>
        </p:txBody>
      </p:sp>
      <p:sp>
        <p:nvSpPr>
          <p:cNvPr id="73" name="72 Rectángulo"/>
          <p:cNvSpPr/>
          <p:nvPr/>
        </p:nvSpPr>
        <p:spPr>
          <a:xfrm>
            <a:off x="7330553" y="1390056"/>
            <a:ext cx="1554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b="1" dirty="0" smtClean="0"/>
              <a:t>NP3 y 4 </a:t>
            </a:r>
            <a:endParaRPr lang="es-CO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88510" y="3501008"/>
            <a:ext cx="877597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73 CuadroTexto"/>
          <p:cNvSpPr txBox="1"/>
          <p:nvPr/>
        </p:nvSpPr>
        <p:spPr>
          <a:xfrm>
            <a:off x="293247" y="3537882"/>
            <a:ext cx="126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Proyecto de investigación</a:t>
            </a:r>
            <a:endParaRPr lang="es-CO" sz="1200" dirty="0"/>
          </a:p>
        </p:txBody>
      </p:sp>
      <p:sp>
        <p:nvSpPr>
          <p:cNvPr id="75" name="74 Rectángulo"/>
          <p:cNvSpPr/>
          <p:nvPr/>
        </p:nvSpPr>
        <p:spPr>
          <a:xfrm>
            <a:off x="2007361" y="3525231"/>
            <a:ext cx="112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800" b="1" dirty="0" smtClean="0"/>
              <a:t>Propuesta de investigación borrador</a:t>
            </a:r>
            <a:endParaRPr lang="es-CO" sz="800" b="1" dirty="0"/>
          </a:p>
        </p:txBody>
      </p:sp>
      <p:sp>
        <p:nvSpPr>
          <p:cNvPr id="76" name="75 Rectángulo"/>
          <p:cNvSpPr/>
          <p:nvPr/>
        </p:nvSpPr>
        <p:spPr>
          <a:xfrm>
            <a:off x="3798196" y="3517216"/>
            <a:ext cx="112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800" b="1" dirty="0" smtClean="0"/>
              <a:t>Propuesta detallada de investigación - Anteproyecto</a:t>
            </a:r>
            <a:endParaRPr lang="es-CO" sz="800" b="1" dirty="0"/>
          </a:p>
        </p:txBody>
      </p:sp>
      <p:sp>
        <p:nvSpPr>
          <p:cNvPr id="77" name="76 Rectángulo"/>
          <p:cNvSpPr/>
          <p:nvPr/>
        </p:nvSpPr>
        <p:spPr>
          <a:xfrm>
            <a:off x="5381537" y="3619763"/>
            <a:ext cx="1505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800" b="1" dirty="0" smtClean="0"/>
              <a:t>Informe avance de investigación</a:t>
            </a:r>
            <a:endParaRPr lang="es-CO" sz="800" b="1" dirty="0"/>
          </a:p>
        </p:txBody>
      </p:sp>
      <p:sp>
        <p:nvSpPr>
          <p:cNvPr id="78" name="77 Rectángulo"/>
          <p:cNvSpPr/>
          <p:nvPr/>
        </p:nvSpPr>
        <p:spPr>
          <a:xfrm>
            <a:off x="7350522" y="3537881"/>
            <a:ext cx="1505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800" b="1" dirty="0" smtClean="0"/>
              <a:t>Informe final de investigación</a:t>
            </a:r>
          </a:p>
          <a:p>
            <a:pPr lvl="0" algn="ctr"/>
            <a:r>
              <a:rPr lang="es-CO" sz="800" b="1" dirty="0" smtClean="0"/>
              <a:t>Presentación de resultados de la investigación</a:t>
            </a:r>
            <a:endParaRPr lang="es-CO" sz="800" b="1" dirty="0"/>
          </a:p>
        </p:txBody>
      </p:sp>
      <p:sp>
        <p:nvSpPr>
          <p:cNvPr id="82" name="81 Rectángulo"/>
          <p:cNvSpPr/>
          <p:nvPr/>
        </p:nvSpPr>
        <p:spPr>
          <a:xfrm>
            <a:off x="188510" y="4195825"/>
            <a:ext cx="8775978" cy="83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86 CuadroTexto"/>
          <p:cNvSpPr txBox="1"/>
          <p:nvPr/>
        </p:nvSpPr>
        <p:spPr>
          <a:xfrm>
            <a:off x="293246" y="4379363"/>
            <a:ext cx="131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Proyecto aplicado</a:t>
            </a:r>
          </a:p>
          <a:p>
            <a:pPr algn="ctr"/>
            <a:r>
              <a:rPr lang="es-CO" sz="1200" dirty="0" smtClean="0"/>
              <a:t>(</a:t>
            </a:r>
            <a:r>
              <a:rPr lang="es-CO" sz="1200" dirty="0" err="1" smtClean="0"/>
              <a:t>Startup</a:t>
            </a:r>
            <a:r>
              <a:rPr lang="es-CO" sz="1200" dirty="0" smtClean="0"/>
              <a:t> TI)</a:t>
            </a:r>
            <a:endParaRPr lang="es-CO" sz="1200" dirty="0"/>
          </a:p>
        </p:txBody>
      </p:sp>
      <p:sp>
        <p:nvSpPr>
          <p:cNvPr id="97" name="96 Rectángulo"/>
          <p:cNvSpPr/>
          <p:nvPr/>
        </p:nvSpPr>
        <p:spPr>
          <a:xfrm>
            <a:off x="188510" y="5161856"/>
            <a:ext cx="8775978" cy="717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97 CuadroTexto"/>
          <p:cNvSpPr txBox="1"/>
          <p:nvPr/>
        </p:nvSpPr>
        <p:spPr>
          <a:xfrm>
            <a:off x="188510" y="5211160"/>
            <a:ext cx="142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Proyecto aplicado (Innovación empresarial)</a:t>
            </a:r>
            <a:endParaRPr lang="es-CO" sz="1200" dirty="0"/>
          </a:p>
        </p:txBody>
      </p:sp>
      <p:sp>
        <p:nvSpPr>
          <p:cNvPr id="103" name="102 Rectángulo"/>
          <p:cNvSpPr/>
          <p:nvPr/>
        </p:nvSpPr>
        <p:spPr>
          <a:xfrm>
            <a:off x="1759998" y="4294255"/>
            <a:ext cx="1622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800" b="1" dirty="0" err="1" smtClean="0"/>
              <a:t>Insights</a:t>
            </a:r>
            <a:r>
              <a:rPr lang="es-CO" sz="800" b="1" dirty="0" smtClean="0"/>
              <a:t> de los segmentos propuestos de clientes</a:t>
            </a:r>
            <a:endParaRPr lang="es-CO" sz="800" b="1" dirty="0"/>
          </a:p>
        </p:txBody>
      </p:sp>
      <p:sp>
        <p:nvSpPr>
          <p:cNvPr id="104" name="103 Rectángulo"/>
          <p:cNvSpPr/>
          <p:nvPr/>
        </p:nvSpPr>
        <p:spPr>
          <a:xfrm>
            <a:off x="3575010" y="4314581"/>
            <a:ext cx="1569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800" b="1" dirty="0" smtClean="0"/>
              <a:t>Idea inicial de negocio</a:t>
            </a:r>
          </a:p>
          <a:p>
            <a:pPr lvl="0" algn="ctr"/>
            <a:r>
              <a:rPr lang="es-CO" sz="800" b="1" dirty="0" smtClean="0"/>
              <a:t>Modelo de negocio inicial</a:t>
            </a:r>
            <a:endParaRPr lang="es-CO" sz="800" b="1" dirty="0"/>
          </a:p>
        </p:txBody>
      </p:sp>
      <p:sp>
        <p:nvSpPr>
          <p:cNvPr id="105" name="104 Rectángulo"/>
          <p:cNvSpPr/>
          <p:nvPr/>
        </p:nvSpPr>
        <p:spPr>
          <a:xfrm>
            <a:off x="5346292" y="4195826"/>
            <a:ext cx="1601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800" b="1" dirty="0" smtClean="0"/>
              <a:t>Validación de la idea inicial mediante entrevistas y experimentos</a:t>
            </a:r>
          </a:p>
          <a:p>
            <a:pPr lvl="0" algn="ctr"/>
            <a:r>
              <a:rPr lang="es-CO" sz="800" b="1" dirty="0" smtClean="0"/>
              <a:t>Producto Mínimo Viable (primera versión)</a:t>
            </a:r>
          </a:p>
          <a:p>
            <a:pPr lvl="0" algn="ctr"/>
            <a:r>
              <a:rPr lang="es-CO" sz="800" b="1" dirty="0" smtClean="0"/>
              <a:t>Modelo de negocio revisado</a:t>
            </a:r>
            <a:endParaRPr lang="es-CO" sz="800" b="1" dirty="0"/>
          </a:p>
        </p:txBody>
      </p:sp>
      <p:sp>
        <p:nvSpPr>
          <p:cNvPr id="106" name="105 Rectángulo"/>
          <p:cNvSpPr/>
          <p:nvPr/>
        </p:nvSpPr>
        <p:spPr>
          <a:xfrm>
            <a:off x="7330553" y="4256253"/>
            <a:ext cx="1505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800" b="1" dirty="0" smtClean="0"/>
              <a:t>Validación de la solución</a:t>
            </a:r>
          </a:p>
          <a:p>
            <a:pPr lvl="0" algn="ctr"/>
            <a:r>
              <a:rPr lang="es-CO" sz="800" b="1" dirty="0" smtClean="0"/>
              <a:t>Producto Mínimo Viable (mejorado)</a:t>
            </a:r>
          </a:p>
          <a:p>
            <a:pPr lvl="0" algn="ctr"/>
            <a:r>
              <a:rPr lang="es-CO" sz="800" b="1" dirty="0" smtClean="0"/>
              <a:t>Modelo de negocio mejorado</a:t>
            </a:r>
          </a:p>
          <a:p>
            <a:pPr lvl="0" algn="ctr"/>
            <a:r>
              <a:rPr lang="es-CO" sz="800" b="1" dirty="0" smtClean="0"/>
              <a:t>Presentación del proyecto</a:t>
            </a:r>
            <a:endParaRPr lang="es-CO" sz="800" b="1" dirty="0"/>
          </a:p>
        </p:txBody>
      </p:sp>
      <p:sp>
        <p:nvSpPr>
          <p:cNvPr id="107" name="106 Rectángulo"/>
          <p:cNvSpPr/>
          <p:nvPr/>
        </p:nvSpPr>
        <p:spPr>
          <a:xfrm>
            <a:off x="1971561" y="5290002"/>
            <a:ext cx="112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800" b="1" dirty="0" smtClean="0"/>
              <a:t>Propuesta borrador innovación empresarial</a:t>
            </a:r>
            <a:endParaRPr lang="es-CO" sz="800" b="1" dirty="0"/>
          </a:p>
        </p:txBody>
      </p:sp>
      <p:sp>
        <p:nvSpPr>
          <p:cNvPr id="108" name="107 Rectángulo"/>
          <p:cNvSpPr/>
          <p:nvPr/>
        </p:nvSpPr>
        <p:spPr>
          <a:xfrm>
            <a:off x="3836458" y="5281862"/>
            <a:ext cx="112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800" b="1" dirty="0" smtClean="0"/>
              <a:t>Propuesta detallada de innovación empresarial</a:t>
            </a:r>
            <a:endParaRPr lang="es-CO" sz="800" b="1" dirty="0"/>
          </a:p>
        </p:txBody>
      </p:sp>
      <p:sp>
        <p:nvSpPr>
          <p:cNvPr id="109" name="108 Rectángulo"/>
          <p:cNvSpPr/>
          <p:nvPr/>
        </p:nvSpPr>
        <p:spPr>
          <a:xfrm>
            <a:off x="5381537" y="5290002"/>
            <a:ext cx="1505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800" b="1" dirty="0" smtClean="0"/>
              <a:t>Prototipo inicial de la solución</a:t>
            </a:r>
          </a:p>
          <a:p>
            <a:pPr lvl="0" algn="ctr"/>
            <a:r>
              <a:rPr lang="es-CO" sz="800" b="1" dirty="0" smtClean="0"/>
              <a:t>Modelo de negocio inicial</a:t>
            </a:r>
            <a:endParaRPr lang="es-CO" sz="800" b="1" dirty="0"/>
          </a:p>
        </p:txBody>
      </p:sp>
      <p:sp>
        <p:nvSpPr>
          <p:cNvPr id="110" name="109 Rectángulo"/>
          <p:cNvSpPr/>
          <p:nvPr/>
        </p:nvSpPr>
        <p:spPr>
          <a:xfrm>
            <a:off x="7295372" y="5161856"/>
            <a:ext cx="1505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800" b="1" dirty="0" smtClean="0"/>
              <a:t>Validación de la solución</a:t>
            </a:r>
          </a:p>
          <a:p>
            <a:pPr lvl="0" algn="ctr"/>
            <a:r>
              <a:rPr lang="es-CO" sz="800" b="1" dirty="0" smtClean="0"/>
              <a:t>Producto Mínimo Viable (mejorado)</a:t>
            </a:r>
          </a:p>
          <a:p>
            <a:pPr lvl="0" algn="ctr"/>
            <a:r>
              <a:rPr lang="es-CO" sz="800" b="1" dirty="0" smtClean="0"/>
              <a:t>Modelo de negocio mejorado</a:t>
            </a:r>
          </a:p>
          <a:p>
            <a:pPr lvl="0" algn="ctr"/>
            <a:r>
              <a:rPr lang="es-CO" sz="800" b="1" dirty="0" smtClean="0"/>
              <a:t>Presentación del proyecto</a:t>
            </a:r>
            <a:endParaRPr lang="es-CO" sz="800" b="1" dirty="0"/>
          </a:p>
        </p:txBody>
      </p:sp>
    </p:spTree>
    <p:extLst>
      <p:ext uri="{BB962C8B-B14F-4D97-AF65-F5344CB8AC3E}">
        <p14:creationId xmlns:p14="http://schemas.microsoft.com/office/powerpoint/2010/main" val="956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4" grpId="0"/>
      <p:bldP spid="75" grpId="0"/>
      <p:bldP spid="76" grpId="0"/>
      <p:bldP spid="77" grpId="0"/>
      <p:bldP spid="78" grpId="0"/>
      <p:bldP spid="82" grpId="0" animBg="1"/>
      <p:bldP spid="87" grpId="0"/>
      <p:bldP spid="97" grpId="0" animBg="1"/>
      <p:bldP spid="98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9532" y="1999523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Condición 6 – Relación con el sector externo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07958" y="4221088"/>
            <a:ext cx="5618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Grupo del Proyecto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Escuela de Ciencias Básicas, Tecnología e Ingeniería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Universidad Nacional Abierta y a Distancia - UNAD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3714" y="118268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</a:rPr>
              <a:t>Enfoque dentro del cuerpo de conocimiento: Gestión</a:t>
            </a:r>
            <a:endParaRPr lang="es-CO" sz="2800" dirty="0">
              <a:solidFill>
                <a:schemeClr val="tx2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5908"/>
            <a:ext cx="5604510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Elipse"/>
          <p:cNvSpPr/>
          <p:nvPr/>
        </p:nvSpPr>
        <p:spPr>
          <a:xfrm>
            <a:off x="1763688" y="2050618"/>
            <a:ext cx="4464496" cy="3178581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Picture 6" descr="http://sfiausa.com/wp-content/uploads/2011/05/SFIA-log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" y="5157174"/>
            <a:ext cx="1320081" cy="46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74168" y="548680"/>
            <a:ext cx="43162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+mj-lt"/>
              </a:rPr>
              <a:t>Relación con el sector Externo</a:t>
            </a:r>
          </a:p>
          <a:p>
            <a:r>
              <a:rPr lang="es-CO" b="1" dirty="0" smtClean="0">
                <a:solidFill>
                  <a:schemeClr val="tx2"/>
                </a:solidFill>
                <a:latin typeface="+mj-lt"/>
              </a:rPr>
              <a:t>Entorno de proyección social del programa</a:t>
            </a:r>
          </a:p>
          <a:p>
            <a:r>
              <a:rPr lang="es-CO" b="1" dirty="0" smtClean="0">
                <a:solidFill>
                  <a:schemeClr val="tx2"/>
                </a:solidFill>
                <a:latin typeface="+mj-lt"/>
              </a:rPr>
              <a:t>Emprendimiento</a:t>
            </a:r>
            <a:endParaRPr lang="es-CO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784059" y="3978830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Proyecto de Grado</a:t>
            </a:r>
          </a:p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(Ideas de negocios de estudiantes)</a:t>
            </a:r>
            <a:endParaRPr lang="es-CO" sz="900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4364300" y="3968628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Unidades de emprendimiento</a:t>
            </a:r>
          </a:p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UNAD</a:t>
            </a:r>
            <a:endParaRPr lang="es-CO" sz="900" dirty="0">
              <a:solidFill>
                <a:schemeClr val="tx1"/>
              </a:solidFill>
            </a:endParaRPr>
          </a:p>
        </p:txBody>
      </p:sp>
      <p:cxnSp>
        <p:nvCxnSpPr>
          <p:cNvPr id="36" name="35 Conector recto de flecha"/>
          <p:cNvCxnSpPr>
            <a:stCxn id="34" idx="3"/>
          </p:cNvCxnSpPr>
          <p:nvPr/>
        </p:nvCxnSpPr>
        <p:spPr>
          <a:xfrm flipV="1">
            <a:off x="3913742" y="4338869"/>
            <a:ext cx="432585" cy="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V="1">
            <a:off x="5478544" y="3750619"/>
            <a:ext cx="583701" cy="568469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39" idx="3"/>
            <a:endCxn id="34" idx="1"/>
          </p:cNvCxnSpPr>
          <p:nvPr/>
        </p:nvCxnSpPr>
        <p:spPr>
          <a:xfrm>
            <a:off x="2358761" y="4338870"/>
            <a:ext cx="425298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"/>
          <p:cNvSpPr/>
          <p:nvPr/>
        </p:nvSpPr>
        <p:spPr>
          <a:xfrm>
            <a:off x="803780" y="4015704"/>
            <a:ext cx="155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200" b="1" dirty="0" smtClean="0"/>
              <a:t>Problemas o necesidades del sector externo</a:t>
            </a:r>
            <a:endParaRPr lang="es-CO" sz="1200" b="1" dirty="0"/>
          </a:p>
        </p:txBody>
      </p:sp>
      <p:sp>
        <p:nvSpPr>
          <p:cNvPr id="40" name="39 Rectángulo"/>
          <p:cNvSpPr/>
          <p:nvPr/>
        </p:nvSpPr>
        <p:spPr>
          <a:xfrm>
            <a:off x="6070679" y="3534595"/>
            <a:ext cx="1129683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APPS.CO</a:t>
            </a:r>
            <a:endParaRPr lang="es-CO" sz="1200" dirty="0">
              <a:solidFill>
                <a:schemeClr val="tx1"/>
              </a:solidFill>
            </a:endParaRPr>
          </a:p>
        </p:txBody>
      </p:sp>
      <p:cxnSp>
        <p:nvCxnSpPr>
          <p:cNvPr id="41" name="40 Conector recto de flecha"/>
          <p:cNvCxnSpPr>
            <a:stCxn id="35" idx="3"/>
          </p:cNvCxnSpPr>
          <p:nvPr/>
        </p:nvCxnSpPr>
        <p:spPr>
          <a:xfrm flipV="1">
            <a:off x="5493983" y="4319088"/>
            <a:ext cx="576696" cy="958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6083053" y="4103064"/>
            <a:ext cx="1129683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err="1" smtClean="0">
                <a:solidFill>
                  <a:schemeClr val="tx1"/>
                </a:solidFill>
              </a:rPr>
              <a:t>Tecnoparque</a:t>
            </a:r>
            <a:endParaRPr lang="es-CO" sz="1200" dirty="0" smtClean="0">
              <a:solidFill>
                <a:schemeClr val="tx1"/>
              </a:solidFill>
            </a:endParaRP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SENA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6083053" y="4662035"/>
            <a:ext cx="1129683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dirty="0" smtClean="0">
                <a:solidFill>
                  <a:schemeClr val="tx1"/>
                </a:solidFill>
              </a:rPr>
              <a:t>Aceleradoras</a:t>
            </a:r>
          </a:p>
          <a:p>
            <a:pPr algn="ctr"/>
            <a:r>
              <a:rPr lang="es-CO" sz="800" dirty="0" smtClean="0">
                <a:solidFill>
                  <a:schemeClr val="tx1"/>
                </a:solidFill>
              </a:rPr>
              <a:t>Privadas (</a:t>
            </a:r>
            <a:r>
              <a:rPr lang="es-CO" sz="800" dirty="0" err="1" smtClean="0">
                <a:solidFill>
                  <a:schemeClr val="tx1"/>
                </a:solidFill>
              </a:rPr>
              <a:t>Wayra</a:t>
            </a:r>
            <a:r>
              <a:rPr lang="es-CO" sz="800" dirty="0" smtClean="0">
                <a:solidFill>
                  <a:schemeClr val="tx1"/>
                </a:solidFill>
              </a:rPr>
              <a:t>, </a:t>
            </a:r>
            <a:r>
              <a:rPr lang="es-CO" sz="800" dirty="0" err="1" smtClean="0">
                <a:solidFill>
                  <a:schemeClr val="tx1"/>
                </a:solidFill>
              </a:rPr>
              <a:t>HugBog</a:t>
            </a:r>
            <a:r>
              <a:rPr lang="es-CO" sz="800" dirty="0" smtClean="0">
                <a:solidFill>
                  <a:schemeClr val="tx1"/>
                </a:solidFill>
              </a:rPr>
              <a:t>)</a:t>
            </a:r>
            <a:endParaRPr lang="es-CO" sz="800" dirty="0">
              <a:solidFill>
                <a:schemeClr val="tx1"/>
              </a:solidFill>
            </a:endParaRPr>
          </a:p>
        </p:txBody>
      </p:sp>
      <p:cxnSp>
        <p:nvCxnSpPr>
          <p:cNvPr id="44" name="43 Conector recto de flecha"/>
          <p:cNvCxnSpPr>
            <a:endCxn id="43" idx="1"/>
          </p:cNvCxnSpPr>
          <p:nvPr/>
        </p:nvCxnSpPr>
        <p:spPr>
          <a:xfrm>
            <a:off x="5461116" y="4348449"/>
            <a:ext cx="621937" cy="52961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4398768" y="2973617"/>
            <a:ext cx="1129683" cy="57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Parques Tecnológicos </a:t>
            </a:r>
            <a:endParaRPr lang="es-CO" sz="1200" dirty="0">
              <a:solidFill>
                <a:schemeClr val="tx1"/>
              </a:solidFill>
            </a:endParaRPr>
          </a:p>
        </p:txBody>
      </p:sp>
      <p:cxnSp>
        <p:nvCxnSpPr>
          <p:cNvPr id="46" name="45 Conector recto de flecha"/>
          <p:cNvCxnSpPr>
            <a:endCxn id="35" idx="0"/>
          </p:cNvCxnSpPr>
          <p:nvPr/>
        </p:nvCxnSpPr>
        <p:spPr>
          <a:xfrm flipH="1">
            <a:off x="4929142" y="3548867"/>
            <a:ext cx="3420" cy="41976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2784059" y="2973617"/>
            <a:ext cx="1129683" cy="57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Clústeres Tecnológicos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Regionales</a:t>
            </a:r>
            <a:endParaRPr lang="es-CO" sz="1200" dirty="0">
              <a:solidFill>
                <a:schemeClr val="tx1"/>
              </a:solidFill>
            </a:endParaRPr>
          </a:p>
        </p:txBody>
      </p:sp>
      <p:cxnSp>
        <p:nvCxnSpPr>
          <p:cNvPr id="48" name="47 Conector recto de flecha"/>
          <p:cNvCxnSpPr/>
          <p:nvPr/>
        </p:nvCxnSpPr>
        <p:spPr>
          <a:xfrm>
            <a:off x="3941502" y="3523382"/>
            <a:ext cx="598906" cy="44326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H="1">
            <a:off x="2092136" y="3219485"/>
            <a:ext cx="656898" cy="53926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://www.ingvillamizar.com/wp-content/uploads/2012/09/logo-apps-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19" y="3508571"/>
            <a:ext cx="1418593" cy="36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pyrneumatica.com/wp-content/uploads/2014/03/tecnoparq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01" y="4103064"/>
            <a:ext cx="1141604" cy="2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abra-invest.com/wp-content/uploads/2014/10/wayra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62" y="4618338"/>
            <a:ext cx="519441" cy="51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1.bp.blogspot.com/-UIdFwEhDLAY/TzXkKbQcKOI/AAAAAAAABFY/iXIiw8WfN4w/s1600/HubBO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14" y="5119149"/>
            <a:ext cx="941626" cy="35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www.ucn.edu.co/institucion/sala-prensa/noticias/PublishingImages/2013/septiembre/ruta-n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55" y="2303339"/>
            <a:ext cx="1117553" cy="6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://revistaserlider.files.wordpress.com/2013/01/logo_ps-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91" y="2303339"/>
            <a:ext cx="1565454" cy="5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http://fedesoft.org/wp-content/uploads/2013/04/cetic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95" y="2249924"/>
            <a:ext cx="959780" cy="6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56 Imagen" descr="http://3.bp.blogspot.com/_R8iEoW_EU2M/SPgd9YgzOTI/AAAAAAAAACM/gEqsEl3CZxw/s200/fedesoft.gif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66" y="2072590"/>
            <a:ext cx="1275829" cy="51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72" name="Picture 16" descr="http://www.novasoft.com.co/images/aliados2/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06" y="2500707"/>
            <a:ext cx="917884" cy="2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http://fedesoft.org/wp-content/uploads/2013/04/Pacifitics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55" y="1668600"/>
            <a:ext cx="900298" cy="63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http://www.caribetic.com/images/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78" y="1788147"/>
            <a:ext cx="13716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74168" y="548680"/>
            <a:ext cx="43162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+mj-lt"/>
              </a:rPr>
              <a:t>Relación con el sector Externo</a:t>
            </a:r>
          </a:p>
          <a:p>
            <a:r>
              <a:rPr lang="es-CO" b="1" dirty="0" smtClean="0">
                <a:solidFill>
                  <a:schemeClr val="tx2"/>
                </a:solidFill>
                <a:latin typeface="+mj-lt"/>
              </a:rPr>
              <a:t>Entorno de proyección social del programa</a:t>
            </a:r>
          </a:p>
          <a:p>
            <a:r>
              <a:rPr lang="es-CO" b="1" dirty="0" smtClean="0">
                <a:solidFill>
                  <a:schemeClr val="tx2"/>
                </a:solidFill>
                <a:latin typeface="+mj-lt"/>
              </a:rPr>
              <a:t>Innovación Empresarial</a:t>
            </a:r>
            <a:endParaRPr lang="es-CO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7" name="56 Imagen" descr="http://3.bp.blogspot.com/_R8iEoW_EU2M/SPgd9YgzOTI/AAAAAAAAACM/gEqsEl3CZxw/s200/fedesoft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56768"/>
            <a:ext cx="1275829" cy="51858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29 Rectángulo"/>
          <p:cNvSpPr/>
          <p:nvPr/>
        </p:nvSpPr>
        <p:spPr>
          <a:xfrm>
            <a:off x="1855707" y="4149255"/>
            <a:ext cx="1129683" cy="923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Proyecto de Grado</a:t>
            </a:r>
          </a:p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(Proyecto de innovación empresarial)</a:t>
            </a:r>
            <a:endParaRPr lang="es-CO" sz="900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727832" y="3861647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Unidades de Consultoría Empresarial UNAD</a:t>
            </a:r>
            <a:endParaRPr lang="es-CO" sz="900" dirty="0">
              <a:solidFill>
                <a:schemeClr val="tx1"/>
              </a:solidFill>
            </a:endParaRPr>
          </a:p>
        </p:txBody>
      </p:sp>
      <p:cxnSp>
        <p:nvCxnSpPr>
          <p:cNvPr id="32" name="31 Conector recto de flecha"/>
          <p:cNvCxnSpPr>
            <a:endCxn id="31" idx="1"/>
          </p:cNvCxnSpPr>
          <p:nvPr/>
        </p:nvCxnSpPr>
        <p:spPr>
          <a:xfrm flipV="1">
            <a:off x="2954673" y="4221687"/>
            <a:ext cx="773159" cy="36004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>
            <a:off x="2954674" y="4875158"/>
            <a:ext cx="2764869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Rectángulo"/>
          <p:cNvSpPr/>
          <p:nvPr/>
        </p:nvSpPr>
        <p:spPr>
          <a:xfrm>
            <a:off x="5719543" y="4149255"/>
            <a:ext cx="1554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200" b="1" dirty="0" smtClean="0"/>
              <a:t>Problemas o necesidades del sector externo</a:t>
            </a:r>
          </a:p>
          <a:p>
            <a:pPr lvl="0" algn="ctr"/>
            <a:r>
              <a:rPr lang="es-CO" sz="1200" b="1" dirty="0" smtClean="0"/>
              <a:t>(Empresas)</a:t>
            </a:r>
            <a:endParaRPr lang="es-CO" sz="1200" b="1" dirty="0"/>
          </a:p>
        </p:txBody>
      </p:sp>
      <p:cxnSp>
        <p:nvCxnSpPr>
          <p:cNvPr id="51" name="50 Conector recto de flecha"/>
          <p:cNvCxnSpPr/>
          <p:nvPr/>
        </p:nvCxnSpPr>
        <p:spPr>
          <a:xfrm>
            <a:off x="4871503" y="4024828"/>
            <a:ext cx="862464" cy="393719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Rectángulo"/>
          <p:cNvSpPr/>
          <p:nvPr/>
        </p:nvSpPr>
        <p:spPr>
          <a:xfrm>
            <a:off x="3732278" y="2745795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Empresas de TI</a:t>
            </a:r>
          </a:p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Acuerdos </a:t>
            </a:r>
          </a:p>
          <a:p>
            <a:pPr algn="ctr"/>
            <a:r>
              <a:rPr lang="es-CO" sz="900" dirty="0" err="1" smtClean="0">
                <a:solidFill>
                  <a:schemeClr val="tx1"/>
                </a:solidFill>
              </a:rPr>
              <a:t>Ej</a:t>
            </a:r>
            <a:r>
              <a:rPr lang="es-CO" sz="900" dirty="0" smtClean="0">
                <a:solidFill>
                  <a:schemeClr val="tx1"/>
                </a:solidFill>
              </a:rPr>
              <a:t>: IBM, </a:t>
            </a:r>
            <a:r>
              <a:rPr lang="es-CO" sz="900" dirty="0" err="1" smtClean="0">
                <a:solidFill>
                  <a:schemeClr val="tx1"/>
                </a:solidFill>
              </a:rPr>
              <a:t>Qlik</a:t>
            </a:r>
            <a:r>
              <a:rPr lang="es-CO" sz="900" dirty="0" smtClean="0">
                <a:solidFill>
                  <a:schemeClr val="tx1"/>
                </a:solidFill>
              </a:rPr>
              <a:t>, Microsoft</a:t>
            </a:r>
            <a:endParaRPr lang="es-CO" sz="900" dirty="0">
              <a:solidFill>
                <a:schemeClr val="tx1"/>
              </a:solidFill>
            </a:endParaRPr>
          </a:p>
        </p:txBody>
      </p:sp>
      <p:cxnSp>
        <p:nvCxnSpPr>
          <p:cNvPr id="53" name="52 Conector recto de flecha"/>
          <p:cNvCxnSpPr/>
          <p:nvPr/>
        </p:nvCxnSpPr>
        <p:spPr>
          <a:xfrm flipV="1">
            <a:off x="2386657" y="3105835"/>
            <a:ext cx="1323764" cy="104342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>
            <a:off x="4217324" y="3465875"/>
            <a:ext cx="0" cy="393719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Rectángulo"/>
          <p:cNvSpPr/>
          <p:nvPr/>
        </p:nvSpPr>
        <p:spPr>
          <a:xfrm>
            <a:off x="5510621" y="2745795"/>
            <a:ext cx="1129683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FEDESOFT,</a:t>
            </a:r>
          </a:p>
          <a:p>
            <a:pPr algn="ctr"/>
            <a:r>
              <a:rPr lang="es-CO" sz="900" dirty="0" err="1" smtClean="0">
                <a:solidFill>
                  <a:schemeClr val="tx1"/>
                </a:solidFill>
              </a:rPr>
              <a:t>Clusters</a:t>
            </a:r>
            <a:r>
              <a:rPr lang="es-CO" sz="900" dirty="0" smtClean="0">
                <a:solidFill>
                  <a:schemeClr val="tx1"/>
                </a:solidFill>
              </a:rPr>
              <a:t> regionales,</a:t>
            </a:r>
          </a:p>
          <a:p>
            <a:pPr algn="ctr"/>
            <a:r>
              <a:rPr lang="es-CO" sz="900" dirty="0" smtClean="0">
                <a:solidFill>
                  <a:schemeClr val="tx1"/>
                </a:solidFill>
              </a:rPr>
              <a:t>Otros programas</a:t>
            </a:r>
            <a:endParaRPr lang="es-CO" sz="900" dirty="0">
              <a:solidFill>
                <a:schemeClr val="tx1"/>
              </a:solidFill>
            </a:endParaRPr>
          </a:p>
        </p:txBody>
      </p:sp>
      <p:cxnSp>
        <p:nvCxnSpPr>
          <p:cNvPr id="56" name="55 Conector recto de flecha"/>
          <p:cNvCxnSpPr/>
          <p:nvPr/>
        </p:nvCxnSpPr>
        <p:spPr>
          <a:xfrm flipH="1">
            <a:off x="4863257" y="3465875"/>
            <a:ext cx="856286" cy="42193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92937"/>
              </p:ext>
            </p:extLst>
          </p:nvPr>
        </p:nvGraphicFramePr>
        <p:xfrm>
          <a:off x="2636903" y="2049528"/>
          <a:ext cx="704349" cy="471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Imagen de mapa de bits" r:id="rId5" imgW="1104762" imgH="733333" progId="Paint.Picture">
                  <p:embed/>
                </p:oleObj>
              </mc:Choice>
              <mc:Fallback>
                <p:oleObj name="Imagen de mapa de bits" r:id="rId5" imgW="1104762" imgH="7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903" y="2049528"/>
                        <a:ext cx="704349" cy="471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876238"/>
              </p:ext>
            </p:extLst>
          </p:nvPr>
        </p:nvGraphicFramePr>
        <p:xfrm>
          <a:off x="3503287" y="1628800"/>
          <a:ext cx="1057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Imagen de mapa de bits" r:id="rId7" imgW="1057423" imgH="552527" progId="Paint.Picture">
                  <p:embed/>
                </p:oleObj>
              </mc:Choice>
              <mc:Fallback>
                <p:oleObj name="Imagen de mapa de bits" r:id="rId7" imgW="1057423" imgH="55252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287" y="1628800"/>
                        <a:ext cx="10572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784308"/>
              </p:ext>
            </p:extLst>
          </p:nvPr>
        </p:nvGraphicFramePr>
        <p:xfrm>
          <a:off x="4070592" y="2073623"/>
          <a:ext cx="1002815" cy="24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Imagen de mapa de bits" r:id="rId9" imgW="1714739" imgH="409632" progId="Paint.Picture">
                  <p:embed/>
                </p:oleObj>
              </mc:Choice>
              <mc:Fallback>
                <p:oleObj name="Imagen de mapa de bits" r:id="rId9" imgW="1714739" imgH="40963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592" y="2073623"/>
                        <a:ext cx="1002815" cy="242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57 Imagen" descr="http://criticsight.com/wp-content/uploads/2014/05/microsoft-logo-2014-criticsight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24" y="2174989"/>
            <a:ext cx="450908" cy="40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6" name="Picture 8" descr="http://www.mintic.gov.co/boletines/20120430/IMG/fiti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70" y="2636912"/>
            <a:ext cx="914445" cy="6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http://fedesoft.org/wp-content/uploads/2013/04/cetic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97" y="3374704"/>
            <a:ext cx="959780" cy="6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http://www.novasoft.com.co/images/aliados2/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844577"/>
            <a:ext cx="917884" cy="2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8" descr="http://fedesoft.org/wp-content/uploads/2013/04/Pacifitics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78" y="2819641"/>
            <a:ext cx="900298" cy="63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0" descr="http://www.caribetic.com/images/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796" y="3208444"/>
            <a:ext cx="13716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9532" y="1999523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Condición 7 – Profesores del Programa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07958" y="4221088"/>
            <a:ext cx="5618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Grupo del Proyecto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Escuela de Ciencias Básicas, Tecnología e Ingeniería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Universidad Nacional Abierta y a Distancia - UNAD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74168" y="548680"/>
            <a:ext cx="4316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+mj-lt"/>
              </a:rPr>
              <a:t>Profesores del Programa</a:t>
            </a:r>
          </a:p>
          <a:p>
            <a:r>
              <a:rPr lang="es-CO" b="1" dirty="0" smtClean="0">
                <a:solidFill>
                  <a:schemeClr val="tx2"/>
                </a:solidFill>
                <a:latin typeface="+mj-lt"/>
              </a:rPr>
              <a:t>Contratados por la UNAD</a:t>
            </a:r>
            <a:endParaRPr lang="es-CO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45184"/>
              </p:ext>
            </p:extLst>
          </p:nvPr>
        </p:nvGraphicFramePr>
        <p:xfrm>
          <a:off x="503547" y="1326913"/>
          <a:ext cx="8388932" cy="5375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060"/>
                <a:gridCol w="1373331"/>
                <a:gridCol w="1236950"/>
                <a:gridCol w="1728192"/>
                <a:gridCol w="1440160"/>
                <a:gridCol w="864096"/>
                <a:gridCol w="1296143"/>
              </a:tblGrid>
              <a:tr h="44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err="1">
                          <a:effectLst/>
                        </a:rPr>
                        <a:t>Item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Nombres Y Apellidos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Grado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Especialización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Maestría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Doctorado</a:t>
                      </a:r>
                      <a:endParaRPr lang="es-CO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Tipo de contratación</a:t>
                      </a:r>
                      <a:endParaRPr lang="es-CO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143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ALEXANDRA APARICIO RODRIGUEZ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INGENIERÍA DE SISTEMAS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INGENIERIA DE SOFTWARE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MASTER EDUCACIÓN Y TIC</a:t>
                      </a:r>
                      <a:endParaRPr lang="es-CO" sz="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1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ANYELO GERLEY QUINTERO REYES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INGENIERÍA DE SISTEMAS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DIRECCION PROSPECTIVA Y ESTRATEGICA DE LAS ORGANIZACIONES UNIVERSITARIAS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MASTER OF ART IN EDUCATION - ONLINE EDUCATION</a:t>
                      </a:r>
                      <a:endParaRPr lang="es-CO" sz="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140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3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CARLOS ALBERTO AMAYA TARAZONA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INGENIERÍA DE SISTEMAS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 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SOFTWARE LIBRE </a:t>
                      </a:r>
                      <a:r>
                        <a:rPr lang="es-CO" sz="700" dirty="0" err="1">
                          <a:effectLst/>
                        </a:rPr>
                        <a:t>ADMINISTRACIóN</a:t>
                      </a:r>
                      <a:r>
                        <a:rPr lang="es-CO" sz="700" dirty="0">
                          <a:effectLst/>
                        </a:rPr>
                        <a:t> DE REDES Y SISTEMAS OPERATIVOS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177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4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MARIA CONSUELO RODRIGUEZ NIÑO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INGENIERÍA DE SISTEMAS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CONSTRUCCION DE SOFTWARE PARA REDES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MAGISTER EN EDUCACION Y TIC (E-LEARNING)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s-CO" sz="7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CURSO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</a:tr>
              <a:tr h="140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5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LEONARDO BERNAL ZAMORA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INGENIERÍA DE SISTEMAS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ESPECIALISTA EN TELEMATICA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MAESTRIA EN SISTEMAS COMPUTACIONALES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</a:tr>
              <a:tr h="159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6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JOSE MIGUEL HERRAN SUAREZ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INGENIERÍA DE SISTEMAS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ESPECIALISTA EN GERENCIA DE SISTEMAS INFORMATICOS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SOFTWARE LIBRE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 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s-CO" sz="7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CURSO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08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7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GABRIEL MAURICIO RAMIREZ VILLEGAS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INGENIERÍA DE SISTEMAS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 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MASTER OF ARTS IN EDUCATION-ONLINE EDUCATION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19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8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ANDRES FELIPE MILLAN CIFUENTES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INGENIERÍA DE SISTEMAS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 </a:t>
                      </a:r>
                      <a:endParaRPr lang="es-CO" sz="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MASTER EN REDES Y COMUNICACIONES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73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9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MARCO ANTONIO RODRíGUEZ MARTíNEZ 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INGENIERÍA INDUSTRIAL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GESTIÓN DE </a:t>
                      </a:r>
                      <a:r>
                        <a:rPr lang="es-CO" sz="700" dirty="0" smtClean="0">
                          <a:effectLst/>
                        </a:rPr>
                        <a:t>TECNOLOGÍA</a:t>
                      </a:r>
                      <a:endParaRPr lang="es-CO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 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INGENIERÍA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MT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19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10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GERARDO  GRANADOS ACUÑA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INGENIERÍA DE SISTEMAS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</a:rPr>
                        <a:t>TELECOMUNICACIONES</a:t>
                      </a:r>
                      <a:r>
                        <a:rPr lang="es-CO" sz="700" dirty="0">
                          <a:effectLst/>
                        </a:rPr>
                        <a:t> 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MAESTRÍA EN TELEMÁTICA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Docente Carrera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140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11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JAVIER MEDINA CRUZ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INGENIERÍA DE SISTEMAS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ESPECIALISTA EN DOCENCIA UNIVERSITARIA</a:t>
                      </a:r>
                      <a:endParaRPr lang="es-CO" sz="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MAESTRIA EN INGENIERIA DE SISTEMAS E INFORMATICA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Docente Carrera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52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JUAN CARLOS VESGA FERREIRA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INGENIERÍA DE ELECTRONICA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ESPECIALIZACION EN DOCENCIA </a:t>
                      </a:r>
                      <a:r>
                        <a:rPr lang="es-CO" sz="700" dirty="0" smtClean="0">
                          <a:effectLst/>
                        </a:rPr>
                        <a:t>UNIVERSITARIA</a:t>
                      </a:r>
                      <a:r>
                        <a:rPr lang="es-CO" sz="700" dirty="0">
                          <a:effectLst/>
                        </a:rPr>
                        <a:t> 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MAESTRIA EN INGENIERIA - AREA TELECOMUNICACIONES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Docente Carrera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146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13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WILSON CASTAÑO GALVIZ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INGENIERÍA DE SISTEMAS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ESPECIALISTA EN DOCENCIA UNIVERSITARIA</a:t>
                      </a:r>
                      <a:endParaRPr lang="es-CO" sz="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MAESTRIA EN INFORMATICA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Docente Carrera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07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14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ELIECER PINEDA BALLESTEROS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INGENIERÍA DE SISTEMAS</a:t>
                      </a:r>
                      <a:endParaRPr lang="es-CO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ESPECIALIZACION EN DOCENCIA UNIVERSITARIA</a:t>
                      </a:r>
                      <a:endParaRPr lang="es-CO" sz="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MAESTRIA EN INFORMATICA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Docente Carrera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1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15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PILAR ALEXANDRA MORENO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INGENIERÍA DE SISTEMAS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ESPECIALIZACION EN PEDAGOGIA PARA EL DESARROLLO DEL APRENDIZAJE AUTONOMO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MASTER OF ART IN EDUCATION - ONLINE EDUCATION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Docente Carrera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1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16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MAURICIO</a:t>
                      </a:r>
                      <a:r>
                        <a:rPr lang="es-CO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CRUZ PULIDO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ADMINISTRACIÓN PÚBLICA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</a:rPr>
                        <a:t>ALTA DIRECCIÓN</a:t>
                      </a:r>
                      <a:r>
                        <a:rPr lang="es-CO" sz="700" baseline="0" dirty="0" smtClean="0">
                          <a:effectLst/>
                        </a:rPr>
                        <a:t> DEL ESTADO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MBA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s-CO" sz="7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CURSO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1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17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JOSE EVER CASTELLANOS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ADMINISTRACIÓN DE EMPRESAS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</a:rPr>
                        <a:t>GERENCIA ESTRATEGICA</a:t>
                      </a:r>
                      <a:r>
                        <a:rPr lang="es-CO" sz="700" baseline="0" dirty="0" smtClean="0">
                          <a:effectLst/>
                        </a:rPr>
                        <a:t> DE MERCADEO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ADMINISTRACIÓN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s-CO" sz="7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CURSO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1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18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MARTHA LUCIA FUERTES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CONTADORA</a:t>
                      </a:r>
                      <a:r>
                        <a:rPr lang="es-CO" sz="800" baseline="0" dirty="0" smtClean="0">
                          <a:effectLst/>
                        </a:rPr>
                        <a:t>  PÚBLICA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</a:rPr>
                        <a:t>ESPECIALIZACIÓN EN FINANZAS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ADMINISTRACIÓN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1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19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CARLOS</a:t>
                      </a:r>
                      <a:r>
                        <a:rPr lang="es-CO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WILLIAM MERA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ECONOMÍA CON ENFASIS EN FINANZAS</a:t>
                      </a:r>
                      <a:endParaRPr lang="es-CO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</a:rPr>
                        <a:t>PEDAGOGÍA Y DOCENCIA UNIVERSITARIA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EDUCACIÓN</a:t>
                      </a:r>
                      <a:endParaRPr lang="es-CO" sz="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 CURSO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74168" y="548680"/>
            <a:ext cx="4316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+mj-lt"/>
              </a:rPr>
              <a:t>Profesores del Programa</a:t>
            </a:r>
          </a:p>
          <a:p>
            <a:r>
              <a:rPr lang="es-CO" b="1" dirty="0" smtClean="0">
                <a:solidFill>
                  <a:schemeClr val="tx2"/>
                </a:solidFill>
                <a:latin typeface="+mj-lt"/>
              </a:rPr>
              <a:t>Invitados y Proyección</a:t>
            </a:r>
            <a:endParaRPr lang="es-CO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19037"/>
              </p:ext>
            </p:extLst>
          </p:nvPr>
        </p:nvGraphicFramePr>
        <p:xfrm>
          <a:off x="467543" y="1844824"/>
          <a:ext cx="8208913" cy="2547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669"/>
                <a:gridCol w="1692538"/>
                <a:gridCol w="1524457"/>
                <a:gridCol w="1641781"/>
                <a:gridCol w="1198059"/>
                <a:gridCol w="1597409"/>
              </a:tblGrid>
              <a:tr h="44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err="1">
                          <a:effectLst/>
                        </a:rPr>
                        <a:t>Item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Nombres Y Apellidos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Grado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Maestría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Doctorado</a:t>
                      </a:r>
                      <a:endParaRPr lang="es-CO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Tipo de contratación</a:t>
                      </a:r>
                      <a:endParaRPr lang="es-CO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143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+mn-lt"/>
                        </a:rPr>
                        <a:t>1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</a:rPr>
                        <a:t>CESAR</a:t>
                      </a:r>
                      <a:r>
                        <a:rPr lang="es-CO" sz="800" baseline="0" dirty="0" smtClean="0">
                          <a:effectLst/>
                          <a:latin typeface="+mn-lt"/>
                        </a:rPr>
                        <a:t> ALBERTO COLLAZOS ORDOÑEZ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</a:rPr>
                        <a:t>INGENIERO </a:t>
                      </a:r>
                      <a:r>
                        <a:rPr lang="es-CO" sz="800" dirty="0">
                          <a:effectLst/>
                          <a:latin typeface="+mn-lt"/>
                        </a:rPr>
                        <a:t>DE </a:t>
                      </a:r>
                      <a:r>
                        <a:rPr lang="es-CO" sz="800" dirty="0" smtClean="0">
                          <a:effectLst/>
                          <a:latin typeface="+mn-lt"/>
                        </a:rPr>
                        <a:t>SISTEMAS Y COMPUTACIÓN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CIENCIAS DE LA COMPUTACIÓN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POSDOCTORADO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Invitado</a:t>
                      </a:r>
                      <a:r>
                        <a:rPr lang="es-CO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- HC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1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+mn-lt"/>
                        </a:rPr>
                        <a:t>2</a:t>
                      </a:r>
                      <a:endParaRPr lang="es-CO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RICARDO</a:t>
                      </a:r>
                      <a:r>
                        <a:rPr lang="es-CO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LLAMOSA VILLALBA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+mn-lt"/>
                        </a:rPr>
                        <a:t>INGENIERÍA DE SISTEMAS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INFORMÁTICA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TELECOMUNICACIONES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Invitado</a:t>
                      </a:r>
                      <a:r>
                        <a:rPr lang="es-CO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- HC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140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</a:rPr>
                        <a:t>3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ALBEIRO</a:t>
                      </a:r>
                      <a:r>
                        <a:rPr lang="es-CO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CUESTA MESA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+mn-lt"/>
                        </a:rPr>
                        <a:t>INGENIERÍA DE SISTEMAS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INGENIERÍA</a:t>
                      </a:r>
                      <a:r>
                        <a:rPr lang="es-CO" sz="7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INFORMÁTICA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Invitado</a:t>
                      </a:r>
                      <a:r>
                        <a:rPr lang="es-CO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- HC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177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CESAR JESÚS PARDO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INGENIERÍA</a:t>
                      </a:r>
                      <a:r>
                        <a:rPr lang="es-CO" sz="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INFORMÁTICA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TECNOLOGIAS INFORMATICAS AVANZADAS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TECNOLOGÍAS INFORMÁTICAS</a:t>
                      </a:r>
                      <a:r>
                        <a:rPr lang="es-CO" sz="7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AVANZADAS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Invitado</a:t>
                      </a:r>
                      <a:r>
                        <a:rPr lang="es-CO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HC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</a:tr>
              <a:tr h="177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</a:rPr>
                        <a:t>CLAUDIA LILIANA ZUÑIGA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+mn-lt"/>
                        </a:rPr>
                        <a:t>INGENIERÍA DE SISTEMAS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</a:rPr>
                        <a:t>INGENIERÍA TELEMÁTICA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s-CO" sz="7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CURSO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Invitado</a:t>
                      </a:r>
                      <a:r>
                        <a:rPr lang="es-CO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- HC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</a:tr>
              <a:tr h="21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</a:rPr>
                        <a:t>JUAN DAVID MILLÁN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</a:rPr>
                        <a:t>INGENIERÍA DE SISTEMAS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INGENIERÍA TELEMÁTICA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 CURSO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Invitado</a:t>
                      </a:r>
                      <a:r>
                        <a:rPr lang="es-CO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– HC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1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PROFESOR</a:t>
                      </a:r>
                      <a:r>
                        <a:rPr lang="es-CO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PROYECTADO 1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</a:rPr>
                        <a:t>INGENIERÍA</a:t>
                      </a:r>
                      <a:r>
                        <a:rPr lang="es-CO" sz="800" baseline="0" dirty="0" smtClean="0">
                          <a:effectLst/>
                          <a:latin typeface="+mn-lt"/>
                        </a:rPr>
                        <a:t> DE SISTEMAS O AFINES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INGENIERÍA DE SISTEMAS O AFINES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INGENIERÍA DE SISTEMAS O AFINES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1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PROFESOR</a:t>
                      </a:r>
                      <a:r>
                        <a:rPr lang="es-CO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PROYECTADO 2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</a:rPr>
                        <a:t>INGENIERÍA</a:t>
                      </a:r>
                      <a:r>
                        <a:rPr lang="es-CO" sz="800" baseline="0" dirty="0" smtClean="0">
                          <a:effectLst/>
                          <a:latin typeface="+mn-lt"/>
                        </a:rPr>
                        <a:t> DE SISTEMAS O AFINES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INGENIERÍA DE SISTEMAS O AFINES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INGENIERÍA DE SISTEMAS O AFINES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  <a:tr h="21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PROFESOR</a:t>
                      </a:r>
                      <a:r>
                        <a:rPr lang="es-CO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PROYECTADO 3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</a:rPr>
                        <a:t>INGENIERÍA</a:t>
                      </a:r>
                      <a:r>
                        <a:rPr lang="es-CO" sz="800" baseline="0" dirty="0" smtClean="0">
                          <a:effectLst/>
                          <a:latin typeface="+mn-lt"/>
                        </a:rPr>
                        <a:t> DE SISTEMAS O AFINES</a:t>
                      </a:r>
                      <a:endParaRPr lang="es-CO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INGENIERÍA DE SISTEMAS O AFINES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INGENIERÍA DE SISTEMAS O AFINES</a:t>
                      </a:r>
                      <a:endParaRPr lang="es-CO" sz="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TC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02" marR="1200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2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74168" y="548680"/>
            <a:ext cx="4316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+mj-lt"/>
              </a:rPr>
              <a:t>Profesores del Programa</a:t>
            </a:r>
          </a:p>
          <a:p>
            <a:r>
              <a:rPr lang="es-CO" b="1" dirty="0" smtClean="0">
                <a:solidFill>
                  <a:schemeClr val="tx2"/>
                </a:solidFill>
                <a:latin typeface="+mj-lt"/>
              </a:rPr>
              <a:t>Titulación y Tipo de Contratación</a:t>
            </a:r>
            <a:endParaRPr lang="es-CO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2637"/>
            <a:ext cx="3848777" cy="231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049076"/>
            <a:ext cx="4032448" cy="242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9532" y="1999523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Condición 15 – Recursos Financieros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07958" y="4221088"/>
            <a:ext cx="5618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Grupo del Proyecto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Escuela de Ciencias Básicas, Tecnología e Ingeniería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Universidad Nacional Abierta y a Distancia - UNAD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74168" y="548680"/>
            <a:ext cx="4316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+mj-lt"/>
              </a:rPr>
              <a:t>Recursos Financieros</a:t>
            </a:r>
          </a:p>
          <a:p>
            <a:r>
              <a:rPr lang="es-CO" b="1" dirty="0" smtClean="0">
                <a:solidFill>
                  <a:schemeClr val="tx2"/>
                </a:solidFill>
                <a:latin typeface="+mj-lt"/>
              </a:rPr>
              <a:t>Análisis Financiero del Programa</a:t>
            </a:r>
            <a:endParaRPr lang="es-CO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1603"/>
            <a:ext cx="4891122" cy="311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5508104" y="1628800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Fuente: UNAD. Oficina Asesora de Planeación y ECBTI. Bogotá: UNAD, 2014.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627784" y="4661521"/>
            <a:ext cx="5040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tx2"/>
                </a:solidFill>
              </a:rPr>
              <a:t>VPN – 637’690.993</a:t>
            </a:r>
          </a:p>
          <a:p>
            <a:r>
              <a:rPr lang="es-CO" sz="2400" dirty="0" smtClean="0">
                <a:solidFill>
                  <a:schemeClr val="tx2"/>
                </a:solidFill>
              </a:rPr>
              <a:t>TIR – 22,33%</a:t>
            </a:r>
            <a:endParaRPr lang="es-C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/>
          </p:cNvSpPr>
          <p:nvPr/>
        </p:nvSpPr>
        <p:spPr bwMode="auto">
          <a:xfrm>
            <a:off x="323850" y="404664"/>
            <a:ext cx="44071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CO" sz="2800" b="1" dirty="0" smtClean="0">
                <a:solidFill>
                  <a:schemeClr val="accent6">
                    <a:lumMod val="75000"/>
                  </a:schemeClr>
                </a:solidFill>
              </a:rPr>
              <a:t>Preguntas</a:t>
            </a:r>
            <a:endParaRPr lang="es-CO" sz="2800" b="1" dirty="0">
              <a:latin typeface="Calibri" pitchFamily="34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900113" y="5069510"/>
            <a:ext cx="7632700" cy="4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Grupo Proyecto Maestría en Cadena de Sistemas</a:t>
            </a:r>
            <a:endParaRPr lang="es-CO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25538"/>
            <a:ext cx="384492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0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79756" y="620688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 smtClean="0">
                <a:solidFill>
                  <a:schemeClr val="tx2"/>
                </a:solidFill>
                <a:latin typeface="+mj-lt"/>
              </a:rPr>
              <a:t>Denominación</a:t>
            </a:r>
          </a:p>
          <a:p>
            <a:r>
              <a:rPr lang="es-CO" sz="2000" dirty="0" smtClean="0">
                <a:solidFill>
                  <a:schemeClr val="tx2"/>
                </a:solidFill>
                <a:latin typeface="+mj-lt"/>
              </a:rPr>
              <a:t>Tradición internacional</a:t>
            </a:r>
            <a:endParaRPr lang="es-CO" sz="20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47511"/>
              </p:ext>
            </p:extLst>
          </p:nvPr>
        </p:nvGraphicFramePr>
        <p:xfrm>
          <a:off x="251520" y="1700808"/>
          <a:ext cx="8208911" cy="427895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816424"/>
                <a:gridCol w="3384376"/>
                <a:gridCol w="1008111"/>
              </a:tblGrid>
              <a:tr h="11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</a:t>
                      </a:r>
                      <a:endParaRPr lang="es-C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Denominación</a:t>
                      </a:r>
                      <a:endParaRPr lang="es-CO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Modalidad </a:t>
                      </a:r>
                      <a:endParaRPr lang="es-CO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Pontificia Universidad Católica de Chile (Chile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 – 166° ranking – 2° en Suramérica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Maestría en Tecnologías de la Información y Gestión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 Nacional Autónoma de 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México – 163° ranking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Maestría en Administración de Tecnología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 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TEC Monterrey (México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 – 279° ranking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Maestría en Administración de Tecnologías de Información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 y Virtual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 de Buenos Aires (Argentina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 – 209° ranking - 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3° en Suramérica</a:t>
                      </a:r>
                      <a:endParaRPr lang="es-CO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Maestría en Gestión Estratégica de Sistemas y Tecnologías de Información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 de Wisconsin (Estados Unidos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 – 37° ranking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Master of Science Information Technology Management</a:t>
                      </a:r>
                      <a:endParaRPr lang="es-CO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 de Carnegie </a:t>
                      </a:r>
                      <a:r>
                        <a:rPr lang="es-ES" sz="1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Mellon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(Estados Unidos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 – 57° ranking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Master of Science Information Technology Management</a:t>
                      </a:r>
                      <a:endParaRPr lang="es-CO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 y Virtual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 de Illinois (Estados Unidos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 – 192° ranking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Master in Management Information Systems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Presencial, Virtual y Mixto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 del Estado de Arizona (Estados Unidos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 – 293° ranking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Master of Science Information Technology Management</a:t>
                      </a:r>
                      <a:endParaRPr lang="es-CO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Virtual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 de </a:t>
                      </a:r>
                      <a:r>
                        <a:rPr lang="es-ES" sz="1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Twente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(Holanda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 – 228°</a:t>
                      </a:r>
                      <a:r>
                        <a:rPr lang="es-ES" sz="10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ranking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Master in Business Information Technology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 de </a:t>
                      </a:r>
                      <a:r>
                        <a:rPr lang="es-ES" sz="1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Nottingham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(Inglaterra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 – 75° ranking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Master of Science Management of Information Technology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Kingston </a:t>
                      </a:r>
                      <a:r>
                        <a:rPr lang="es-ES" sz="1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University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London (Inglaterra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 – 471</a:t>
                      </a:r>
                      <a:r>
                        <a:rPr lang="es-ES" sz="10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a 480° ranking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Master in Business Information Technology</a:t>
                      </a:r>
                      <a:endParaRPr lang="es-CO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Monash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University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(Australia y 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Malasia) – 291° ranking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Master in Business Information Technology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Queensland </a:t>
                      </a:r>
                      <a:r>
                        <a:rPr lang="es-ES" sz="1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University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of </a:t>
                      </a:r>
                      <a:r>
                        <a:rPr lang="es-ES" sz="1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Technology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– 69°</a:t>
                      </a:r>
                      <a:r>
                        <a:rPr lang="es-ES" sz="10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ranking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Master of Business Process Management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RMIT (Australia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 – 279° ranking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Master in Business Information Technology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Presencial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9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35696" y="768479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 smtClean="0">
                <a:solidFill>
                  <a:schemeClr val="tx2"/>
                </a:solidFill>
                <a:latin typeface="+mj-lt"/>
              </a:rPr>
              <a:t>Denominación</a:t>
            </a:r>
          </a:p>
          <a:p>
            <a:r>
              <a:rPr lang="es-CO" sz="2000" dirty="0" smtClean="0">
                <a:solidFill>
                  <a:schemeClr val="tx2"/>
                </a:solidFill>
                <a:latin typeface="+mj-lt"/>
              </a:rPr>
              <a:t>Tradición nacional</a:t>
            </a:r>
            <a:endParaRPr lang="es-CO" sz="20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28691"/>
              </p:ext>
            </p:extLst>
          </p:nvPr>
        </p:nvGraphicFramePr>
        <p:xfrm>
          <a:off x="683568" y="1844824"/>
          <a:ext cx="7776865" cy="374441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93646"/>
                <a:gridCol w="2793646"/>
                <a:gridCol w="2189573"/>
              </a:tblGrid>
              <a:tr h="35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Denominación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Modalidad 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12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 Cooperativa de Colombia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Maestría en  </a:t>
                      </a:r>
                      <a:r>
                        <a:rPr lang="es-CO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Gestión</a:t>
                      </a: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 de las Tecnologías de Información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Virtual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 de los </a:t>
                      </a:r>
                      <a:r>
                        <a:rPr lang="es-E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Andes (274° ranking – 1° Colombia)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Maestría en Arquitecturas de </a:t>
                      </a:r>
                      <a:r>
                        <a:rPr lang="es-CO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TI</a:t>
                      </a:r>
                      <a:endParaRPr lang="es-CO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Presencial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6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Maestría en Tecnologías de Información para el </a:t>
                      </a:r>
                      <a:r>
                        <a:rPr lang="es-CO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Negocio</a:t>
                      </a:r>
                      <a:endParaRPr lang="es-CO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Presencial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 ICESI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Maestría en </a:t>
                      </a:r>
                      <a:r>
                        <a:rPr lang="es-CO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Gestión</a:t>
                      </a: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 de Informática y Telecomunicaciones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Escuela Colombiana de Ingeniería Julio Garavito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Maestría en </a:t>
                      </a:r>
                      <a:r>
                        <a:rPr lang="es-CO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Gestión</a:t>
                      </a: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 de Información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Universidad de Medellín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Maestría en </a:t>
                      </a:r>
                      <a:r>
                        <a:rPr lang="es-CO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Gestión</a:t>
                      </a: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 de la Información y el Conocimiento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Presencial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1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7504" y="1268760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</a:rPr>
              <a:t>Denominación : Maestría en Gestión de Tecnología de Información (TI)</a:t>
            </a:r>
            <a:endParaRPr lang="es-CO" sz="2800" dirty="0">
              <a:solidFill>
                <a:schemeClr val="tx2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06659"/>
              </p:ext>
            </p:extLst>
          </p:nvPr>
        </p:nvGraphicFramePr>
        <p:xfrm>
          <a:off x="1763687" y="2251892"/>
          <a:ext cx="6696744" cy="3670173"/>
        </p:xfrm>
        <a:graphic>
          <a:graphicData uri="http://schemas.openxmlformats.org/drawingml/2006/table">
            <a:tbl>
              <a:tblPr/>
              <a:tblGrid>
                <a:gridCol w="2542818"/>
                <a:gridCol w="1798578"/>
                <a:gridCol w="1177674"/>
                <a:gridCol w="1177674"/>
              </a:tblGrid>
              <a:tr h="18161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IDENTIFICACION DEL PROGRAMA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Institución Universitaria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Universidad Nacional Abierta y a Distancia (UNAD)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Domicilio Principal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Calle 14 Sur #14-23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Página Web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www.unad.edu.co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Nombre del Programa Académico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Maestría en Gestión de 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Tecnología </a:t>
                      </a: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Información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Norma de creación del programa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Metodología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Virtual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Nivel de formación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Maestría 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profundización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Título que otorga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Magister en Gestión de 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Tecnología</a:t>
                      </a:r>
                      <a:r>
                        <a:rPr lang="es-ES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Información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45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Crédito académicos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Distribución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Cantidad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Distribución 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Créditos obligatorios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69%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Créditos electivos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31%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créditos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créditos componente disciplinar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Periodicidad de Admisión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Semestral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Líder Nacional del Programa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Andrés Felipe Millán – andres.millan@unad.edu.co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Cobertura del programa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Nacional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Escuela a la que está adscrito el Programa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Escuela de Ciencias Básicas, Tecnología e Ingeniería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9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9532" y="1999523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Condición 2</a:t>
            </a:r>
          </a:p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Justificación</a:t>
            </a:r>
            <a:endParaRPr lang="es-CO" sz="2800" dirty="0">
              <a:solidFill>
                <a:schemeClr val="tx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07958" y="3933056"/>
            <a:ext cx="5618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Grupo del Proyecto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Escuela de Ciencias Básicas, Tecnología e Ingeniería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Universidad Nacional Abierta y a Distancia - UNAD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40363</TotalTime>
  <Words>5402</Words>
  <Application>Microsoft Office PowerPoint</Application>
  <PresentationFormat>Presentación en pantalla (4:3)</PresentationFormat>
  <Paragraphs>1315</Paragraphs>
  <Slides>58</Slides>
  <Notes>57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0" baseType="lpstr"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Katherine Viviana Gaitan Naranjo</dc:creator>
  <cp:lastModifiedBy>Luffi</cp:lastModifiedBy>
  <cp:revision>173</cp:revision>
  <dcterms:created xsi:type="dcterms:W3CDTF">2013-04-16T14:03:18Z</dcterms:created>
  <dcterms:modified xsi:type="dcterms:W3CDTF">2014-12-04T21:26:47Z</dcterms:modified>
</cp:coreProperties>
</file>