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6" r:id="rId3"/>
    <p:sldId id="267" r:id="rId4"/>
    <p:sldId id="268" r:id="rId5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>
        <p:scale>
          <a:sx n="50" d="100"/>
          <a:sy n="50" d="100"/>
        </p:scale>
        <p:origin x="1500" y="59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024E7-7992-4F68-A14C-65146F440F10}" type="datetimeFigureOut">
              <a:rPr lang="es-CO" smtClean="0"/>
              <a:t>03/07/2015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D211C-D912-4522-BBED-6DE6D1AE6F3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90838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024E7-7992-4F68-A14C-65146F440F10}" type="datetimeFigureOut">
              <a:rPr lang="es-CO" smtClean="0"/>
              <a:t>03/07/2015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D211C-D912-4522-BBED-6DE6D1AE6F3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951609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024E7-7992-4F68-A14C-65146F440F10}" type="datetimeFigureOut">
              <a:rPr lang="es-CO" smtClean="0"/>
              <a:t>03/07/2015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D211C-D912-4522-BBED-6DE6D1AE6F3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41005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024E7-7992-4F68-A14C-65146F440F10}" type="datetimeFigureOut">
              <a:rPr lang="es-CO" smtClean="0"/>
              <a:t>03/07/2015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D211C-D912-4522-BBED-6DE6D1AE6F3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34792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024E7-7992-4F68-A14C-65146F440F10}" type="datetimeFigureOut">
              <a:rPr lang="es-CO" smtClean="0"/>
              <a:t>03/07/2015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D211C-D912-4522-BBED-6DE6D1AE6F3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931478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024E7-7992-4F68-A14C-65146F440F10}" type="datetimeFigureOut">
              <a:rPr lang="es-CO" smtClean="0"/>
              <a:t>03/07/2015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D211C-D912-4522-BBED-6DE6D1AE6F3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585869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024E7-7992-4F68-A14C-65146F440F10}" type="datetimeFigureOut">
              <a:rPr lang="es-CO" smtClean="0"/>
              <a:t>03/07/2015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D211C-D912-4522-BBED-6DE6D1AE6F3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18082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024E7-7992-4F68-A14C-65146F440F10}" type="datetimeFigureOut">
              <a:rPr lang="es-CO" smtClean="0"/>
              <a:t>03/07/2015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D211C-D912-4522-BBED-6DE6D1AE6F3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490483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024E7-7992-4F68-A14C-65146F440F10}" type="datetimeFigureOut">
              <a:rPr lang="es-CO" smtClean="0"/>
              <a:t>03/07/2015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D211C-D912-4522-BBED-6DE6D1AE6F3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046882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024E7-7992-4F68-A14C-65146F440F10}" type="datetimeFigureOut">
              <a:rPr lang="es-CO" smtClean="0"/>
              <a:t>03/07/2015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D211C-D912-4522-BBED-6DE6D1AE6F3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756961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024E7-7992-4F68-A14C-65146F440F10}" type="datetimeFigureOut">
              <a:rPr lang="es-CO" smtClean="0"/>
              <a:t>03/07/2015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D211C-D912-4522-BBED-6DE6D1AE6F3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978723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9024E7-7992-4F68-A14C-65146F440F10}" type="datetimeFigureOut">
              <a:rPr lang="es-CO" smtClean="0"/>
              <a:t>03/07/2015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7D211C-D912-4522-BBED-6DE6D1AE6F3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91039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uadroTexto 12"/>
          <p:cNvSpPr txBox="1"/>
          <p:nvPr/>
        </p:nvSpPr>
        <p:spPr>
          <a:xfrm>
            <a:off x="781197" y="333385"/>
            <a:ext cx="5454349" cy="52322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ES" sz="14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</a:rPr>
              <a:t>Escuela de Ciencias Básicas, Tecnología e Ingeniería – ECBTI</a:t>
            </a:r>
          </a:p>
          <a:p>
            <a:pPr algn="just"/>
            <a:r>
              <a:rPr lang="es-ES" sz="14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</a:rPr>
              <a:t>Programa:</a:t>
            </a:r>
            <a:r>
              <a:rPr lang="es-ES" sz="14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 Ingeniería Industrial</a:t>
            </a:r>
            <a:endParaRPr lang="es-CO" sz="1400" dirty="0">
              <a:solidFill>
                <a:schemeClr val="tx1"/>
              </a:solidFill>
            </a:endParaRPr>
          </a:p>
        </p:txBody>
      </p:sp>
      <p:graphicFrame>
        <p:nvGraphicFramePr>
          <p:cNvPr id="9" name="Tabla 8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709661644"/>
              </p:ext>
            </p:extLst>
          </p:nvPr>
        </p:nvGraphicFramePr>
        <p:xfrm>
          <a:off x="1159100" y="2621553"/>
          <a:ext cx="4881093" cy="357051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99793"/>
                <a:gridCol w="391490"/>
                <a:gridCol w="636168"/>
                <a:gridCol w="559269"/>
                <a:gridCol w="1094373"/>
              </a:tblGrid>
              <a:tr h="593582">
                <a:tc gridSpan="5">
                  <a:txBody>
                    <a:bodyPr/>
                    <a:lstStyle/>
                    <a:p>
                      <a:pPr algn="ctr" rtl="0" fontAlgn="ctr"/>
                      <a:r>
                        <a:rPr lang="es-CO" sz="1400" b="1" u="none" strike="noStrike" dirty="0" smtClean="0">
                          <a:effectLst/>
                        </a:rPr>
                        <a:t>EQUIVALENCIAS </a:t>
                      </a:r>
                      <a:r>
                        <a:rPr lang="es-CO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TECNOLOGÍA EN GESTIÓN INTEGRADA DE LA CALIDAD, MEDIO AMBIENTE, SEGURIDAD</a:t>
                      </a:r>
                      <a:r>
                        <a:rPr lang="es-CO" sz="14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Y SALUD OCUPACIONAL -</a:t>
                      </a:r>
                      <a:r>
                        <a:rPr lang="es-CO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SENA</a:t>
                      </a:r>
                      <a:endParaRPr lang="es-CO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</a:tr>
              <a:tr h="342920">
                <a:tc gridSpan="3">
                  <a:txBody>
                    <a:bodyPr/>
                    <a:lstStyle/>
                    <a:p>
                      <a:pPr algn="ctr" rtl="0" fontAlgn="b"/>
                      <a:r>
                        <a:rPr lang="es-CO" sz="1200" b="1" u="none" strike="noStrike" dirty="0">
                          <a:effectLst/>
                        </a:rPr>
                        <a:t>CREDITOS HOMOLOGABLES</a:t>
                      </a:r>
                      <a:endParaRPr lang="es-CO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s-CO" sz="1200" b="1" u="none" strike="noStrike" dirty="0" smtClean="0">
                          <a:effectLst/>
                        </a:rPr>
                        <a:t>CRÉDITOS </a:t>
                      </a:r>
                      <a:r>
                        <a:rPr lang="es-CO" sz="1200" b="1" u="none" strike="noStrike" dirty="0">
                          <a:effectLst/>
                        </a:rPr>
                        <a:t>POR CURSAR</a:t>
                      </a:r>
                      <a:endParaRPr lang="es-CO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</a:tr>
              <a:tr h="203663">
                <a:tc>
                  <a:txBody>
                    <a:bodyPr/>
                    <a:lstStyle/>
                    <a:p>
                      <a:pPr algn="l" rtl="0" fontAlgn="b"/>
                      <a:r>
                        <a:rPr lang="es-CO" sz="1200" b="1" u="none" strike="noStrike" dirty="0">
                          <a:effectLst/>
                        </a:rPr>
                        <a:t> </a:t>
                      </a:r>
                      <a:endParaRPr lang="es-CO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Arial Black"/>
                        </a:rPr>
                        <a:t>32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Arial Black"/>
                        </a:rPr>
                        <a:t>20%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Arial Black"/>
                        </a:rPr>
                        <a:t>128</a:t>
                      </a: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Arial Black"/>
                        </a:rPr>
                        <a:t>80%</a:t>
                      </a: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</a:tr>
              <a:tr h="677136">
                <a:tc>
                  <a:txBody>
                    <a:bodyPr/>
                    <a:lstStyle/>
                    <a:p>
                      <a:pPr algn="l" rtl="0" fontAlgn="b"/>
                      <a:r>
                        <a:rPr lang="es-CO" sz="1200" u="none" strike="noStrike" dirty="0">
                          <a:effectLst/>
                        </a:rPr>
                        <a:t>CAMPO DE FORMACIÓN: ACOGIDA E INTEGRACIÓN UNADISTA(AIU)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2%</a:t>
                      </a: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</a:tr>
              <a:tr h="677136">
                <a:tc>
                  <a:txBody>
                    <a:bodyPr/>
                    <a:lstStyle/>
                    <a:p>
                      <a:pPr algn="l" rtl="0" fontAlgn="b"/>
                      <a:r>
                        <a:rPr lang="es-CO" sz="1200" u="none" strike="noStrike" dirty="0">
                          <a:effectLst/>
                        </a:rPr>
                        <a:t>CAMPO DE FORMACIÓN: INTERDISCIPLINAR BÁSICO COMÚN (IBC)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</a:t>
                      </a: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15%</a:t>
                      </a: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</a:tr>
              <a:tr h="510028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200" u="none" strike="noStrike">
                          <a:effectLst/>
                        </a:rPr>
                        <a:t>CAMPO DE FORMACIÓN: DISCIPLINAR (D)</a:t>
                      </a:r>
                      <a:endParaRPr lang="es-CO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101</a:t>
                      </a: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63%</a:t>
                      </a: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</a:tr>
              <a:tr h="510028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200" u="none" strike="noStrike" dirty="0">
                          <a:effectLst/>
                        </a:rPr>
                        <a:t>CAMPO DE FORMACIÓN: </a:t>
                      </a:r>
                      <a:r>
                        <a:rPr lang="es-CO" sz="1200" u="none" strike="noStrike" dirty="0" smtClean="0">
                          <a:effectLst/>
                        </a:rPr>
                        <a:t>FORMACIÓN</a:t>
                      </a:r>
                      <a:r>
                        <a:rPr lang="es-CO" sz="1200" u="none" strike="noStrike" baseline="0" dirty="0" smtClean="0">
                          <a:effectLst/>
                        </a:rPr>
                        <a:t> COMPLEMENTARIA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0%</a:t>
                      </a: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Tab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6087948"/>
              </p:ext>
            </p:extLst>
          </p:nvPr>
        </p:nvGraphicFramePr>
        <p:xfrm>
          <a:off x="6375043" y="2631617"/>
          <a:ext cx="4353058" cy="361010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65061"/>
                <a:gridCol w="385308"/>
                <a:gridCol w="626125"/>
                <a:gridCol w="550439"/>
                <a:gridCol w="626125"/>
              </a:tblGrid>
              <a:tr h="622263">
                <a:tc gridSpan="5">
                  <a:txBody>
                    <a:bodyPr/>
                    <a:lstStyle/>
                    <a:p>
                      <a:pPr algn="ctr" rtl="0" fontAlgn="ctr"/>
                      <a:r>
                        <a:rPr lang="es-CO" sz="1400" b="1" u="none" strike="noStrike" dirty="0" smtClean="0">
                          <a:effectLst/>
                        </a:rPr>
                        <a:t>EQUIVALENCIAS TECNOLOGIA </a:t>
                      </a:r>
                      <a:r>
                        <a:rPr lang="es-CO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 MANTENIMIENTO MECÁNICO INDUSTRIAL - SENA</a:t>
                      </a:r>
                      <a:endParaRPr lang="es-CO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</a:tr>
              <a:tr h="532787">
                <a:tc gridSpan="3">
                  <a:txBody>
                    <a:bodyPr/>
                    <a:lstStyle/>
                    <a:p>
                      <a:pPr algn="ctr" rtl="0" fontAlgn="b"/>
                      <a:r>
                        <a:rPr lang="es-CO" sz="1200" b="1" u="none" strike="noStrike" dirty="0">
                          <a:effectLst/>
                        </a:rPr>
                        <a:t>CREDITOS HOMOLOGABLES</a:t>
                      </a:r>
                      <a:endParaRPr lang="es-CO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s-CO" sz="1200" b="1" u="none" strike="noStrike" dirty="0">
                          <a:effectLst/>
                        </a:rPr>
                        <a:t>CREDITOS POR CURSAR</a:t>
                      </a:r>
                      <a:endParaRPr lang="es-CO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</a:tr>
              <a:tr h="273154">
                <a:tc>
                  <a:txBody>
                    <a:bodyPr/>
                    <a:lstStyle/>
                    <a:p>
                      <a:pPr algn="l" rtl="0" fontAlgn="b"/>
                      <a:r>
                        <a:rPr lang="es-CO" sz="1200" b="1" u="none" strike="noStrike" dirty="0">
                          <a:effectLst/>
                        </a:rPr>
                        <a:t> </a:t>
                      </a:r>
                      <a:endParaRPr lang="es-CO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Arial Black"/>
                        </a:rPr>
                        <a:t>56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Arial Black"/>
                        </a:rPr>
                        <a:t>35%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Arial Black"/>
                        </a:rPr>
                        <a:t>104</a:t>
                      </a: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Black"/>
                        </a:rPr>
                        <a:t>65%</a:t>
                      </a: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</a:tr>
              <a:tr h="534672">
                <a:tc>
                  <a:txBody>
                    <a:bodyPr/>
                    <a:lstStyle/>
                    <a:p>
                      <a:pPr algn="l" rtl="0" fontAlgn="b"/>
                      <a:r>
                        <a:rPr lang="es-CO" sz="1200" u="none" strike="noStrike" dirty="0">
                          <a:effectLst/>
                        </a:rPr>
                        <a:t>CAMPO DE FORMACIÓN: ACOGIDA E INTEGRACIÓN UNADISTA(AIU)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2%</a:t>
                      </a: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</a:tr>
              <a:tr h="534672">
                <a:tc>
                  <a:txBody>
                    <a:bodyPr/>
                    <a:lstStyle/>
                    <a:p>
                      <a:pPr algn="l" rtl="0" fontAlgn="b"/>
                      <a:r>
                        <a:rPr lang="es-CO" sz="1200" u="none" strike="noStrike">
                          <a:effectLst/>
                        </a:rPr>
                        <a:t>CAMPO DE FORMACIÓN: INTERDISCIPLINAR BÁSICO COMÚN (IBC)</a:t>
                      </a:r>
                      <a:endParaRPr lang="es-CO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</a:t>
                      </a: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15%</a:t>
                      </a: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</a:tr>
              <a:tr h="532787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200" u="none" strike="noStrike">
                          <a:effectLst/>
                        </a:rPr>
                        <a:t>CAMPO DE FORMACIÓN: DISCIPLINAR (D)</a:t>
                      </a:r>
                      <a:endParaRPr lang="es-CO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77</a:t>
                      </a: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48%</a:t>
                      </a: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</a:tr>
              <a:tr h="532787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200" u="none" strike="noStrike" dirty="0">
                          <a:effectLst/>
                        </a:rPr>
                        <a:t>CAMPO DE FORMACIÓN: </a:t>
                      </a:r>
                      <a:r>
                        <a:rPr lang="es-CO" sz="1200" u="none" strike="noStrike" dirty="0" smtClean="0">
                          <a:effectLst/>
                        </a:rPr>
                        <a:t>COMPLEMENTARIA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0%</a:t>
                      </a: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3983516"/>
              </p:ext>
            </p:extLst>
          </p:nvPr>
        </p:nvGraphicFramePr>
        <p:xfrm>
          <a:off x="1182125" y="1071248"/>
          <a:ext cx="9509760" cy="135069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733188"/>
                <a:gridCol w="1388286"/>
                <a:gridCol w="1388286"/>
              </a:tblGrid>
              <a:tr h="337234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600" b="1" u="none" strike="noStrike" dirty="0">
                          <a:effectLst/>
                        </a:rPr>
                        <a:t>TOTAL  </a:t>
                      </a:r>
                      <a:r>
                        <a:rPr lang="es-CO" sz="1600" b="1" u="none" strike="noStrike" dirty="0" smtClean="0">
                          <a:effectLst/>
                        </a:rPr>
                        <a:t>CRÉDITOS ACADÉMICOS INGENIERÍA INDUSTRIAL</a:t>
                      </a:r>
                      <a:endParaRPr lang="es-CO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600" b="1" u="none" strike="noStrike" dirty="0">
                          <a:effectLst/>
                        </a:rPr>
                        <a:t>160</a:t>
                      </a:r>
                      <a:endParaRPr lang="es-CO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600" b="1" u="none" strike="noStrike" dirty="0">
                          <a:effectLst/>
                        </a:rPr>
                        <a:t>100%</a:t>
                      </a:r>
                      <a:endParaRPr lang="es-CO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145045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CAMPO DE FORMACIÓN: ACOGIDA E INTEGRACIÓN UNADISTA(AIU)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600" u="none" strike="noStrike" dirty="0">
                          <a:effectLst/>
                        </a:rPr>
                        <a:t>3</a:t>
                      </a:r>
                      <a:endParaRPr lang="es-CO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600" u="none" strike="noStrike">
                          <a:effectLst/>
                        </a:rPr>
                        <a:t>2%</a:t>
                      </a:r>
                      <a:endParaRPr lang="es-CO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045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CAMPO DE FORMACIÓN: INTERDISCIPLINAR BÁSICO COMÚN (IBC)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600" u="none" strike="noStrike">
                          <a:effectLst/>
                        </a:rPr>
                        <a:t>39</a:t>
                      </a:r>
                      <a:endParaRPr lang="es-CO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600" u="none" strike="noStrike">
                          <a:effectLst/>
                        </a:rPr>
                        <a:t>24%</a:t>
                      </a:r>
                      <a:endParaRPr lang="es-CO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045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CAMPO DE FORMACIÓN: DISCIPLINAR (D)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600" u="none" strike="noStrike">
                          <a:effectLst/>
                        </a:rPr>
                        <a:t>112</a:t>
                      </a:r>
                      <a:endParaRPr lang="es-CO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600" u="none" strike="noStrike">
                          <a:effectLst/>
                        </a:rPr>
                        <a:t>70%</a:t>
                      </a:r>
                      <a:endParaRPr lang="es-CO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045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CAMPO DE FORMACIÓN: COMPLEMENTARIA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600" u="none" strike="noStrike" dirty="0">
                          <a:effectLst/>
                        </a:rPr>
                        <a:t>6</a:t>
                      </a:r>
                      <a:endParaRPr lang="es-CO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600" u="none" strike="noStrike" dirty="0">
                          <a:effectLst/>
                        </a:rPr>
                        <a:t>4%</a:t>
                      </a:r>
                      <a:endParaRPr lang="es-CO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4927261"/>
      </p:ext>
    </p:extLst>
  </p:cSld>
  <p:clrMapOvr>
    <a:masterClrMapping/>
  </p:clrMapOvr>
  <p:transition spd="slow" advClick="0" advTm="38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uadroTexto 12"/>
          <p:cNvSpPr txBox="1"/>
          <p:nvPr/>
        </p:nvSpPr>
        <p:spPr>
          <a:xfrm>
            <a:off x="781197" y="333385"/>
            <a:ext cx="5454349" cy="52322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ES" sz="14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</a:rPr>
              <a:t>Escuela de Ciencias Básicas, Tecnología e Ingeniería – ECBTI</a:t>
            </a:r>
          </a:p>
          <a:p>
            <a:pPr algn="just"/>
            <a:r>
              <a:rPr lang="es-ES" sz="14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</a:rPr>
              <a:t>Programa:</a:t>
            </a:r>
            <a:r>
              <a:rPr lang="es-ES" sz="14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 Ingeniería Industrial</a:t>
            </a:r>
            <a:endParaRPr lang="es-CO" sz="1400" dirty="0">
              <a:solidFill>
                <a:schemeClr val="tx1"/>
              </a:solidFill>
            </a:endParaRPr>
          </a:p>
        </p:txBody>
      </p:sp>
      <p:graphicFrame>
        <p:nvGraphicFramePr>
          <p:cNvPr id="9" name="Tabla 8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051573553"/>
              </p:ext>
            </p:extLst>
          </p:nvPr>
        </p:nvGraphicFramePr>
        <p:xfrm>
          <a:off x="1241946" y="2619994"/>
          <a:ext cx="4663555" cy="357570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03231"/>
                <a:gridCol w="392102"/>
                <a:gridCol w="637162"/>
                <a:gridCol w="560142"/>
                <a:gridCol w="870918"/>
              </a:tblGrid>
              <a:tr h="593582">
                <a:tc gridSpan="5">
                  <a:txBody>
                    <a:bodyPr/>
                    <a:lstStyle/>
                    <a:p>
                      <a:pPr algn="ctr" rtl="0" fontAlgn="ctr"/>
                      <a:r>
                        <a:rPr lang="es-CO" sz="1400" b="1" u="none" strike="noStrike" dirty="0" smtClean="0">
                          <a:effectLst/>
                        </a:rPr>
                        <a:t>EQUIVALENCIAS TECNOLOGÍA EN AUTOMATIZACIÓN INDUSTRIAL - SENA</a:t>
                      </a:r>
                      <a:endParaRPr lang="es-CO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</a:tr>
              <a:tr h="342920">
                <a:tc gridSpan="3">
                  <a:txBody>
                    <a:bodyPr/>
                    <a:lstStyle/>
                    <a:p>
                      <a:pPr algn="ctr" rtl="0" fontAlgn="b"/>
                      <a:r>
                        <a:rPr lang="es-CO" sz="1200" b="1" u="none" strike="noStrike" dirty="0">
                          <a:effectLst/>
                        </a:rPr>
                        <a:t>CREDITOS HOMOLOGABLES</a:t>
                      </a:r>
                      <a:endParaRPr lang="es-CO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s-CO" sz="1200" b="1" u="none" strike="noStrike" dirty="0" smtClean="0">
                          <a:effectLst/>
                        </a:rPr>
                        <a:t>CRÉDITOS </a:t>
                      </a:r>
                      <a:r>
                        <a:rPr lang="es-CO" sz="1200" b="1" u="none" strike="noStrike" dirty="0">
                          <a:effectLst/>
                        </a:rPr>
                        <a:t>POR CURSAR</a:t>
                      </a:r>
                      <a:endParaRPr lang="es-CO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</a:tr>
              <a:tr h="232512">
                <a:tc>
                  <a:txBody>
                    <a:bodyPr/>
                    <a:lstStyle/>
                    <a:p>
                      <a:pPr algn="l" rtl="0" fontAlgn="b"/>
                      <a:r>
                        <a:rPr lang="es-CO" sz="1200" b="1" u="none" strike="noStrike" dirty="0">
                          <a:effectLst/>
                        </a:rPr>
                        <a:t> </a:t>
                      </a:r>
                      <a:endParaRPr lang="es-CO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Black"/>
                        </a:rPr>
                        <a:t>54</a:t>
                      </a:r>
                      <a:endParaRPr lang="es-CO" sz="1100" b="1" i="0" u="none" strike="noStrike" dirty="0">
                        <a:solidFill>
                          <a:srgbClr val="000000"/>
                        </a:solidFill>
                        <a:effectLst/>
                        <a:latin typeface="Arial Black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Black"/>
                        </a:rPr>
                        <a:t>34%</a:t>
                      </a:r>
                      <a:endParaRPr lang="es-CO" sz="1100" b="1" i="0" u="none" strike="noStrike" dirty="0">
                        <a:solidFill>
                          <a:srgbClr val="000000"/>
                        </a:solidFill>
                        <a:effectLst/>
                        <a:latin typeface="Arial Black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Black"/>
                        </a:rPr>
                        <a:t>106</a:t>
                      </a:r>
                      <a:endParaRPr lang="es-CO" sz="1100" b="1" i="0" u="none" strike="noStrike" dirty="0">
                        <a:solidFill>
                          <a:srgbClr val="000000"/>
                        </a:solidFill>
                        <a:effectLst/>
                        <a:latin typeface="Arial Black"/>
                      </a:endParaRP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Black"/>
                        </a:rPr>
                        <a:t>66%</a:t>
                      </a:r>
                      <a:endParaRPr lang="es-CO" sz="1100" b="1" i="0" u="none" strike="noStrike" dirty="0">
                        <a:solidFill>
                          <a:srgbClr val="000000"/>
                        </a:solidFill>
                        <a:effectLst/>
                        <a:latin typeface="Arial Black"/>
                      </a:endParaRP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</a:tr>
              <a:tr h="677136">
                <a:tc>
                  <a:txBody>
                    <a:bodyPr/>
                    <a:lstStyle/>
                    <a:p>
                      <a:pPr algn="l" rtl="0" fontAlgn="b"/>
                      <a:r>
                        <a:rPr lang="es-CO" sz="1200" u="none" strike="noStrike" dirty="0">
                          <a:effectLst/>
                        </a:rPr>
                        <a:t>CAMPO DE FORMACIÓN: ACOGIDA E INTEGRACIÓN UNADISTA(AIU)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0%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2%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</a:tr>
              <a:tr h="677136">
                <a:tc>
                  <a:txBody>
                    <a:bodyPr/>
                    <a:lstStyle/>
                    <a:p>
                      <a:pPr algn="l" rtl="0" fontAlgn="b"/>
                      <a:r>
                        <a:rPr lang="es-CO" sz="1200" u="none" strike="noStrike" dirty="0">
                          <a:effectLst/>
                        </a:rPr>
                        <a:t>CAMPO DE FORMACIÓN: INTERDISCIPLINAR BÁSICO COMÚN (IBC)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11%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13%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</a:tr>
              <a:tr h="510028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200" u="none" strike="noStrike">
                          <a:effectLst/>
                        </a:rPr>
                        <a:t>CAMPO DE FORMACIÓN: DISCIPLINAR (D)</a:t>
                      </a:r>
                      <a:endParaRPr lang="es-CO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19%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82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51%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</a:tr>
              <a:tr h="510028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200" u="none" strike="noStrike" dirty="0">
                          <a:effectLst/>
                        </a:rPr>
                        <a:t>CAMPO DE FORMACIÓN: </a:t>
                      </a:r>
                      <a:r>
                        <a:rPr lang="es-CO" sz="1200" u="none" strike="noStrike" dirty="0" smtClean="0">
                          <a:effectLst/>
                        </a:rPr>
                        <a:t>COMPLEMENTARIA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0%</a:t>
                      </a: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Tab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0431549"/>
              </p:ext>
            </p:extLst>
          </p:nvPr>
        </p:nvGraphicFramePr>
        <p:xfrm>
          <a:off x="6121400" y="2627861"/>
          <a:ext cx="4542306" cy="359628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59186"/>
                <a:gridCol w="402060"/>
                <a:gridCol w="653345"/>
                <a:gridCol w="574370"/>
                <a:gridCol w="653345"/>
              </a:tblGrid>
              <a:tr h="613412">
                <a:tc gridSpan="5">
                  <a:txBody>
                    <a:bodyPr/>
                    <a:lstStyle/>
                    <a:p>
                      <a:pPr algn="ctr" rtl="0" fontAlgn="ctr"/>
                      <a:r>
                        <a:rPr lang="es-CO" sz="1400" b="1" u="none" strike="noStrike" dirty="0" smtClean="0">
                          <a:effectLst/>
                        </a:rPr>
                        <a:t>EQUIVALENCIAS TECNOLOGÍA EN SALUD OCUPACIONAL - SENA</a:t>
                      </a:r>
                      <a:endParaRPr lang="es-CO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</a:tr>
              <a:tr h="525208">
                <a:tc gridSpan="3">
                  <a:txBody>
                    <a:bodyPr/>
                    <a:lstStyle/>
                    <a:p>
                      <a:pPr algn="ctr" rtl="0" fontAlgn="b"/>
                      <a:r>
                        <a:rPr lang="es-CO" sz="1200" b="1" u="none" strike="noStrike">
                          <a:effectLst/>
                        </a:rPr>
                        <a:t>CREDITOS HOMOLOGABLES</a:t>
                      </a:r>
                      <a:endParaRPr lang="es-CO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s-CO" sz="1200" b="1" u="none" strike="noStrike" dirty="0">
                          <a:effectLst/>
                        </a:rPr>
                        <a:t>CREDITOS POR CURSAR</a:t>
                      </a:r>
                      <a:endParaRPr lang="es-CO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</a:tr>
              <a:tr h="269268">
                <a:tc>
                  <a:txBody>
                    <a:bodyPr/>
                    <a:lstStyle/>
                    <a:p>
                      <a:pPr algn="l" rtl="0" fontAlgn="b"/>
                      <a:r>
                        <a:rPr lang="es-CO" sz="1200" b="1" u="none" strike="noStrike">
                          <a:effectLst/>
                        </a:rPr>
                        <a:t> </a:t>
                      </a:r>
                      <a:endParaRPr lang="es-CO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Black"/>
                        </a:rPr>
                        <a:t>30</a:t>
                      </a:r>
                      <a:endParaRPr lang="es-CO" sz="1100" b="1" i="0" u="none" strike="noStrike" dirty="0">
                        <a:solidFill>
                          <a:srgbClr val="000000"/>
                        </a:solidFill>
                        <a:effectLst/>
                        <a:latin typeface="Arial Black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Black"/>
                        </a:rPr>
                        <a:t>19</a:t>
                      </a:r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Black"/>
                        </a:rPr>
                        <a:t>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Black"/>
                        </a:rPr>
                        <a:t>130</a:t>
                      </a:r>
                      <a:endParaRPr lang="es-CO" sz="1100" b="1" i="0" u="none" strike="noStrike" dirty="0">
                        <a:solidFill>
                          <a:srgbClr val="000000"/>
                        </a:solidFill>
                        <a:effectLst/>
                        <a:latin typeface="Arial Black"/>
                      </a:endParaRP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Black"/>
                        </a:rPr>
                        <a:t>8</a:t>
                      </a:r>
                      <a:r>
                        <a:rPr lang="es-CO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Black"/>
                        </a:rPr>
                        <a:t>1</a:t>
                      </a:r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Black"/>
                        </a:rPr>
                        <a:t>%</a:t>
                      </a: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</a:tr>
              <a:tr h="568992">
                <a:tc>
                  <a:txBody>
                    <a:bodyPr/>
                    <a:lstStyle/>
                    <a:p>
                      <a:pPr algn="l" rtl="0" fontAlgn="b"/>
                      <a:r>
                        <a:rPr lang="es-CO" sz="1200" u="none" strike="noStrike" dirty="0">
                          <a:effectLst/>
                        </a:rPr>
                        <a:t>CAMPO DE FORMACIÓN: ACOGIDA E INTEGRACIÓN UNADISTA(AIU)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0%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2%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</a:tr>
              <a:tr h="568992">
                <a:tc>
                  <a:txBody>
                    <a:bodyPr/>
                    <a:lstStyle/>
                    <a:p>
                      <a:pPr algn="l" rtl="0" fontAlgn="b"/>
                      <a:r>
                        <a:rPr lang="es-CO" sz="1200" u="none" strike="noStrike" dirty="0">
                          <a:effectLst/>
                        </a:rPr>
                        <a:t>CAMPO DE FORMACIÓN: INTERDISCIPLINAR BÁSICO COMÚN (IBC)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11%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15%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</a:tr>
              <a:tr h="525208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200" u="none" strike="noStrike">
                          <a:effectLst/>
                        </a:rPr>
                        <a:t>CAMPO DE FORMACIÓN: DISCIPLINAR (D)</a:t>
                      </a:r>
                      <a:endParaRPr lang="es-CO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4%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103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64%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</a:tr>
              <a:tr h="525208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200" u="none" strike="noStrike" dirty="0">
                          <a:effectLst/>
                        </a:rPr>
                        <a:t>CAMPO DE FORMACIÓN</a:t>
                      </a:r>
                      <a:r>
                        <a:rPr lang="es-CO" sz="1200" u="none" strike="noStrike" dirty="0" smtClean="0">
                          <a:effectLst/>
                        </a:rPr>
                        <a:t>:</a:t>
                      </a:r>
                      <a:r>
                        <a:rPr lang="es-CO" sz="1200" u="none" strike="noStrike" baseline="0" dirty="0" smtClean="0">
                          <a:effectLst/>
                        </a:rPr>
                        <a:t> COMPLEMENTARIA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0%</a:t>
                      </a: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6663293"/>
              </p:ext>
            </p:extLst>
          </p:nvPr>
        </p:nvGraphicFramePr>
        <p:xfrm>
          <a:off x="1182125" y="1071248"/>
          <a:ext cx="9509760" cy="135069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733188"/>
                <a:gridCol w="1388286"/>
                <a:gridCol w="1388286"/>
              </a:tblGrid>
              <a:tr h="337234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600" b="1" u="none" strike="noStrike" dirty="0">
                          <a:effectLst/>
                        </a:rPr>
                        <a:t>TOTAL  </a:t>
                      </a:r>
                      <a:r>
                        <a:rPr lang="es-CO" sz="1600" b="1" u="none" strike="noStrike" dirty="0" smtClean="0">
                          <a:effectLst/>
                        </a:rPr>
                        <a:t>CRÉDITOS ACADÉMICOS INGENIERÍA INDUSTRIAL</a:t>
                      </a:r>
                      <a:endParaRPr lang="es-CO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600" b="1" u="none" strike="noStrike" dirty="0">
                          <a:effectLst/>
                        </a:rPr>
                        <a:t>160</a:t>
                      </a:r>
                      <a:endParaRPr lang="es-CO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600" b="1" u="none" strike="noStrike" dirty="0">
                          <a:effectLst/>
                        </a:rPr>
                        <a:t>100%</a:t>
                      </a:r>
                      <a:endParaRPr lang="es-CO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145045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CAMPO DE FORMACIÓN: ACOGIDA E INTEGRACIÓN UNADISTA(AIU)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600" u="none" strike="noStrike" smtClean="0">
                          <a:effectLst/>
                        </a:rPr>
                        <a:t>3</a:t>
                      </a:r>
                      <a:endParaRPr lang="es-CO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600" u="none" strike="noStrike" dirty="0">
                          <a:effectLst/>
                        </a:rPr>
                        <a:t>2%</a:t>
                      </a:r>
                      <a:endParaRPr lang="es-CO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045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CAMPO DE FORMACIÓN: INTERDISCIPLINAR BÁSICO COMÚN (IBC)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600" u="none" strike="noStrike" smtClean="0">
                          <a:effectLst/>
                        </a:rPr>
                        <a:t>39</a:t>
                      </a:r>
                      <a:endParaRPr lang="es-CO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600" u="none" strike="noStrike" dirty="0">
                          <a:effectLst/>
                        </a:rPr>
                        <a:t>24%</a:t>
                      </a:r>
                      <a:endParaRPr lang="es-CO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045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CAMPO DE FORMACIÓN: DISCIPLINAR (D)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600" u="none" strike="noStrike" smtClean="0">
                          <a:effectLst/>
                        </a:rPr>
                        <a:t>112</a:t>
                      </a:r>
                      <a:endParaRPr lang="es-CO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600" u="none" strike="noStrike" dirty="0">
                          <a:effectLst/>
                        </a:rPr>
                        <a:t>70%</a:t>
                      </a:r>
                      <a:endParaRPr lang="es-CO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045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CAMPO DE FORMACIÓN: COMPLEMENTARIA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600" u="none" strike="noStrike" dirty="0" smtClean="0">
                          <a:effectLst/>
                        </a:rPr>
                        <a:t>6</a:t>
                      </a:r>
                      <a:endParaRPr lang="es-CO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600" u="none" strike="noStrike" dirty="0">
                          <a:effectLst/>
                        </a:rPr>
                        <a:t>4%</a:t>
                      </a:r>
                      <a:endParaRPr lang="es-CO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1663888"/>
      </p:ext>
    </p:extLst>
  </p:cSld>
  <p:clrMapOvr>
    <a:masterClrMapping/>
  </p:clrMapOvr>
  <p:transition spd="slow" advClick="0" advTm="38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uadroTexto 12"/>
          <p:cNvSpPr txBox="1"/>
          <p:nvPr/>
        </p:nvSpPr>
        <p:spPr>
          <a:xfrm>
            <a:off x="781197" y="333385"/>
            <a:ext cx="5454349" cy="52322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ES" sz="14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</a:rPr>
              <a:t>Escuela de Ciencias Básicas, Tecnología e Ingeniería – ECBTI</a:t>
            </a:r>
          </a:p>
          <a:p>
            <a:pPr algn="just"/>
            <a:r>
              <a:rPr lang="es-ES" sz="14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</a:rPr>
              <a:t>Programa:</a:t>
            </a:r>
            <a:r>
              <a:rPr lang="es-ES" sz="14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 Ingeniería Industrial</a:t>
            </a:r>
            <a:endParaRPr lang="es-CO" sz="1400" dirty="0">
              <a:solidFill>
                <a:schemeClr val="tx1"/>
              </a:solidFill>
            </a:endParaRPr>
          </a:p>
        </p:txBody>
      </p:sp>
      <p:graphicFrame>
        <p:nvGraphicFramePr>
          <p:cNvPr id="9" name="Tabla 8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921827574"/>
              </p:ext>
            </p:extLst>
          </p:nvPr>
        </p:nvGraphicFramePr>
        <p:xfrm>
          <a:off x="1212627" y="2735852"/>
          <a:ext cx="4743672" cy="351449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37862"/>
                <a:gridCol w="380469"/>
                <a:gridCol w="618257"/>
                <a:gridCol w="543522"/>
                <a:gridCol w="1063562"/>
              </a:tblGrid>
              <a:tr h="593582">
                <a:tc gridSpan="5">
                  <a:txBody>
                    <a:bodyPr/>
                    <a:lstStyle/>
                    <a:p>
                      <a:pPr algn="ctr" rtl="0" fontAlgn="ctr"/>
                      <a:r>
                        <a:rPr lang="es-CO" sz="1400" b="1" u="none" strike="noStrike" dirty="0" smtClean="0">
                          <a:effectLst/>
                        </a:rPr>
                        <a:t>EQUIVALENCIAS TECNOLOGIA EN MANTENIMIENTO ELECTROMECÁNICO INDUSTRIAL</a:t>
                      </a:r>
                      <a:r>
                        <a:rPr lang="es-CO" sz="1400" b="1" u="none" strike="noStrike" baseline="0" dirty="0" smtClean="0">
                          <a:effectLst/>
                        </a:rPr>
                        <a:t> - SENA</a:t>
                      </a:r>
                      <a:endParaRPr lang="es-CO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</a:tr>
              <a:tr h="342920">
                <a:tc gridSpan="3">
                  <a:txBody>
                    <a:bodyPr/>
                    <a:lstStyle/>
                    <a:p>
                      <a:pPr algn="ctr" rtl="0" fontAlgn="b"/>
                      <a:r>
                        <a:rPr lang="es-CO" sz="1200" b="1" u="none" strike="noStrike" dirty="0">
                          <a:effectLst/>
                        </a:rPr>
                        <a:t>CREDITOS HOMOLOGABLES</a:t>
                      </a:r>
                      <a:endParaRPr lang="es-CO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s-CO" sz="1200" b="1" u="none" strike="noStrike" dirty="0" smtClean="0">
                          <a:effectLst/>
                        </a:rPr>
                        <a:t>CRÉDITOS </a:t>
                      </a:r>
                      <a:r>
                        <a:rPr lang="es-CO" sz="1200" b="1" u="none" strike="noStrike" dirty="0">
                          <a:effectLst/>
                        </a:rPr>
                        <a:t>POR CURSAR</a:t>
                      </a:r>
                      <a:endParaRPr lang="es-CO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</a:tr>
              <a:tr h="203663">
                <a:tc>
                  <a:txBody>
                    <a:bodyPr/>
                    <a:lstStyle/>
                    <a:p>
                      <a:pPr algn="l" rtl="0" fontAlgn="b"/>
                      <a:r>
                        <a:rPr lang="es-CO" sz="1200" b="1" u="none" strike="noStrike" dirty="0">
                          <a:effectLst/>
                        </a:rPr>
                        <a:t> </a:t>
                      </a:r>
                      <a:endParaRPr lang="es-CO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Black"/>
                        </a:rPr>
                        <a:t>39</a:t>
                      </a:r>
                      <a:endParaRPr lang="es-CO" sz="1100" b="1" i="0" u="none" strike="noStrike" dirty="0">
                        <a:solidFill>
                          <a:srgbClr val="000000"/>
                        </a:solidFill>
                        <a:effectLst/>
                        <a:latin typeface="Arial Black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Black"/>
                        </a:rPr>
                        <a:t>24%</a:t>
                      </a:r>
                      <a:endParaRPr lang="es-CO" sz="1100" b="1" i="0" u="none" strike="noStrike" dirty="0">
                        <a:solidFill>
                          <a:srgbClr val="000000"/>
                        </a:solidFill>
                        <a:effectLst/>
                        <a:latin typeface="Arial Black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Black"/>
                        </a:rPr>
                        <a:t>121</a:t>
                      </a:r>
                      <a:endParaRPr lang="es-CO" sz="1100" b="1" i="0" u="none" strike="noStrike" dirty="0">
                        <a:solidFill>
                          <a:srgbClr val="000000"/>
                        </a:solidFill>
                        <a:effectLst/>
                        <a:latin typeface="Arial Black"/>
                      </a:endParaRP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Black"/>
                        </a:rPr>
                        <a:t>76%</a:t>
                      </a:r>
                      <a:endParaRPr lang="es-CO" sz="1100" b="1" i="0" u="none" strike="noStrike" dirty="0">
                        <a:solidFill>
                          <a:srgbClr val="000000"/>
                        </a:solidFill>
                        <a:effectLst/>
                        <a:latin typeface="Arial Black"/>
                      </a:endParaRP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</a:tr>
              <a:tr h="677136">
                <a:tc>
                  <a:txBody>
                    <a:bodyPr/>
                    <a:lstStyle/>
                    <a:p>
                      <a:pPr algn="l" rtl="0" fontAlgn="b"/>
                      <a:r>
                        <a:rPr lang="es-CO" sz="1200" u="none" strike="noStrike" dirty="0">
                          <a:effectLst/>
                        </a:rPr>
                        <a:t>CAMPO DE FORMACIÓN: ACOGIDA E INTEGRACIÓN UNADISTA(AIU)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0%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2%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</a:tr>
              <a:tr h="677136">
                <a:tc>
                  <a:txBody>
                    <a:bodyPr/>
                    <a:lstStyle/>
                    <a:p>
                      <a:pPr algn="l" rtl="0" fontAlgn="b"/>
                      <a:r>
                        <a:rPr lang="es-CO" sz="1200" u="none" strike="noStrike" dirty="0">
                          <a:effectLst/>
                        </a:rPr>
                        <a:t>CAMPO DE FORMACIÓN: INTERDISCIPLINAR BÁSICO COMÚN (IBC)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9%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15%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</a:tr>
              <a:tr h="510028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200" u="none" strike="noStrike">
                          <a:effectLst/>
                        </a:rPr>
                        <a:t>CAMPO DE FORMACIÓN: DISCIPLINAR (D)</a:t>
                      </a:r>
                      <a:endParaRPr lang="es-CO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11%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94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59%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</a:tr>
              <a:tr h="510028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200" u="none" strike="noStrike" dirty="0">
                          <a:effectLst/>
                        </a:rPr>
                        <a:t>CAMPO DE FORMACIÓN: FORMACIÓN </a:t>
                      </a:r>
                      <a:r>
                        <a:rPr lang="es-CO" sz="1200" u="none" strike="noStrike" dirty="0" smtClean="0">
                          <a:effectLst/>
                        </a:rPr>
                        <a:t>COMPLEMENTARIA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0%</a:t>
                      </a: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403154"/>
              </p:ext>
            </p:extLst>
          </p:nvPr>
        </p:nvGraphicFramePr>
        <p:xfrm>
          <a:off x="1182125" y="1071248"/>
          <a:ext cx="9509760" cy="135069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733188"/>
                <a:gridCol w="1388286"/>
                <a:gridCol w="1388286"/>
              </a:tblGrid>
              <a:tr h="337234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600" b="1" u="none" strike="noStrike" dirty="0">
                          <a:effectLst/>
                        </a:rPr>
                        <a:t>TOTAL  </a:t>
                      </a:r>
                      <a:r>
                        <a:rPr lang="es-CO" sz="1600" b="1" u="none" strike="noStrike" dirty="0" smtClean="0">
                          <a:effectLst/>
                        </a:rPr>
                        <a:t>CRÉDITOS ACADÉMICOS INGENIERÍA INDUSTRIAL</a:t>
                      </a:r>
                      <a:endParaRPr lang="es-CO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600" b="1" u="none" strike="noStrike" dirty="0">
                          <a:effectLst/>
                        </a:rPr>
                        <a:t>160</a:t>
                      </a:r>
                      <a:endParaRPr lang="es-CO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600" b="1" u="none" strike="noStrike" dirty="0">
                          <a:effectLst/>
                        </a:rPr>
                        <a:t>100%</a:t>
                      </a:r>
                      <a:endParaRPr lang="es-CO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145045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CAMPO DE FORMACIÓN: ACOGIDA E INTEGRACIÓN UNADISTA(AIU)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600" u="none" strike="noStrike" dirty="0">
                          <a:effectLst/>
                        </a:rPr>
                        <a:t>3</a:t>
                      </a:r>
                      <a:endParaRPr lang="es-CO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600" u="none" strike="noStrike">
                          <a:effectLst/>
                        </a:rPr>
                        <a:t>2%</a:t>
                      </a:r>
                      <a:endParaRPr lang="es-CO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045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CAMPO DE FORMACIÓN: INTERDISCIPLINAR BÁSICO COMÚN (IBC)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600" u="none" strike="noStrike">
                          <a:effectLst/>
                        </a:rPr>
                        <a:t>39</a:t>
                      </a:r>
                      <a:endParaRPr lang="es-CO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600" u="none" strike="noStrike">
                          <a:effectLst/>
                        </a:rPr>
                        <a:t>24%</a:t>
                      </a:r>
                      <a:endParaRPr lang="es-CO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045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CAMPO DE FORMACIÓN: DISCIPLINAR (D)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600" u="none" strike="noStrike">
                          <a:effectLst/>
                        </a:rPr>
                        <a:t>112</a:t>
                      </a:r>
                      <a:endParaRPr lang="es-CO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600" u="none" strike="noStrike">
                          <a:effectLst/>
                        </a:rPr>
                        <a:t>70%</a:t>
                      </a:r>
                      <a:endParaRPr lang="es-CO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045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CAMPO DE FORMACIÓN: COMPLEMENTARIA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600" u="none" strike="noStrike" dirty="0">
                          <a:effectLst/>
                        </a:rPr>
                        <a:t>6</a:t>
                      </a:r>
                      <a:endParaRPr lang="es-CO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600" u="none" strike="noStrike" dirty="0">
                          <a:effectLst/>
                        </a:rPr>
                        <a:t>4%</a:t>
                      </a:r>
                      <a:endParaRPr lang="es-CO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2424178"/>
              </p:ext>
            </p:extLst>
          </p:nvPr>
        </p:nvGraphicFramePr>
        <p:xfrm>
          <a:off x="6235546" y="2730279"/>
          <a:ext cx="4495954" cy="356748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36132"/>
                <a:gridCol w="397956"/>
                <a:gridCol w="646679"/>
                <a:gridCol w="568508"/>
                <a:gridCol w="646679"/>
              </a:tblGrid>
              <a:tr h="568119">
                <a:tc gridSpan="5">
                  <a:txBody>
                    <a:bodyPr/>
                    <a:lstStyle/>
                    <a:p>
                      <a:pPr algn="ctr" rtl="0" fontAlgn="ctr"/>
                      <a:r>
                        <a:rPr lang="es-CO" sz="1400" b="1" u="none" strike="noStrike" dirty="0">
                          <a:effectLst/>
                        </a:rPr>
                        <a:t>PROGRAMA SENA: </a:t>
                      </a:r>
                      <a:r>
                        <a:rPr lang="es-CO" sz="1400" b="1" u="none" strike="noStrike" dirty="0" smtClean="0">
                          <a:effectLst/>
                        </a:rPr>
                        <a:t>TECNOLOGÍA EN GESTIÓN DE CICLO DE VIDA</a:t>
                      </a:r>
                      <a:r>
                        <a:rPr lang="es-CO" sz="1400" b="1" u="none" strike="noStrike" baseline="0" dirty="0" smtClean="0">
                          <a:effectLst/>
                        </a:rPr>
                        <a:t> DEL PRODUCTO</a:t>
                      </a:r>
                      <a:endParaRPr lang="es-CO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</a:tr>
              <a:tr h="488731">
                <a:tc gridSpan="3">
                  <a:txBody>
                    <a:bodyPr/>
                    <a:lstStyle/>
                    <a:p>
                      <a:pPr algn="ctr" rtl="0" fontAlgn="b"/>
                      <a:r>
                        <a:rPr lang="es-CO" sz="1200" b="1" u="none" strike="noStrike" dirty="0">
                          <a:effectLst/>
                        </a:rPr>
                        <a:t>CREDITOS HOMOLOGABLES</a:t>
                      </a:r>
                      <a:endParaRPr lang="es-CO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s-CO" sz="1200" b="1" u="none" strike="noStrike" dirty="0" smtClean="0">
                          <a:effectLst/>
                        </a:rPr>
                        <a:t>CRÉDITOS </a:t>
                      </a:r>
                      <a:r>
                        <a:rPr lang="es-CO" sz="1200" b="1" u="none" strike="noStrike" dirty="0">
                          <a:effectLst/>
                        </a:rPr>
                        <a:t>POR CURSAR</a:t>
                      </a:r>
                      <a:endParaRPr lang="es-CO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</a:tr>
              <a:tr h="272895">
                <a:tc>
                  <a:txBody>
                    <a:bodyPr/>
                    <a:lstStyle/>
                    <a:p>
                      <a:pPr algn="l" rtl="0" fontAlgn="b"/>
                      <a:r>
                        <a:rPr lang="es-CO" sz="1200" b="1" u="none" strike="noStrike">
                          <a:effectLst/>
                        </a:rPr>
                        <a:t> </a:t>
                      </a:r>
                      <a:endParaRPr lang="es-CO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s-CO" sz="1400" b="1" u="none" strike="noStrike" dirty="0" smtClean="0">
                          <a:effectLst/>
                        </a:rPr>
                        <a:t>49</a:t>
                      </a:r>
                      <a:endParaRPr lang="es-CO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400" b="1" u="none" strike="noStrike" dirty="0" smtClean="0">
                          <a:effectLst/>
                        </a:rPr>
                        <a:t>31%</a:t>
                      </a:r>
                      <a:endParaRPr lang="es-CO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s-CO" sz="1400" b="1" u="none" strike="noStrike" dirty="0" smtClean="0">
                          <a:effectLst/>
                        </a:rPr>
                        <a:t>111</a:t>
                      </a:r>
                      <a:endParaRPr lang="es-CO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400" b="1" u="none" strike="noStrike" dirty="0" smtClean="0">
                          <a:effectLst/>
                        </a:rPr>
                        <a:t>69%</a:t>
                      </a:r>
                      <a:endParaRPr lang="es-CO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</a:tr>
              <a:tr h="533387">
                <a:tc>
                  <a:txBody>
                    <a:bodyPr/>
                    <a:lstStyle/>
                    <a:p>
                      <a:pPr algn="l" rtl="0" fontAlgn="b"/>
                      <a:r>
                        <a:rPr lang="es-CO" sz="1200" u="none" strike="noStrike">
                          <a:effectLst/>
                        </a:rPr>
                        <a:t>CAMPO DE FORMACIÓN: ACOGIDA E INTEGRACIÓN UNADISTA(AIU)</a:t>
                      </a:r>
                      <a:endParaRPr lang="es-CO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s-CO" sz="1200" u="none" strike="noStrike">
                          <a:effectLst/>
                        </a:rPr>
                        <a:t>0</a:t>
                      </a:r>
                      <a:endParaRPr lang="es-CO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u="none" strike="noStrike">
                          <a:effectLst/>
                        </a:rPr>
                        <a:t>0%</a:t>
                      </a:r>
                      <a:endParaRPr lang="es-CO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s-CO" sz="1200" u="none" strike="noStrike" dirty="0">
                          <a:effectLst/>
                        </a:rPr>
                        <a:t>3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u="none" strike="noStrike" dirty="0">
                          <a:effectLst/>
                        </a:rPr>
                        <a:t>2%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</a:tr>
              <a:tr h="726895">
                <a:tc>
                  <a:txBody>
                    <a:bodyPr/>
                    <a:lstStyle/>
                    <a:p>
                      <a:pPr algn="l" rtl="0" fontAlgn="b"/>
                      <a:r>
                        <a:rPr lang="es-CO" sz="1200" u="none" strike="noStrike">
                          <a:effectLst/>
                        </a:rPr>
                        <a:t>CAMPO DE FORMACIÓN: INTERDISCIPLINAR BÁSICO COMÚN (IBC)</a:t>
                      </a:r>
                      <a:endParaRPr lang="es-CO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s-CO" sz="1200" u="none" strike="noStrike" dirty="0" smtClean="0">
                          <a:effectLst/>
                        </a:rPr>
                        <a:t>15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u="none" strike="noStrike" dirty="0" smtClean="0">
                          <a:effectLst/>
                        </a:rPr>
                        <a:t>9%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s-CO" sz="1200" u="none" strike="noStrike" dirty="0" smtClean="0">
                          <a:effectLst/>
                        </a:rPr>
                        <a:t>24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u="none" strike="noStrike" dirty="0" smtClean="0">
                          <a:effectLst/>
                        </a:rPr>
                        <a:t>15%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</a:tr>
              <a:tr h="488731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200" u="none" strike="noStrike" dirty="0">
                          <a:effectLst/>
                        </a:rPr>
                        <a:t>CAMPO DE FORMACIÓN: DISCIPLINAR (D)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s-CO" sz="1200" u="none" strike="noStrike" dirty="0" smtClean="0">
                          <a:effectLst/>
                        </a:rPr>
                        <a:t>28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u="none" strike="noStrike" dirty="0" smtClean="0">
                          <a:effectLst/>
                        </a:rPr>
                        <a:t>18%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s-CO" sz="1200" u="none" strike="noStrike" dirty="0" smtClean="0">
                          <a:effectLst/>
                        </a:rPr>
                        <a:t>84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u="none" strike="noStrike" dirty="0" smtClean="0">
                          <a:effectLst/>
                        </a:rPr>
                        <a:t>52%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</a:tr>
              <a:tr h="488731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200" u="none" strike="noStrike">
                          <a:effectLst/>
                        </a:rPr>
                        <a:t>CAMPO DE FORMACIÓN: COMPLEMENTARIA</a:t>
                      </a:r>
                      <a:endParaRPr lang="es-CO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s-CO" sz="1200" u="none" strike="noStrike">
                          <a:effectLst/>
                        </a:rPr>
                        <a:t>6</a:t>
                      </a:r>
                      <a:endParaRPr lang="es-CO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u="none" strike="noStrike" dirty="0">
                          <a:effectLst/>
                        </a:rPr>
                        <a:t>4%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s-CO" sz="1200" u="none" strike="noStrike">
                          <a:effectLst/>
                        </a:rPr>
                        <a:t>0</a:t>
                      </a:r>
                      <a:endParaRPr lang="es-CO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200" u="none" strike="noStrike" dirty="0">
                          <a:effectLst/>
                        </a:rPr>
                        <a:t>0%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5521148"/>
      </p:ext>
    </p:extLst>
  </p:cSld>
  <p:clrMapOvr>
    <a:masterClrMapping/>
  </p:clrMapOvr>
  <p:transition spd="slow" advClick="0" advTm="38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uadroTexto 12"/>
          <p:cNvSpPr txBox="1"/>
          <p:nvPr/>
        </p:nvSpPr>
        <p:spPr>
          <a:xfrm>
            <a:off x="781197" y="333385"/>
            <a:ext cx="5454349" cy="52322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ES" sz="14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</a:rPr>
              <a:t>Escuela de Ciencias Básicas, Tecnología e Ingeniería – ECBTI</a:t>
            </a:r>
          </a:p>
          <a:p>
            <a:pPr algn="just"/>
            <a:r>
              <a:rPr lang="es-ES" sz="14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</a:rPr>
              <a:t>Programa:</a:t>
            </a:r>
            <a:r>
              <a:rPr lang="es-ES" sz="14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 Ingeniería Industrial</a:t>
            </a:r>
            <a:endParaRPr lang="es-CO" sz="1400" dirty="0">
              <a:solidFill>
                <a:schemeClr val="tx1"/>
              </a:solidFill>
            </a:endParaRPr>
          </a:p>
        </p:txBody>
      </p:sp>
      <p:graphicFrame>
        <p:nvGraphicFramePr>
          <p:cNvPr id="9" name="Tabla 8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918650523"/>
              </p:ext>
            </p:extLst>
          </p:nvPr>
        </p:nvGraphicFramePr>
        <p:xfrm>
          <a:off x="1223492" y="2595795"/>
          <a:ext cx="4542308" cy="351449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47111"/>
                <a:gridCol w="364317"/>
                <a:gridCol w="592013"/>
                <a:gridCol w="520451"/>
                <a:gridCol w="1018416"/>
              </a:tblGrid>
              <a:tr h="593582">
                <a:tc gridSpan="5">
                  <a:txBody>
                    <a:bodyPr/>
                    <a:lstStyle/>
                    <a:p>
                      <a:pPr algn="ctr" rtl="0" fontAlgn="ctr"/>
                      <a:r>
                        <a:rPr lang="es-CO" sz="1400" b="1" u="none" strike="noStrike" dirty="0" smtClean="0">
                          <a:effectLst/>
                        </a:rPr>
                        <a:t>TECNOLOGIA </a:t>
                      </a:r>
                      <a:r>
                        <a:rPr lang="es-CO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LOGISTICA DEL TRANSPORTE - SENA</a:t>
                      </a:r>
                      <a:endParaRPr lang="es-CO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</a:tr>
              <a:tr h="342920">
                <a:tc gridSpan="3">
                  <a:txBody>
                    <a:bodyPr/>
                    <a:lstStyle/>
                    <a:p>
                      <a:pPr algn="ctr" rtl="0" fontAlgn="b"/>
                      <a:r>
                        <a:rPr lang="es-CO" sz="1200" b="1" u="none" strike="noStrike" dirty="0">
                          <a:effectLst/>
                        </a:rPr>
                        <a:t>CREDITOS HOMOLOGABLES</a:t>
                      </a:r>
                      <a:endParaRPr lang="es-CO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s-CO" sz="1200" b="1" u="none" strike="noStrike" dirty="0" smtClean="0">
                          <a:effectLst/>
                        </a:rPr>
                        <a:t>CRÉDITOS </a:t>
                      </a:r>
                      <a:r>
                        <a:rPr lang="es-CO" sz="1200" b="1" u="none" strike="noStrike" dirty="0">
                          <a:effectLst/>
                        </a:rPr>
                        <a:t>POR CURSAR</a:t>
                      </a:r>
                      <a:endParaRPr lang="es-CO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</a:tr>
              <a:tr h="203663">
                <a:tc>
                  <a:txBody>
                    <a:bodyPr/>
                    <a:lstStyle/>
                    <a:p>
                      <a:pPr algn="l" rtl="0" fontAlgn="b"/>
                      <a:r>
                        <a:rPr lang="es-CO" sz="1200" b="1" u="none" strike="noStrike" dirty="0">
                          <a:effectLst/>
                        </a:rPr>
                        <a:t> </a:t>
                      </a:r>
                      <a:endParaRPr lang="es-CO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Black"/>
                        </a:rPr>
                        <a:t>51</a:t>
                      </a:r>
                      <a:endParaRPr lang="es-CO" sz="1100" b="1" i="0" u="none" strike="noStrike" dirty="0">
                        <a:solidFill>
                          <a:srgbClr val="000000"/>
                        </a:solidFill>
                        <a:effectLst/>
                        <a:latin typeface="Arial Black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Black"/>
                        </a:rPr>
                        <a:t>32%</a:t>
                      </a:r>
                      <a:endParaRPr lang="es-CO" sz="1100" b="1" i="0" u="none" strike="noStrike" dirty="0">
                        <a:solidFill>
                          <a:srgbClr val="000000"/>
                        </a:solidFill>
                        <a:effectLst/>
                        <a:latin typeface="Arial Black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Black"/>
                        </a:rPr>
                        <a:t>109</a:t>
                      </a:r>
                      <a:endParaRPr lang="es-CO" sz="1100" b="1" i="0" u="none" strike="noStrike" dirty="0">
                        <a:solidFill>
                          <a:srgbClr val="000000"/>
                        </a:solidFill>
                        <a:effectLst/>
                        <a:latin typeface="Arial Black"/>
                      </a:endParaRP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Black"/>
                        </a:rPr>
                        <a:t>68%</a:t>
                      </a:r>
                      <a:endParaRPr lang="es-CO" sz="1100" b="1" i="0" u="none" strike="noStrike" dirty="0">
                        <a:solidFill>
                          <a:srgbClr val="000000"/>
                        </a:solidFill>
                        <a:effectLst/>
                        <a:latin typeface="Arial Black"/>
                      </a:endParaRP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</a:tr>
              <a:tr h="677136">
                <a:tc>
                  <a:txBody>
                    <a:bodyPr/>
                    <a:lstStyle/>
                    <a:p>
                      <a:pPr algn="l" rtl="0" fontAlgn="b"/>
                      <a:r>
                        <a:rPr lang="es-CO" sz="1200" u="none" strike="noStrike" dirty="0">
                          <a:effectLst/>
                        </a:rPr>
                        <a:t>CAMPO DE FORMACIÓN: ACOGIDA E INTEGRACIÓN UNADISTA(AIU)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2%</a:t>
                      </a: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</a:tr>
              <a:tr h="677136">
                <a:tc>
                  <a:txBody>
                    <a:bodyPr/>
                    <a:lstStyle/>
                    <a:p>
                      <a:pPr algn="l" rtl="0" fontAlgn="b"/>
                      <a:r>
                        <a:rPr lang="es-CO" sz="1200" u="none" strike="noStrike" dirty="0">
                          <a:effectLst/>
                        </a:rPr>
                        <a:t>CAMPO DE FORMACIÓN: INTERDISCIPLINAR BÁSICO COMÚN (IBC)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11%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13%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</a:tr>
              <a:tr h="510028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200" u="none" strike="noStrike">
                          <a:effectLst/>
                        </a:rPr>
                        <a:t>CAMPO DE FORMACIÓN: DISCIPLINAR (D)</a:t>
                      </a:r>
                      <a:endParaRPr lang="es-CO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17%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85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53%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</a:tr>
              <a:tr h="510028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200" u="none" strike="noStrike">
                          <a:effectLst/>
                        </a:rPr>
                        <a:t>CAMPO DE FORMACIÓN: FORMACIÓN ELECTIVA</a:t>
                      </a:r>
                      <a:endParaRPr lang="es-CO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0%</a:t>
                      </a: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Tab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0620226"/>
              </p:ext>
            </p:extLst>
          </p:nvPr>
        </p:nvGraphicFramePr>
        <p:xfrm>
          <a:off x="5988676" y="2580102"/>
          <a:ext cx="4636394" cy="358661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5983"/>
                <a:gridCol w="410387"/>
                <a:gridCol w="666879"/>
                <a:gridCol w="586266"/>
                <a:gridCol w="666879"/>
              </a:tblGrid>
              <a:tr h="622263">
                <a:tc gridSpan="5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O" sz="14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TECNOLOGÍA EN FABRICACIÓN DE MOLDES Y TROQUELES</a:t>
                      </a:r>
                      <a:r>
                        <a:rPr lang="es-CO" sz="1400" b="1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 SENA</a:t>
                      </a:r>
                      <a:endParaRPr lang="es-CO" sz="14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</a:tr>
              <a:tr h="532787">
                <a:tc gridSpan="3">
                  <a:txBody>
                    <a:bodyPr/>
                    <a:lstStyle/>
                    <a:p>
                      <a:pPr algn="ctr" rtl="0" fontAlgn="b"/>
                      <a:r>
                        <a:rPr lang="es-CO" sz="1200" b="1" u="none" strike="noStrike" dirty="0">
                          <a:effectLst/>
                        </a:rPr>
                        <a:t>CREDITOS HOMOLOGABLES</a:t>
                      </a:r>
                      <a:endParaRPr lang="es-CO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s-CO" sz="1200" b="1" u="none" strike="noStrike" dirty="0">
                          <a:effectLst/>
                        </a:rPr>
                        <a:t>CREDITOS POR CURSAR</a:t>
                      </a:r>
                      <a:endParaRPr lang="es-CO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</a:tr>
              <a:tr h="273154">
                <a:tc>
                  <a:txBody>
                    <a:bodyPr/>
                    <a:lstStyle/>
                    <a:p>
                      <a:pPr algn="l" rtl="0" fontAlgn="b"/>
                      <a:r>
                        <a:rPr lang="es-CO" sz="1200" b="1" u="none" strike="noStrike">
                          <a:effectLst/>
                        </a:rPr>
                        <a:t> </a:t>
                      </a:r>
                      <a:endParaRPr lang="es-CO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Black"/>
                        </a:rPr>
                        <a:t>33</a:t>
                      </a:r>
                      <a:endParaRPr lang="es-CO" sz="1100" b="1" i="0" u="none" strike="noStrike" dirty="0">
                        <a:solidFill>
                          <a:srgbClr val="000000"/>
                        </a:solidFill>
                        <a:effectLst/>
                        <a:latin typeface="Arial Black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Black"/>
                        </a:rPr>
                        <a:t>21%</a:t>
                      </a:r>
                      <a:endParaRPr lang="es-CO" sz="1100" b="1" i="0" u="none" strike="noStrike" dirty="0">
                        <a:solidFill>
                          <a:srgbClr val="000000"/>
                        </a:solidFill>
                        <a:effectLst/>
                        <a:latin typeface="Arial Black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Black"/>
                        </a:rPr>
                        <a:t>127</a:t>
                      </a:r>
                      <a:endParaRPr lang="es-CO" sz="1100" b="1" i="0" u="none" strike="noStrike" dirty="0">
                        <a:solidFill>
                          <a:srgbClr val="000000"/>
                        </a:solidFill>
                        <a:effectLst/>
                        <a:latin typeface="Arial Black"/>
                      </a:endParaRP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Black"/>
                        </a:rPr>
                        <a:t>79%</a:t>
                      </a:r>
                      <a:endParaRPr lang="es-CO" sz="1100" b="1" i="0" u="none" strike="noStrike" dirty="0">
                        <a:solidFill>
                          <a:srgbClr val="000000"/>
                        </a:solidFill>
                        <a:effectLst/>
                        <a:latin typeface="Arial Black"/>
                      </a:endParaRP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</a:tr>
              <a:tr h="534672">
                <a:tc>
                  <a:txBody>
                    <a:bodyPr/>
                    <a:lstStyle/>
                    <a:p>
                      <a:pPr algn="l" rtl="0" fontAlgn="b"/>
                      <a:r>
                        <a:rPr lang="es-CO" sz="1200" u="none" strike="noStrike">
                          <a:effectLst/>
                        </a:rPr>
                        <a:t>CAMPO DE FORMACIÓN: ACOGIDA E INTEGRACIÓN UNADISTA(AIU)</a:t>
                      </a:r>
                      <a:endParaRPr lang="es-CO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2%</a:t>
                      </a: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</a:tr>
              <a:tr h="534672">
                <a:tc>
                  <a:txBody>
                    <a:bodyPr/>
                    <a:lstStyle/>
                    <a:p>
                      <a:pPr algn="l" rtl="0" fontAlgn="b"/>
                      <a:r>
                        <a:rPr lang="es-CO" sz="1200" u="none" strike="noStrike">
                          <a:effectLst/>
                        </a:rPr>
                        <a:t>CAMPO DE FORMACIÓN: INTERDISCIPLINAR BÁSICO COMÚN (IBC)</a:t>
                      </a:r>
                      <a:endParaRPr lang="es-CO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9%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</a:t>
                      </a: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15%</a:t>
                      </a: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</a:tr>
              <a:tr h="532787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200" u="none" strike="noStrike">
                          <a:effectLst/>
                        </a:rPr>
                        <a:t>CAMPO DE FORMACIÓN: DISCIPLINAR (D)</a:t>
                      </a:r>
                      <a:endParaRPr lang="es-CO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8%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62%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</a:tr>
              <a:tr h="532787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200" u="none" strike="noStrike" dirty="0">
                          <a:effectLst/>
                        </a:rPr>
                        <a:t>CAMPO DE FORMACIÓN: FORMACIÓN ELECTIVA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0%</a:t>
                      </a: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5199091"/>
              </p:ext>
            </p:extLst>
          </p:nvPr>
        </p:nvGraphicFramePr>
        <p:xfrm>
          <a:off x="1182125" y="1071248"/>
          <a:ext cx="9509760" cy="135069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733188"/>
                <a:gridCol w="1388286"/>
                <a:gridCol w="1388286"/>
              </a:tblGrid>
              <a:tr h="337234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600" b="1" u="none" strike="noStrike" dirty="0">
                          <a:effectLst/>
                        </a:rPr>
                        <a:t>TOTAL  </a:t>
                      </a:r>
                      <a:r>
                        <a:rPr lang="es-CO" sz="1600" b="1" u="none" strike="noStrike" dirty="0" smtClean="0">
                          <a:effectLst/>
                        </a:rPr>
                        <a:t>CRÉDITOS ACADÉMICOS INGENIERÍA INDUSTRIAL</a:t>
                      </a:r>
                      <a:endParaRPr lang="es-CO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600" b="1" u="none" strike="noStrike" dirty="0">
                          <a:effectLst/>
                        </a:rPr>
                        <a:t>160</a:t>
                      </a:r>
                      <a:endParaRPr lang="es-CO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600" b="1" u="none" strike="noStrike" dirty="0">
                          <a:effectLst/>
                        </a:rPr>
                        <a:t>100%</a:t>
                      </a:r>
                      <a:endParaRPr lang="es-CO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145045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CAMPO DE FORMACIÓN: ACOGIDA E INTEGRACIÓN UNADISTA(AIU)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600" u="none" strike="noStrike" dirty="0">
                          <a:effectLst/>
                        </a:rPr>
                        <a:t>3</a:t>
                      </a:r>
                      <a:endParaRPr lang="es-CO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600" u="none" strike="noStrike">
                          <a:effectLst/>
                        </a:rPr>
                        <a:t>2%</a:t>
                      </a:r>
                      <a:endParaRPr lang="es-CO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045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CAMPO DE FORMACIÓN: INTERDISCIPLINAR BÁSICO COMÚN (IBC)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600" u="none" strike="noStrike">
                          <a:effectLst/>
                        </a:rPr>
                        <a:t>39</a:t>
                      </a:r>
                      <a:endParaRPr lang="es-CO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600" u="none" strike="noStrike">
                          <a:effectLst/>
                        </a:rPr>
                        <a:t>24%</a:t>
                      </a:r>
                      <a:endParaRPr lang="es-CO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045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CAMPO DE FORMACIÓN: DISCIPLINAR (D)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600" u="none" strike="noStrike">
                          <a:effectLst/>
                        </a:rPr>
                        <a:t>112</a:t>
                      </a:r>
                      <a:endParaRPr lang="es-CO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600" u="none" strike="noStrike">
                          <a:effectLst/>
                        </a:rPr>
                        <a:t>70%</a:t>
                      </a:r>
                      <a:endParaRPr lang="es-CO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045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CAMPO DE FORMACIÓN: COMPLEMENTARIA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600" u="none" strike="noStrike" dirty="0">
                          <a:effectLst/>
                        </a:rPr>
                        <a:t>6</a:t>
                      </a:r>
                      <a:endParaRPr lang="es-CO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600" u="none" strike="noStrike" dirty="0">
                          <a:effectLst/>
                        </a:rPr>
                        <a:t>4%</a:t>
                      </a:r>
                      <a:endParaRPr lang="es-CO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0361835"/>
      </p:ext>
    </p:extLst>
  </p:cSld>
  <p:clrMapOvr>
    <a:masterClrMapping/>
  </p:clrMapOvr>
  <p:transition spd="slow" advClick="0" advTm="38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2190</TotalTime>
  <Words>879</Words>
  <Application>Microsoft Office PowerPoint</Application>
  <PresentationFormat>Panorámica</PresentationFormat>
  <Paragraphs>292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9" baseType="lpstr">
      <vt:lpstr>Arial</vt:lpstr>
      <vt:lpstr>Arial Black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Ivan Camilo Nieto Sanchez</dc:creator>
  <cp:lastModifiedBy>Carlos Eduardo Balanta Reina</cp:lastModifiedBy>
  <cp:revision>146</cp:revision>
  <dcterms:created xsi:type="dcterms:W3CDTF">2013-12-09T14:19:00Z</dcterms:created>
  <dcterms:modified xsi:type="dcterms:W3CDTF">2015-07-03T22:47:39Z</dcterms:modified>
</cp:coreProperties>
</file>