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68" r:id="rId2"/>
    <p:sldId id="272" r:id="rId3"/>
    <p:sldId id="270" r:id="rId4"/>
    <p:sldId id="261" r:id="rId5"/>
    <p:sldId id="260" r:id="rId6"/>
    <p:sldId id="264" r:id="rId7"/>
    <p:sldId id="274" r:id="rId8"/>
    <p:sldId id="273" r:id="rId9"/>
    <p:sldId id="269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80"/>
    <a:srgbClr val="FF5900"/>
    <a:srgbClr val="F2B8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33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CA5-41AB-8F77-6F9C0F4171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CA5-41AB-8F77-6F9C0F4171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CA5-41AB-8F77-6F9C0F4171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CA5-41AB-8F77-6F9C0F4171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CA5-41AB-8F77-6F9C0F4171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CA5-41AB-8F77-6F9C0F41710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CA5-41AB-8F77-6F9C0F41710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E5A-4117-A8EE-EFE4526F60B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3E5A-4117-A8EE-EFE4526F60B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ECA5-41AB-8F77-6F9C0F41710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CA5-41AB-8F77-6F9C0F41710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CA5-41AB-8F77-6F9C0F417106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ECA5-41AB-8F77-6F9C0F417106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ECA5-41AB-8F77-6F9C0F41710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ECA5-41AB-8F77-6F9C0F417106}"/>
                </c:ext>
              </c:extLst>
            </c:dLbl>
            <c:dLbl>
              <c:idx val="6"/>
              <c:layout>
                <c:manualLayout>
                  <c:x val="2.0833333333333256E-2"/>
                  <c:y val="1.365861226035544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59366797900263"/>
                      <c:h val="0.11084374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ECA5-41AB-8F77-6F9C0F417106}"/>
                </c:ext>
              </c:extLst>
            </c:dLbl>
            <c:dLbl>
              <c:idx val="7"/>
              <c:layout>
                <c:manualLayout>
                  <c:x val="0.10833333333333334"/>
                  <c:y val="8.692051563713764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5A-4117-A8EE-EFE4526F60B8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1-3E5A-4117-A8EE-EFE4526F60B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Hoja1!$A$2:$A$10</c:f>
              <c:strCache>
                <c:ptCount val="8"/>
                <c:pt idx="0">
                  <c:v>Nulidad y restablecimiento</c:v>
                </c:pt>
                <c:pt idx="1">
                  <c:v>Ordinario Laboral</c:v>
                </c:pt>
                <c:pt idx="2">
                  <c:v>Verbal Sumario</c:v>
                </c:pt>
                <c:pt idx="3">
                  <c:v>Contractuales</c:v>
                </c:pt>
                <c:pt idx="4">
                  <c:v>Ejecutivos</c:v>
                </c:pt>
                <c:pt idx="5">
                  <c:v>A. de repetición</c:v>
                </c:pt>
                <c:pt idx="6">
                  <c:v>R. Directa</c:v>
                </c:pt>
                <c:pt idx="7">
                  <c:v>Ordinario Civil</c:v>
                </c:pt>
              </c:strCache>
            </c:strRef>
          </c:cat>
          <c:val>
            <c:numRef>
              <c:f>Hoja1!$B$2:$B$10</c:f>
              <c:numCache>
                <c:formatCode>0.00%</c:formatCode>
                <c:ptCount val="9"/>
                <c:pt idx="0">
                  <c:v>0.36359999999999998</c:v>
                </c:pt>
                <c:pt idx="1">
                  <c:v>0.2954</c:v>
                </c:pt>
                <c:pt idx="2">
                  <c:v>0.1022</c:v>
                </c:pt>
                <c:pt idx="3">
                  <c:v>9.0899999999999995E-2</c:v>
                </c:pt>
                <c:pt idx="4">
                  <c:v>5.6800000000000003E-2</c:v>
                </c:pt>
                <c:pt idx="5">
                  <c:v>4.5400000000000003E-2</c:v>
                </c:pt>
                <c:pt idx="6">
                  <c:v>3.4000000000000002E-2</c:v>
                </c:pt>
                <c:pt idx="7">
                  <c:v>1.1299999999999999E-2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Hoja1!$B$1</c15:sqref>
                        </c15:formulaRef>
                      </c:ext>
                    </c:extLst>
                    <c:strCache>
                      <c:ptCount val="1"/>
                      <c:pt idx="0">
                        <c:v>Ventas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E-ECA5-41AB-8F77-6F9C0F41710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 favor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Hoja1!$B$2:$B$5</c:f>
              <c:numCache>
                <c:formatCode>General</c:formatCode>
                <c:ptCount val="4"/>
                <c:pt idx="0">
                  <c:v>22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1A-4379-A5E3-E8231A6A520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En contra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Hoja1!$A$2:$A$5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Hoja1!$C$2:$C$5</c:f>
              <c:numCache>
                <c:formatCode>General</c:formatCode>
                <c:ptCount val="4"/>
                <c:pt idx="0">
                  <c:v>57</c:v>
                </c:pt>
                <c:pt idx="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1A-4379-A5E3-E8231A6A52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8909168"/>
        <c:axId val="203099768"/>
        <c:axId val="228326048"/>
      </c:bar3DChart>
      <c:catAx>
        <c:axId val="22890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03099768"/>
        <c:crosses val="autoZero"/>
        <c:auto val="1"/>
        <c:lblAlgn val="ctr"/>
        <c:lblOffset val="100"/>
        <c:noMultiLvlLbl val="0"/>
      </c:catAx>
      <c:valAx>
        <c:axId val="203099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28909168"/>
        <c:crosses val="autoZero"/>
        <c:crossBetween val="between"/>
      </c:valAx>
      <c:serAx>
        <c:axId val="228326048"/>
        <c:scaling>
          <c:orientation val="minMax"/>
        </c:scaling>
        <c:delete val="1"/>
        <c:axPos val="b"/>
        <c:majorTickMark val="none"/>
        <c:minorTickMark val="none"/>
        <c:tickLblPos val="nextTo"/>
        <c:crossAx val="203099768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En contra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Hoja1!$A$2</c:f>
              <c:numCache>
                <c:formatCode>General</c:formatCode>
                <c:ptCount val="1"/>
                <c:pt idx="0">
                  <c:v>2021</c:v>
                </c:pt>
              </c:numCache>
            </c:numRef>
          </c:cat>
          <c:val>
            <c:numRef>
              <c:f>Hoja1!$B$2</c:f>
              <c:numCache>
                <c:formatCode>0.00%</c:formatCode>
                <c:ptCount val="1"/>
                <c:pt idx="0">
                  <c:v>0.14280000000000001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EA-4941-A163-666EF0079AD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 favor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FB7-47B0-A7A2-292DA8353CE3}"/>
              </c:ext>
            </c:extLst>
          </c:dPt>
          <c:cat>
            <c:numRef>
              <c:f>Hoja1!$A$2</c:f>
              <c:numCache>
                <c:formatCode>General</c:formatCode>
                <c:ptCount val="1"/>
                <c:pt idx="0">
                  <c:v>2021</c:v>
                </c:pt>
              </c:numCache>
            </c:numRef>
          </c:cat>
          <c:val>
            <c:numRef>
              <c:f>Hoja1!$C$2</c:f>
              <c:numCache>
                <c:formatCode>0.00%</c:formatCode>
                <c:ptCount val="1"/>
                <c:pt idx="0">
                  <c:v>0.85750000000000004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EA-4941-A163-666EF0079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2096296"/>
        <c:axId val="232099824"/>
        <c:axId val="0"/>
      </c:bar3DChart>
      <c:catAx>
        <c:axId val="232096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32099824"/>
        <c:crosses val="autoZero"/>
        <c:auto val="1"/>
        <c:lblAlgn val="ctr"/>
        <c:lblOffset val="100"/>
        <c:noMultiLvlLbl val="0"/>
      </c:catAx>
      <c:valAx>
        <c:axId val="232099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320962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E500E-A8C2-4F4B-895E-FB40DD73818F}" type="datetimeFigureOut">
              <a:rPr lang="es-CO" smtClean="0"/>
              <a:t>10/03/2022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530BD-9932-4A53-9002-B6062914C448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6253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478" y="231819"/>
            <a:ext cx="7099479" cy="875763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rgbClr val="FFC00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8758" y="1708844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18711BF-8AC1-4926-9E62-3D953A1A2E37}" type="datetimeFigureOut">
              <a:rPr lang="es-CO" smtClean="0"/>
              <a:t>10/03/2022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909831E-921F-4CA1-A141-9CA1D575D70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80640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6150792" y="2121964"/>
            <a:ext cx="4595497" cy="66518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127" y="365127"/>
            <a:ext cx="6761408" cy="5881127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921643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8711BF-8AC1-4926-9E62-3D953A1A2E37}" type="datetimeFigureOut">
              <a:rPr lang="es-CO" smtClean="0"/>
              <a:pPr/>
              <a:t>10/03/2022</a:t>
            </a:fld>
            <a:endParaRPr lang="es-CO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64957" y="6356351"/>
            <a:ext cx="1497972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09831E-921F-4CA1-A141-9CA1D575D701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4096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87932" y="365125"/>
            <a:ext cx="759854" cy="43871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5762" y="365125"/>
            <a:ext cx="6787167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0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46" y="365127"/>
            <a:ext cx="7134896" cy="639426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542289"/>
            <a:ext cx="7886700" cy="4351338"/>
          </a:xfrm>
        </p:spPr>
        <p:txBody>
          <a:bodyPr/>
          <a:lstStyle>
            <a:lvl1pPr>
              <a:defRPr>
                <a:solidFill>
                  <a:srgbClr val="0066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FF59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FF59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FF59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FF59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indent="0" algn="ctr">
              <a:spcBef>
                <a:spcPts val="0"/>
              </a:spcBef>
              <a:buNone/>
              <a:defRPr/>
            </a:pPr>
            <a:r>
              <a:rPr lang="es-CO" sz="2800" dirty="0">
                <a:latin typeface="Arial" charset="0"/>
                <a:cs typeface="Arial" charset="0"/>
              </a:rPr>
              <a:t>Inserte en este espacio el video, animación u otro objeto con el que quiera acompañar su presentación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935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99256" y="4778061"/>
            <a:ext cx="6746182" cy="914400"/>
          </a:xfrm>
        </p:spPr>
        <p:txBody>
          <a:bodyPr anchor="ctr">
            <a:normAutofit/>
          </a:bodyPr>
          <a:lstStyle>
            <a:lvl1pPr algn="ctr">
              <a:defRPr sz="45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/>
              <a:t>Título de la Exposición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58738" y="5808387"/>
            <a:ext cx="7886700" cy="573737"/>
          </a:xfrm>
        </p:spPr>
        <p:txBody>
          <a:bodyPr anchor="ctr">
            <a:normAutofit/>
          </a:bodyPr>
          <a:lstStyle>
            <a:lvl1pPr marL="0" indent="0" algn="r">
              <a:buNone/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nombre del expositor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2099255" y="4098709"/>
            <a:ext cx="6746183" cy="521579"/>
          </a:xfrm>
        </p:spPr>
        <p:txBody>
          <a:bodyPr/>
          <a:lstStyle>
            <a:lvl1pPr marL="0" indent="0" algn="ctr">
              <a:buNone/>
              <a:defRPr sz="2400" b="1" baseline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>
              <a:defRPr/>
            </a:pPr>
            <a:r>
              <a:rPr lang="es-CO" sz="2400" b="1" dirty="0">
                <a:solidFill>
                  <a:srgbClr val="F0B52A"/>
                </a:solidFill>
                <a:latin typeface="Arial" charset="0"/>
                <a:cs typeface="Arial" charset="0"/>
              </a:rPr>
              <a:t>Unidad/Zona/grupo o equipo funcional</a:t>
            </a:r>
            <a:endParaRPr lang="es-ES" sz="2400" b="1" dirty="0">
              <a:solidFill>
                <a:srgbClr val="F0B52A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3348507" y="6382124"/>
            <a:ext cx="5496931" cy="369646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1800" b="1" i="1" baseline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es-CO" sz="1800" b="1" i="1" dirty="0">
                <a:solidFill>
                  <a:srgbClr val="F2B8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Lugar y fecha de la exposición</a:t>
            </a:r>
            <a:endParaRPr lang="es-ES" sz="1800" b="1" i="1" dirty="0">
              <a:solidFill>
                <a:srgbClr val="F2B8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27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19561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19561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240029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8711BF-8AC1-4926-9E62-3D953A1A2E37}" type="datetimeFigureOut">
              <a:rPr lang="es-CO" smtClean="0"/>
              <a:pPr/>
              <a:t>10/03/2022</a:t>
            </a:fld>
            <a:endParaRPr lang="es-CO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00299" y="6093991"/>
            <a:ext cx="4337766" cy="303232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8790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09831E-921F-4CA1-A141-9CA1D575D701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885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923" y="306925"/>
            <a:ext cx="7169727" cy="78109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62220"/>
            <a:ext cx="3868340" cy="823912"/>
          </a:xfr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6132"/>
            <a:ext cx="3868340" cy="368458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66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62220"/>
            <a:ext cx="3887391" cy="823912"/>
          </a:xfr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286132"/>
            <a:ext cx="3887391" cy="368458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66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>
          <a:xfrm>
            <a:off x="240029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8711BF-8AC1-4926-9E62-3D953A1A2E37}" type="datetimeFigureOut">
              <a:rPr lang="es-CO" smtClean="0"/>
              <a:pPr/>
              <a:t>10/03/2022</a:t>
            </a:fld>
            <a:endParaRPr lang="es-CO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00299" y="6093991"/>
            <a:ext cx="4337766" cy="303232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8790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09831E-921F-4CA1-A141-9CA1D575D701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660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240029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8711BF-8AC1-4926-9E62-3D953A1A2E37}" type="datetimeFigureOut">
              <a:rPr lang="es-CO" smtClean="0"/>
              <a:pPr/>
              <a:t>10/03/2022</a:t>
            </a:fld>
            <a:endParaRPr lang="es-CO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00299" y="6093991"/>
            <a:ext cx="4337766" cy="303232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8790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09831E-921F-4CA1-A141-9CA1D575D701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65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240029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8711BF-8AC1-4926-9E62-3D953A1A2E37}" type="datetimeFigureOut">
              <a:rPr lang="es-CO" smtClean="0"/>
              <a:pPr/>
              <a:t>10/03/2022</a:t>
            </a:fld>
            <a:endParaRPr lang="es-CO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00299" y="6093991"/>
            <a:ext cx="4337766" cy="303232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8790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09831E-921F-4CA1-A141-9CA1D575D701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9146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6221720" cy="534473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8513" y="1557919"/>
            <a:ext cx="4318028" cy="4303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8344"/>
            <a:ext cx="2949178" cy="4310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>
          <a:xfrm>
            <a:off x="240029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8711BF-8AC1-4926-9E62-3D953A1A2E37}" type="datetimeFigureOut">
              <a:rPr lang="es-CO" smtClean="0"/>
              <a:pPr/>
              <a:t>10/03/2022</a:t>
            </a:fld>
            <a:endParaRPr lang="es-CO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00299" y="6093991"/>
            <a:ext cx="4337766" cy="303232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8790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09831E-921F-4CA1-A141-9CA1D575D701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637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93183"/>
            <a:ext cx="6646722" cy="92727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481070"/>
            <a:ext cx="4629150" cy="438791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481070"/>
            <a:ext cx="2949178" cy="43879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>
          <a:xfrm>
            <a:off x="240029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8711BF-8AC1-4926-9E62-3D953A1A2E37}" type="datetimeFigureOut">
              <a:rPr lang="es-CO" smtClean="0"/>
              <a:pPr/>
              <a:t>10/03/2022</a:t>
            </a:fld>
            <a:endParaRPr lang="es-CO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00299" y="6093991"/>
            <a:ext cx="4337766" cy="303232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87909" y="6452317"/>
            <a:ext cx="2050156" cy="33355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909831E-921F-4CA1-A141-9CA1D575D701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0637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9094" y="365127"/>
            <a:ext cx="6903076" cy="665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6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FFC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59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668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DEFENSA JUDICIAL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Oswaldo Beltrán – Fabio Castro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pPr algn="l"/>
            <a:r>
              <a:rPr lang="es-CO" dirty="0">
                <a:solidFill>
                  <a:srgbClr val="F0B52A"/>
                </a:solidFill>
                <a:latin typeface="Arial" charset="0"/>
                <a:cs typeface="Arial" charset="0"/>
              </a:rPr>
              <a:t>SECRETARÍA GENERAL</a:t>
            </a:r>
            <a:endParaRPr lang="es-ES" dirty="0">
              <a:solidFill>
                <a:srgbClr val="F0B52A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es-CO" dirty="0">
                <a:solidFill>
                  <a:srgbClr val="F2B80D"/>
                </a:solidFill>
              </a:rPr>
              <a:t>Bogotá, diciembre de 2021.</a:t>
            </a:r>
            <a:endParaRPr lang="es-ES" dirty="0">
              <a:solidFill>
                <a:srgbClr val="F2B8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63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dirty="0">
                <a:solidFill>
                  <a:srgbClr val="F0B52A"/>
                </a:solidFill>
                <a:latin typeface="Arial" charset="0"/>
                <a:cs typeface="Arial" charset="0"/>
              </a:rPr>
              <a:t>Procesos</a:t>
            </a:r>
            <a:r>
              <a:rPr lang="pt-BR" dirty="0">
                <a:solidFill>
                  <a:srgbClr val="F0B52A"/>
                </a:solidFill>
                <a:latin typeface="Arial" charset="0"/>
                <a:cs typeface="Arial" charset="0"/>
              </a:rPr>
              <a:t> Judiciales Vigentes. </a:t>
            </a:r>
            <a:endParaRPr lang="es-CO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759579"/>
              </p:ext>
            </p:extLst>
          </p:nvPr>
        </p:nvGraphicFramePr>
        <p:xfrm>
          <a:off x="1377428" y="1760524"/>
          <a:ext cx="5834742" cy="39262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687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Procesos Judiciales Vigentes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790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favor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790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contra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91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Nulidad y Restablecimiento del Derecho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88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Ordinario Laboral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098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Verbal Sumario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14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Contractuales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901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Ejecutivos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959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Acciones</a:t>
                      </a:r>
                      <a:r>
                        <a:rPr lang="es-CO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repetición</a:t>
                      </a:r>
                      <a:endParaRPr lang="es-CO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361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Reparación</a:t>
                      </a:r>
                      <a:r>
                        <a:rPr lang="es-CO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Directa</a:t>
                      </a:r>
                      <a:endParaRPr lang="es-CO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305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Ordinario Civil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07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Clase de procesos y Porcentaje  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436439"/>
              </p:ext>
            </p:extLst>
          </p:nvPr>
        </p:nvGraphicFramePr>
        <p:xfrm>
          <a:off x="6248401" y="1331686"/>
          <a:ext cx="2754084" cy="3794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02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  <a:r>
                        <a:rPr lang="es-CO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procesos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Nulidad y restablecimiento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5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Ordinario</a:t>
                      </a:r>
                      <a:r>
                        <a:rPr lang="es-CO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Laboral</a:t>
                      </a:r>
                      <a:endParaRPr lang="es-CO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Verbal</a:t>
                      </a:r>
                      <a:r>
                        <a:rPr lang="es-CO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Sumario</a:t>
                      </a:r>
                      <a:endParaRPr lang="es-CO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874">
                <a:tc>
                  <a:txBody>
                    <a:bodyPr/>
                    <a:lstStyle/>
                    <a:p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Contractuales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Ejecutivos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45">
                <a:tc>
                  <a:txBody>
                    <a:bodyPr/>
                    <a:lstStyle/>
                    <a:p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CO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De Repetición</a:t>
                      </a:r>
                      <a:endParaRPr lang="es-CO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Reparación</a:t>
                      </a:r>
                      <a:r>
                        <a:rPr lang="es-CO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Directa</a:t>
                      </a:r>
                      <a:endParaRPr lang="es-CO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Ordinario Civil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139227531"/>
              </p:ext>
            </p:extLst>
          </p:nvPr>
        </p:nvGraphicFramePr>
        <p:xfrm>
          <a:off x="0" y="1484084"/>
          <a:ext cx="6096000" cy="4383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74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rgbClr val="F0B52A"/>
                </a:solidFill>
                <a:latin typeface="Arial" charset="0"/>
                <a:cs typeface="Arial" charset="0"/>
              </a:rPr>
              <a:t>Comparativo Demandas 2020 – 2021.</a:t>
            </a:r>
            <a:endParaRPr lang="es-CO" dirty="0"/>
          </a:p>
        </p:txBody>
      </p:sp>
      <p:graphicFrame>
        <p:nvGraphicFramePr>
          <p:cNvPr id="22" name="Gráfico 21"/>
          <p:cNvGraphicFramePr/>
          <p:nvPr>
            <p:extLst>
              <p:ext uri="{D42A27DB-BD31-4B8C-83A1-F6EECF244321}">
                <p14:modId xmlns:p14="http://schemas.microsoft.com/office/powerpoint/2010/main" val="4144471289"/>
              </p:ext>
            </p:extLst>
          </p:nvPr>
        </p:nvGraphicFramePr>
        <p:xfrm>
          <a:off x="468086" y="135345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607628" y="2056847"/>
            <a:ext cx="25363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2020</a:t>
            </a:r>
          </a:p>
          <a:p>
            <a:r>
              <a:rPr lang="es-ES" b="1" dirty="0"/>
              <a:t>A FAVOR: 22</a:t>
            </a:r>
          </a:p>
          <a:p>
            <a:r>
              <a:rPr lang="es-ES" b="1" dirty="0"/>
              <a:t>EN CONTRA: 57</a:t>
            </a:r>
            <a:endParaRPr lang="es-CO" b="1" dirty="0"/>
          </a:p>
          <a:p>
            <a:endParaRPr lang="es-ES" b="1" dirty="0"/>
          </a:p>
          <a:p>
            <a:r>
              <a:rPr lang="es-ES" b="1" dirty="0"/>
              <a:t>2021</a:t>
            </a:r>
          </a:p>
          <a:p>
            <a:r>
              <a:rPr lang="es-ES" b="1" dirty="0"/>
              <a:t>A FAVOR: 20</a:t>
            </a:r>
          </a:p>
          <a:p>
            <a:r>
              <a:rPr lang="es-ES" b="1" dirty="0"/>
              <a:t>EN CONTRA: 68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1239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Total fallos proferidos en primer y segunda instancia - 7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530512499"/>
              </p:ext>
            </p:extLst>
          </p:nvPr>
        </p:nvGraphicFramePr>
        <p:xfrm>
          <a:off x="97972" y="1288143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" name="Tab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086859"/>
              </p:ext>
            </p:extLst>
          </p:nvPr>
        </p:nvGraphicFramePr>
        <p:xfrm>
          <a:off x="6487883" y="1640114"/>
          <a:ext cx="2188030" cy="67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favor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contra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327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>
                <a:solidFill>
                  <a:srgbClr val="F0B52A"/>
                </a:solidFill>
                <a:latin typeface="Arial" charset="0"/>
                <a:cs typeface="Arial" charset="0"/>
              </a:rPr>
              <a:t>AHORRO EN PRETENSIONES.</a:t>
            </a:r>
            <a:endParaRPr lang="es-CO" dirty="0"/>
          </a:p>
        </p:txBody>
      </p:sp>
      <p:sp>
        <p:nvSpPr>
          <p:cNvPr id="3" name="CuadroTexto 2"/>
          <p:cNvSpPr txBox="1"/>
          <p:nvPr/>
        </p:nvSpPr>
        <p:spPr>
          <a:xfrm>
            <a:off x="457200" y="1534886"/>
            <a:ext cx="850174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De los fallos proferidos a favor de la Universidad, se encuentra ejecutoriados los siguientes:</a:t>
            </a: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646982"/>
              </p:ext>
            </p:extLst>
          </p:nvPr>
        </p:nvGraphicFramePr>
        <p:xfrm>
          <a:off x="1302299" y="2078270"/>
          <a:ext cx="6096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473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Demandante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Valor Pretensiones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Éxito</a:t>
                      </a:r>
                      <a:r>
                        <a:rPr lang="es-CO" baseline="0" dirty="0"/>
                        <a:t> absolución patrimonial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73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2013-00623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Johan Julián Molina Mosquera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$43.218.982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/>
                        <a:t>$43.218.982.</a:t>
                      </a:r>
                    </a:p>
                    <a:p>
                      <a:pPr algn="ctr"/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31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2018-00460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Raúl</a:t>
                      </a:r>
                      <a:r>
                        <a:rPr lang="es-CO" baseline="0" dirty="0"/>
                        <a:t> Adames Gómez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$821.000.000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/>
                        <a:t>$821.000.000.</a:t>
                      </a:r>
                    </a:p>
                    <a:p>
                      <a:pPr algn="ctr"/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31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2020-328921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Lola</a:t>
                      </a:r>
                      <a:r>
                        <a:rPr lang="es-CO" baseline="0" dirty="0"/>
                        <a:t> Viviana Navarro.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$1.129.200.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/>
                        <a:t>$1.129.200</a:t>
                      </a:r>
                    </a:p>
                    <a:p>
                      <a:pPr algn="ctr"/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310"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Total  Pretensiones NO PAGADAS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  <a:p>
                      <a:pPr algn="ctr"/>
                      <a:r>
                        <a:rPr lang="es-CO" dirty="0"/>
                        <a:t>$865.348.182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62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28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Procesos y trámites administrativos, extrajudiciales y denuncias.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64231"/>
              </p:ext>
            </p:extLst>
          </p:nvPr>
        </p:nvGraphicFramePr>
        <p:xfrm>
          <a:off x="1377428" y="1760524"/>
          <a:ext cx="5834742" cy="25287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687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Procesos Administrativos</a:t>
                      </a:r>
                      <a:r>
                        <a:rPr lang="es-CO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O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790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Conciliaciones</a:t>
                      </a:r>
                      <a:r>
                        <a:rPr lang="es-CO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extrajudiciales</a:t>
                      </a:r>
                      <a:endParaRPr lang="es-CO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790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Denuncias</a:t>
                      </a:r>
                      <a:r>
                        <a:rPr lang="es-CO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formuladas</a:t>
                      </a:r>
                      <a:endParaRPr lang="es-CO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91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</a:t>
                      </a:r>
                      <a:r>
                        <a:rPr lang="es-CO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sede administrativa</a:t>
                      </a:r>
                      <a:endParaRPr lang="es-CO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88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Revocatorias Directas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098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Conceptos</a:t>
                      </a:r>
                      <a:r>
                        <a:rPr lang="es-CO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jurídicos</a:t>
                      </a:r>
                      <a:endParaRPr lang="es-CO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14"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Derechos</a:t>
                      </a:r>
                      <a:r>
                        <a:rPr lang="es-CO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petición</a:t>
                      </a:r>
                      <a:endParaRPr lang="es-CO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64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2000" y="1295401"/>
            <a:ext cx="7753350" cy="469174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es-ES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s-ES" sz="2300" b="1" dirty="0">
                <a:solidFill>
                  <a:schemeClr val="tx1"/>
                </a:solidFill>
              </a:rPr>
              <a:t>DATOS DE IMPACTO,  ESTRATEGÍAS Y COMPROMISOS:</a:t>
            </a:r>
            <a:r>
              <a:rPr lang="es-ES" sz="2300" dirty="0">
                <a:solidFill>
                  <a:schemeClr val="tx1"/>
                </a:solidFill>
              </a:rPr>
              <a:t> </a:t>
            </a:r>
          </a:p>
          <a:p>
            <a:pPr marL="0" indent="0" algn="just">
              <a:buNone/>
            </a:pPr>
            <a:endParaRPr lang="es-ES" sz="23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2300" dirty="0">
                <a:solidFill>
                  <a:schemeClr val="tx1"/>
                </a:solidFill>
              </a:rPr>
              <a:t>1.- En el informe de julio de 2021, de la ANDJE, se tenía el siguiente dato, a Nivel Nacional: </a:t>
            </a:r>
            <a:endParaRPr lang="es-CO" sz="2300" dirty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es-ES" sz="2300" dirty="0">
                <a:solidFill>
                  <a:schemeClr val="tx1"/>
                </a:solidFill>
              </a:rPr>
              <a:t>     Puesto de la UNAD, en el Ranking de Procesos tramitados……………………. 158.</a:t>
            </a:r>
            <a:endParaRPr lang="es-CO" sz="2300" dirty="0">
              <a:solidFill>
                <a:schemeClr val="tx1"/>
              </a:solidFill>
            </a:endParaRPr>
          </a:p>
          <a:p>
            <a:pPr marL="0" lvl="0" indent="0" algn="just">
              <a:buNone/>
            </a:pPr>
            <a:r>
              <a:rPr lang="es-ES" sz="2300" dirty="0">
                <a:solidFill>
                  <a:schemeClr val="tx1"/>
                </a:solidFill>
              </a:rPr>
              <a:t>     Puesto de la UNAD, en el Ranking de Pretensiones……………………………. 234, valor de las </a:t>
            </a:r>
          </a:p>
          <a:p>
            <a:pPr marL="0" lvl="0" indent="0" algn="just">
              <a:buNone/>
            </a:pPr>
            <a:r>
              <a:rPr lang="es-ES" sz="2300" dirty="0">
                <a:solidFill>
                  <a:schemeClr val="tx1"/>
                </a:solidFill>
              </a:rPr>
              <a:t>     Pretensiones $ 7.321 millones.  </a:t>
            </a:r>
          </a:p>
          <a:p>
            <a:pPr marL="0" indent="0" algn="just">
              <a:buNone/>
            </a:pPr>
            <a:r>
              <a:rPr lang="es-ES" sz="2300" dirty="0">
                <a:solidFill>
                  <a:schemeClr val="tx1"/>
                </a:solidFill>
              </a:rPr>
              <a:t>2.- La existencia de la Política de Prevención del Daño Antijurídico de la UNAD, aprobada por la ANDJE, y el inicio de su implementación, han determinado un camino a seguir, en el cual todos tenemos que participar. </a:t>
            </a:r>
            <a:endParaRPr lang="es-CO" sz="23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S" sz="23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2300" dirty="0">
                <a:solidFill>
                  <a:schemeClr val="tx1"/>
                </a:solidFill>
              </a:rPr>
              <a:t>3.- La Colaboración de las diferentes Oficinas (unidades del metasistema UNAD) en el aporte de las evidencias para la Defensa Judicial, ha crecido.</a:t>
            </a:r>
            <a:endParaRPr lang="es-CO" sz="23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S" sz="23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2300" dirty="0">
                <a:solidFill>
                  <a:schemeClr val="tx1"/>
                </a:solidFill>
              </a:rPr>
              <a:t>4.- La permanente ilustración y capacitación por parte de la ANDJE, así como el informe de la litigiosidad en forma trimestral, son herramientas importantes en los resultados de éxito.</a:t>
            </a:r>
            <a:endParaRPr lang="es-CO" sz="23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S" sz="23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2300" dirty="0">
                <a:solidFill>
                  <a:schemeClr val="tx1"/>
                </a:solidFill>
              </a:rPr>
              <a:t>5.- La permanente integración, capacitación, investigación, intercambio de conocimiento, planeación, estrategias y posturas en la Defensa Judicial de la entidad de los abogados a cargo de la Gestión.</a:t>
            </a:r>
          </a:p>
          <a:p>
            <a:pPr marL="0" indent="0" algn="just">
              <a:buNone/>
            </a:pPr>
            <a:endParaRPr lang="es-ES" sz="23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" sz="2300" dirty="0">
                <a:solidFill>
                  <a:schemeClr val="tx1"/>
                </a:solidFill>
              </a:rPr>
              <a:t>6.- La Universidad siguiendo los lineamientos de la Agencia Nacional de Defensa Jurídica del Estado, (ANDJE) a través del Comité de Conciliación, formuló la Política de Prevención del Daño Antijurídico (PPDA), para el periodo 2022-2023, la cual debe ser aprobada por la ANDJE, e implementada por la Universidad en dichos periodos. </a:t>
            </a:r>
          </a:p>
          <a:p>
            <a:pPr marL="0" indent="0" algn="just">
              <a:buNone/>
            </a:pPr>
            <a:endParaRPr lang="es-ES" sz="25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S" sz="2500" dirty="0"/>
          </a:p>
          <a:p>
            <a:pPr marL="0" indent="0" algn="just">
              <a:buNone/>
            </a:pPr>
            <a:endParaRPr lang="es-ES" sz="2500" dirty="0"/>
          </a:p>
          <a:p>
            <a:pPr marL="0" indent="0" algn="just">
              <a:buNone/>
            </a:pPr>
            <a:endParaRPr lang="es-ES" sz="2500" dirty="0"/>
          </a:p>
          <a:p>
            <a:pPr marL="0" indent="0" algn="just">
              <a:buNone/>
            </a:pPr>
            <a:endParaRPr lang="es-ES" sz="2500" dirty="0"/>
          </a:p>
          <a:p>
            <a:pPr marL="0" indent="0" algn="just">
              <a:buNone/>
            </a:pPr>
            <a:endParaRPr lang="es-CO" sz="2500" dirty="0"/>
          </a:p>
        </p:txBody>
      </p:sp>
    </p:spTree>
    <p:extLst>
      <p:ext uri="{BB962C8B-B14F-4D97-AF65-F5344CB8AC3E}">
        <p14:creationId xmlns:p14="http://schemas.microsoft.com/office/powerpoint/2010/main" val="493512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¡GRACIAS POR SU ATENCIÓN!</a:t>
            </a:r>
          </a:p>
        </p:txBody>
      </p:sp>
    </p:spTree>
    <p:extLst>
      <p:ext uri="{BB962C8B-B14F-4D97-AF65-F5344CB8AC3E}">
        <p14:creationId xmlns:p14="http://schemas.microsoft.com/office/powerpoint/2010/main" val="78690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501</Words>
  <Application>Microsoft Office PowerPoint</Application>
  <PresentationFormat>Presentación en pantalla (4:3)</PresentationFormat>
  <Paragraphs>132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DEFENSA JUDICIAL</vt:lpstr>
      <vt:lpstr>Procesos Judiciales Vigentes. </vt:lpstr>
      <vt:lpstr>Clase de procesos y Porcentaje  </vt:lpstr>
      <vt:lpstr>Comparativo Demandas 2020 – 2021.</vt:lpstr>
      <vt:lpstr>Total fallos proferidos en primer y segunda instancia - 7</vt:lpstr>
      <vt:lpstr>AHORRO EN PRETENSIONES.</vt:lpstr>
      <vt:lpstr>Procesos y trámites administrativos, extrajudiciales y denuncias.</vt:lpstr>
      <vt:lpstr>CONCLUSIONES</vt:lpstr>
      <vt:lpstr>¡GRACIAS POR SU ATENCIÓN!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lm</dc:creator>
  <cp:lastModifiedBy>Fabio Castro Pedrozo</cp:lastModifiedBy>
  <cp:revision>98</cp:revision>
  <dcterms:created xsi:type="dcterms:W3CDTF">2018-10-24T15:10:35Z</dcterms:created>
  <dcterms:modified xsi:type="dcterms:W3CDTF">2022-03-10T16:30:23Z</dcterms:modified>
</cp:coreProperties>
</file>