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75" r:id="rId2"/>
    <p:sldId id="292" r:id="rId3"/>
    <p:sldId id="293" r:id="rId4"/>
    <p:sldId id="300" r:id="rId5"/>
    <p:sldId id="298" r:id="rId6"/>
    <p:sldId id="294" r:id="rId7"/>
    <p:sldId id="295" r:id="rId8"/>
    <p:sldId id="297" r:id="rId9"/>
    <p:sldId id="306" r:id="rId10"/>
    <p:sldId id="307" r:id="rId11"/>
    <p:sldId id="308" r:id="rId12"/>
    <p:sldId id="309" r:id="rId13"/>
    <p:sldId id="310" r:id="rId14"/>
    <p:sldId id="311" r:id="rId15"/>
    <p:sldId id="299" r:id="rId16"/>
    <p:sldId id="305" r:id="rId17"/>
    <p:sldId id="313" r:id="rId18"/>
    <p:sldId id="312" r:id="rId19"/>
    <p:sldId id="301" r:id="rId20"/>
    <p:sldId id="302" r:id="rId21"/>
    <p:sldId id="303" r:id="rId22"/>
    <p:sldId id="304" r:id="rId23"/>
    <p:sldId id="296" r:id="rId24"/>
    <p:sldId id="337" r:id="rId25"/>
    <p:sldId id="291" r:id="rId26"/>
    <p:sldId id="276" r:id="rId27"/>
    <p:sldId id="288" r:id="rId28"/>
    <p:sldId id="284" r:id="rId29"/>
    <p:sldId id="322" r:id="rId30"/>
    <p:sldId id="321" r:id="rId31"/>
    <p:sldId id="325" r:id="rId32"/>
    <p:sldId id="323" r:id="rId33"/>
    <p:sldId id="326" r:id="rId34"/>
    <p:sldId id="327" r:id="rId35"/>
    <p:sldId id="328" r:id="rId36"/>
    <p:sldId id="329" r:id="rId37"/>
    <p:sldId id="330" r:id="rId38"/>
    <p:sldId id="331" r:id="rId39"/>
    <p:sldId id="332" r:id="rId40"/>
    <p:sldId id="333" r:id="rId41"/>
    <p:sldId id="283" r:id="rId42"/>
    <p:sldId id="277" r:id="rId43"/>
    <p:sldId id="314" r:id="rId44"/>
    <p:sldId id="315" r:id="rId45"/>
    <p:sldId id="316" r:id="rId46"/>
    <p:sldId id="334" r:id="rId47"/>
    <p:sldId id="287" r:id="rId48"/>
    <p:sldId id="285" r:id="rId49"/>
    <p:sldId id="335" r:id="rId50"/>
    <p:sldId id="336" r:id="rId51"/>
    <p:sldId id="281" r:id="rId52"/>
    <p:sldId id="286" r:id="rId53"/>
    <p:sldId id="318" r:id="rId54"/>
    <p:sldId id="319" r:id="rId55"/>
    <p:sldId id="289" r:id="rId56"/>
    <p:sldId id="320" r:id="rId57"/>
    <p:sldId id="290" r:id="rId58"/>
    <p:sldId id="272" r:id="rId59"/>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B52A"/>
    <a:srgbClr val="0058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06" autoAdjust="0"/>
    <p:restoredTop sz="94660"/>
  </p:normalViewPr>
  <p:slideViewPr>
    <p:cSldViewPr>
      <p:cViewPr varScale="1">
        <p:scale>
          <a:sx n="66" d="100"/>
          <a:sy n="66" d="100"/>
        </p:scale>
        <p:origin x="84" y="9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3C433B-509E-4DC7-B214-CED01993DB01}" type="datetimeFigureOut">
              <a:rPr lang="es-CO" smtClean="0"/>
              <a:pPr/>
              <a:t>11/07/2017</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7F4FFE-A5FB-476F-8AA4-D9554FCA263E}" type="slidenum">
              <a:rPr lang="es-CO" smtClean="0"/>
              <a:pPr/>
              <a:t>‹Nº›</a:t>
            </a:fld>
            <a:endParaRPr lang="es-CO"/>
          </a:p>
        </p:txBody>
      </p:sp>
    </p:spTree>
    <p:extLst>
      <p:ext uri="{BB962C8B-B14F-4D97-AF65-F5344CB8AC3E}">
        <p14:creationId xmlns:p14="http://schemas.microsoft.com/office/powerpoint/2010/main" val="3210924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8D87B5C2-953C-48F4-8036-8149E321EBE7}" type="datetime1">
              <a:rPr lang="es-CO" smtClean="0"/>
              <a:t>11/07/2017</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8A3BCBFE-1502-4A9C-9A3C-7E6287A75A84}" type="slidenum">
              <a:rPr lang="es-CO" smtClean="0"/>
              <a:pPr/>
              <a:t>‹Nº›</a:t>
            </a:fld>
            <a:endParaRPr lang="es-CO"/>
          </a:p>
        </p:txBody>
      </p:sp>
    </p:spTree>
    <p:extLst>
      <p:ext uri="{BB962C8B-B14F-4D97-AF65-F5344CB8AC3E}">
        <p14:creationId xmlns:p14="http://schemas.microsoft.com/office/powerpoint/2010/main" val="136276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B71667AA-A0F9-4CEA-9C89-7CC4B96EFBBB}" type="datetime1">
              <a:rPr lang="es-CO" smtClean="0"/>
              <a:t>11/07/2017</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8A3BCBFE-1502-4A9C-9A3C-7E6287A75A84}" type="slidenum">
              <a:rPr lang="es-CO" smtClean="0"/>
              <a:pPr/>
              <a:t>‹Nº›</a:t>
            </a:fld>
            <a:endParaRPr lang="es-CO"/>
          </a:p>
        </p:txBody>
      </p:sp>
    </p:spTree>
    <p:extLst>
      <p:ext uri="{BB962C8B-B14F-4D97-AF65-F5344CB8AC3E}">
        <p14:creationId xmlns:p14="http://schemas.microsoft.com/office/powerpoint/2010/main" val="639240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74C80D9D-8886-438C-B3AC-C0C6499B7D8C}" type="datetime1">
              <a:rPr lang="es-CO" smtClean="0"/>
              <a:t>11/07/2017</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8A3BCBFE-1502-4A9C-9A3C-7E6287A75A84}" type="slidenum">
              <a:rPr lang="es-CO" smtClean="0"/>
              <a:pPr/>
              <a:t>‹Nº›</a:t>
            </a:fld>
            <a:endParaRPr lang="es-CO"/>
          </a:p>
        </p:txBody>
      </p:sp>
    </p:spTree>
    <p:extLst>
      <p:ext uri="{BB962C8B-B14F-4D97-AF65-F5344CB8AC3E}">
        <p14:creationId xmlns:p14="http://schemas.microsoft.com/office/powerpoint/2010/main" val="3001997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583CF400-3EDD-4B93-B1D4-3B4E907EC021}" type="datetime1">
              <a:rPr lang="es-CO" smtClean="0"/>
              <a:t>11/07/2017</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8A3BCBFE-1502-4A9C-9A3C-7E6287A75A84}" type="slidenum">
              <a:rPr lang="es-CO" smtClean="0"/>
              <a:pPr/>
              <a:t>‹Nº›</a:t>
            </a:fld>
            <a:endParaRPr lang="es-CO"/>
          </a:p>
        </p:txBody>
      </p:sp>
    </p:spTree>
    <p:extLst>
      <p:ext uri="{BB962C8B-B14F-4D97-AF65-F5344CB8AC3E}">
        <p14:creationId xmlns:p14="http://schemas.microsoft.com/office/powerpoint/2010/main" val="4041869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34E3B09-D336-4CF7-91D4-B6E9115CB8A4}" type="datetime1">
              <a:rPr lang="es-CO" smtClean="0"/>
              <a:t>11/07/2017</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8A3BCBFE-1502-4A9C-9A3C-7E6287A75A84}" type="slidenum">
              <a:rPr lang="es-CO" smtClean="0"/>
              <a:pPr/>
              <a:t>‹Nº›</a:t>
            </a:fld>
            <a:endParaRPr lang="es-CO"/>
          </a:p>
        </p:txBody>
      </p:sp>
    </p:spTree>
    <p:extLst>
      <p:ext uri="{BB962C8B-B14F-4D97-AF65-F5344CB8AC3E}">
        <p14:creationId xmlns:p14="http://schemas.microsoft.com/office/powerpoint/2010/main" val="453324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9D65138E-880C-4059-8E27-FF876D100CAF}" type="datetime1">
              <a:rPr lang="es-CO" smtClean="0"/>
              <a:t>11/07/2017</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8A3BCBFE-1502-4A9C-9A3C-7E6287A75A84}" type="slidenum">
              <a:rPr lang="es-CO" smtClean="0"/>
              <a:pPr/>
              <a:t>‹Nº›</a:t>
            </a:fld>
            <a:endParaRPr lang="es-CO"/>
          </a:p>
        </p:txBody>
      </p:sp>
    </p:spTree>
    <p:extLst>
      <p:ext uri="{BB962C8B-B14F-4D97-AF65-F5344CB8AC3E}">
        <p14:creationId xmlns:p14="http://schemas.microsoft.com/office/powerpoint/2010/main" val="3516490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DC6E6577-1C7A-4DFE-9700-2D8DFB3472D1}" type="datetime1">
              <a:rPr lang="es-CO" smtClean="0"/>
              <a:t>11/07/2017</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8A3BCBFE-1502-4A9C-9A3C-7E6287A75A84}" type="slidenum">
              <a:rPr lang="es-CO" smtClean="0"/>
              <a:pPr/>
              <a:t>‹Nº›</a:t>
            </a:fld>
            <a:endParaRPr lang="es-CO"/>
          </a:p>
        </p:txBody>
      </p:sp>
    </p:spTree>
    <p:extLst>
      <p:ext uri="{BB962C8B-B14F-4D97-AF65-F5344CB8AC3E}">
        <p14:creationId xmlns:p14="http://schemas.microsoft.com/office/powerpoint/2010/main" val="4162953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91EF63B6-7456-4C8A-AEAF-570166D79A4F}" type="datetime1">
              <a:rPr lang="es-CO" smtClean="0"/>
              <a:t>11/07/2017</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8A3BCBFE-1502-4A9C-9A3C-7E6287A75A84}" type="slidenum">
              <a:rPr lang="es-CO" smtClean="0"/>
              <a:pPr/>
              <a:t>‹Nº›</a:t>
            </a:fld>
            <a:endParaRPr lang="es-CO"/>
          </a:p>
        </p:txBody>
      </p:sp>
    </p:spTree>
    <p:extLst>
      <p:ext uri="{BB962C8B-B14F-4D97-AF65-F5344CB8AC3E}">
        <p14:creationId xmlns:p14="http://schemas.microsoft.com/office/powerpoint/2010/main" val="64555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DA94E56-31C3-428C-906D-B3E9E4B8DBAD}" type="datetime1">
              <a:rPr lang="es-CO" smtClean="0"/>
              <a:t>11/07/2017</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8A3BCBFE-1502-4A9C-9A3C-7E6287A75A84}" type="slidenum">
              <a:rPr lang="es-CO" smtClean="0"/>
              <a:pPr/>
              <a:t>‹Nº›</a:t>
            </a:fld>
            <a:endParaRPr lang="es-CO"/>
          </a:p>
        </p:txBody>
      </p:sp>
    </p:spTree>
    <p:extLst>
      <p:ext uri="{BB962C8B-B14F-4D97-AF65-F5344CB8AC3E}">
        <p14:creationId xmlns:p14="http://schemas.microsoft.com/office/powerpoint/2010/main" val="112617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407FB20-0F53-4606-9515-75A418ADA495}" type="datetime1">
              <a:rPr lang="es-CO" smtClean="0"/>
              <a:t>11/07/2017</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8A3BCBFE-1502-4A9C-9A3C-7E6287A75A84}" type="slidenum">
              <a:rPr lang="es-CO" smtClean="0"/>
              <a:pPr/>
              <a:t>‹Nº›</a:t>
            </a:fld>
            <a:endParaRPr lang="es-CO"/>
          </a:p>
        </p:txBody>
      </p:sp>
    </p:spTree>
    <p:extLst>
      <p:ext uri="{BB962C8B-B14F-4D97-AF65-F5344CB8AC3E}">
        <p14:creationId xmlns:p14="http://schemas.microsoft.com/office/powerpoint/2010/main" val="94605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A7B92AE-B2EB-4F10-B119-B863F70790DC}" type="datetime1">
              <a:rPr lang="es-CO" smtClean="0"/>
              <a:t>11/07/2017</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8A3BCBFE-1502-4A9C-9A3C-7E6287A75A84}" type="slidenum">
              <a:rPr lang="es-CO" smtClean="0"/>
              <a:pPr/>
              <a:t>‹Nº›</a:t>
            </a:fld>
            <a:endParaRPr lang="es-CO"/>
          </a:p>
        </p:txBody>
      </p:sp>
    </p:spTree>
    <p:extLst>
      <p:ext uri="{BB962C8B-B14F-4D97-AF65-F5344CB8AC3E}">
        <p14:creationId xmlns:p14="http://schemas.microsoft.com/office/powerpoint/2010/main" val="1269415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330FAE-141A-4BFF-887C-E995FE81429D}" type="datetime1">
              <a:rPr lang="es-CO" smtClean="0"/>
              <a:t>11/07/2017</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3BCBFE-1502-4A9C-9A3C-7E6287A75A84}" type="slidenum">
              <a:rPr lang="es-CO" smtClean="0"/>
              <a:pPr/>
              <a:t>‹Nº›</a:t>
            </a:fld>
            <a:endParaRPr lang="es-CO"/>
          </a:p>
        </p:txBody>
      </p:sp>
    </p:spTree>
    <p:extLst>
      <p:ext uri="{BB962C8B-B14F-4D97-AF65-F5344CB8AC3E}">
        <p14:creationId xmlns:p14="http://schemas.microsoft.com/office/powerpoint/2010/main" val="1492745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1 Título"/>
          <p:cNvSpPr txBox="1">
            <a:spLocks/>
          </p:cNvSpPr>
          <p:nvPr/>
        </p:nvSpPr>
        <p:spPr>
          <a:xfrm>
            <a:off x="35496" y="0"/>
            <a:ext cx="6408712" cy="9087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s-CO" sz="2400" b="1" dirty="0" smtClean="0">
                <a:solidFill>
                  <a:srgbClr val="F0B52A"/>
                </a:solidFill>
                <a:latin typeface="Arial" charset="0"/>
                <a:cs typeface="Arial" charset="0"/>
              </a:rPr>
              <a:t>Secretaría General</a:t>
            </a:r>
            <a:endParaRPr lang="es-ES" sz="2400" b="1" dirty="0">
              <a:solidFill>
                <a:srgbClr val="F0B52A"/>
              </a:solidFill>
              <a:latin typeface="Arial" charset="0"/>
              <a:cs typeface="Arial" charset="0"/>
            </a:endParaRPr>
          </a:p>
        </p:txBody>
      </p:sp>
      <p:sp>
        <p:nvSpPr>
          <p:cNvPr id="5" name="2 Marcador de texto"/>
          <p:cNvSpPr txBox="1">
            <a:spLocks/>
          </p:cNvSpPr>
          <p:nvPr/>
        </p:nvSpPr>
        <p:spPr>
          <a:xfrm>
            <a:off x="214312" y="3284984"/>
            <a:ext cx="8715375" cy="8572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CO" sz="4000" b="1" dirty="0" smtClean="0">
                <a:solidFill>
                  <a:schemeClr val="tx2"/>
                </a:solidFill>
                <a:latin typeface="Arial" charset="0"/>
                <a:cs typeface="Arial" charset="0"/>
              </a:rPr>
              <a:t>ASPECTOS JURIDICOS RELEVANTES EN LA CONTRATACION PUBLICA</a:t>
            </a:r>
            <a:endParaRPr lang="es-ES" sz="4000" b="1" dirty="0">
              <a:solidFill>
                <a:schemeClr val="tx2"/>
              </a:solidFill>
              <a:latin typeface="Arial" charset="0"/>
              <a:cs typeface="Arial" charset="0"/>
            </a:endParaRPr>
          </a:p>
        </p:txBody>
      </p:sp>
      <p:sp>
        <p:nvSpPr>
          <p:cNvPr id="6" name="2 Marcador de texto"/>
          <p:cNvSpPr txBox="1">
            <a:spLocks/>
          </p:cNvSpPr>
          <p:nvPr/>
        </p:nvSpPr>
        <p:spPr bwMode="auto">
          <a:xfrm>
            <a:off x="611560" y="5445224"/>
            <a:ext cx="8068096" cy="498351"/>
          </a:xfrm>
          <a:prstGeom prst="rect">
            <a:avLst/>
          </a:prstGeom>
          <a:noFill/>
          <a:ln w="9525">
            <a:noFill/>
            <a:miter lim="800000"/>
            <a:headEnd/>
            <a:tailEnd/>
          </a:ln>
        </p:spPr>
        <p:txBody>
          <a:bodyPr/>
          <a:lstStyle/>
          <a:p>
            <a:pPr marL="342900" indent="-342900" algn="ctr" eaLnBrk="0" hangingPunct="0">
              <a:spcBef>
                <a:spcPct val="20000"/>
              </a:spcBef>
              <a:buFont typeface="Arial" charset="0"/>
              <a:buNone/>
              <a:defRPr/>
            </a:pPr>
            <a:r>
              <a:rPr lang="es-CO" sz="2800" b="1" dirty="0" smtClean="0">
                <a:solidFill>
                  <a:schemeClr val="accent6">
                    <a:lumMod val="75000"/>
                  </a:schemeClr>
                </a:solidFill>
                <a:latin typeface="Arial" panose="020B0604020202020204" pitchFamily="34" charset="0"/>
                <a:cs typeface="Arial" panose="020B0604020202020204" pitchFamily="34" charset="0"/>
              </a:rPr>
              <a:t>Grupo Jurídico y de Contratación</a:t>
            </a:r>
            <a:endParaRPr lang="es-ES" sz="2800" b="1" dirty="0">
              <a:solidFill>
                <a:schemeClr val="accent6">
                  <a:lumMod val="75000"/>
                </a:schemeClr>
              </a:solidFill>
              <a:latin typeface="Arial" panose="020B0604020202020204" pitchFamily="34" charset="0"/>
              <a:cs typeface="Arial" panose="020B0604020202020204" pitchFamily="34" charset="0"/>
            </a:endParaRPr>
          </a:p>
        </p:txBody>
      </p:sp>
      <p:sp>
        <p:nvSpPr>
          <p:cNvPr id="7" name="2 Marcador de texto"/>
          <p:cNvSpPr txBox="1">
            <a:spLocks/>
          </p:cNvSpPr>
          <p:nvPr/>
        </p:nvSpPr>
        <p:spPr bwMode="auto">
          <a:xfrm>
            <a:off x="1115616" y="6093296"/>
            <a:ext cx="6786563" cy="505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20000"/>
              </a:spcBef>
              <a:buFont typeface="Arial" charset="0"/>
              <a:buNone/>
            </a:pPr>
            <a:r>
              <a:rPr lang="es-CO" sz="2000" b="1" dirty="0" smtClean="0">
                <a:latin typeface="Arial" panose="020B0604020202020204" pitchFamily="34" charset="0"/>
                <a:cs typeface="Arial" panose="020B0604020202020204" pitchFamily="34" charset="0"/>
              </a:rPr>
              <a:t>Bogotá, Junio 30 de 2017</a:t>
            </a:r>
            <a:endParaRPr lang="es-E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04292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908720"/>
            <a:ext cx="8229600" cy="1143000"/>
          </a:xfrm>
        </p:spPr>
        <p:txBody>
          <a:bodyPr>
            <a:normAutofit/>
          </a:bodyPr>
          <a:lstStyle/>
          <a:p>
            <a:r>
              <a:rPr lang="es-CO" sz="3600" b="1" dirty="0">
                <a:solidFill>
                  <a:schemeClr val="tx2"/>
                </a:solidFill>
                <a:latin typeface="Arial" charset="0"/>
                <a:ea typeface="+mn-ea"/>
                <a:cs typeface="Arial" charset="0"/>
              </a:rPr>
              <a:t>ADMINISTRATIVAS</a:t>
            </a:r>
          </a:p>
        </p:txBody>
      </p:sp>
      <p:pic>
        <p:nvPicPr>
          <p:cNvPr id="4" name="Imagen 3"/>
          <p:cNvPicPr>
            <a:picLocks noChangeAspect="1"/>
          </p:cNvPicPr>
          <p:nvPr/>
        </p:nvPicPr>
        <p:blipFill>
          <a:blip r:embed="rId2"/>
          <a:stretch>
            <a:fillRect/>
          </a:stretch>
        </p:blipFill>
        <p:spPr>
          <a:xfrm>
            <a:off x="827584" y="2204864"/>
            <a:ext cx="7869560" cy="3690144"/>
          </a:xfrm>
          <a:prstGeom prst="rect">
            <a:avLst/>
          </a:prstGeom>
        </p:spPr>
      </p:pic>
    </p:spTree>
    <p:extLst>
      <p:ext uri="{BB962C8B-B14F-4D97-AF65-F5344CB8AC3E}">
        <p14:creationId xmlns:p14="http://schemas.microsoft.com/office/powerpoint/2010/main" val="35468640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980728"/>
            <a:ext cx="8229600" cy="1143000"/>
          </a:xfrm>
        </p:spPr>
        <p:txBody>
          <a:bodyPr>
            <a:normAutofit/>
          </a:bodyPr>
          <a:lstStyle/>
          <a:p>
            <a:r>
              <a:rPr lang="es-CO" sz="3600" b="1" dirty="0">
                <a:solidFill>
                  <a:schemeClr val="tx2"/>
                </a:solidFill>
                <a:latin typeface="Arial" charset="0"/>
                <a:ea typeface="+mn-ea"/>
                <a:cs typeface="Arial" charset="0"/>
              </a:rPr>
              <a:t>CONTABLES</a:t>
            </a:r>
          </a:p>
        </p:txBody>
      </p:sp>
      <p:pic>
        <p:nvPicPr>
          <p:cNvPr id="4" name="Imagen 3"/>
          <p:cNvPicPr>
            <a:picLocks noChangeAspect="1"/>
          </p:cNvPicPr>
          <p:nvPr/>
        </p:nvPicPr>
        <p:blipFill>
          <a:blip r:embed="rId2"/>
          <a:stretch>
            <a:fillRect/>
          </a:stretch>
        </p:blipFill>
        <p:spPr>
          <a:xfrm>
            <a:off x="611560" y="1988840"/>
            <a:ext cx="8147248" cy="3969568"/>
          </a:xfrm>
          <a:prstGeom prst="rect">
            <a:avLst/>
          </a:prstGeom>
        </p:spPr>
      </p:pic>
    </p:spTree>
    <p:extLst>
      <p:ext uri="{BB962C8B-B14F-4D97-AF65-F5344CB8AC3E}">
        <p14:creationId xmlns:p14="http://schemas.microsoft.com/office/powerpoint/2010/main" val="5543144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198" y="1099467"/>
            <a:ext cx="8229600" cy="1143000"/>
          </a:xfrm>
        </p:spPr>
        <p:txBody>
          <a:bodyPr>
            <a:normAutofit/>
          </a:bodyPr>
          <a:lstStyle/>
          <a:p>
            <a:r>
              <a:rPr lang="es-CO" sz="3600" b="1" dirty="0">
                <a:solidFill>
                  <a:schemeClr val="tx2"/>
                </a:solidFill>
                <a:latin typeface="Arial" charset="0"/>
                <a:ea typeface="+mn-ea"/>
                <a:cs typeface="Arial" charset="0"/>
              </a:rPr>
              <a:t>ECUACION CONTRACTUAL</a:t>
            </a:r>
          </a:p>
        </p:txBody>
      </p:sp>
      <p:pic>
        <p:nvPicPr>
          <p:cNvPr id="4" name="Imagen 3"/>
          <p:cNvPicPr>
            <a:picLocks noChangeAspect="1"/>
          </p:cNvPicPr>
          <p:nvPr/>
        </p:nvPicPr>
        <p:blipFill>
          <a:blip r:embed="rId2"/>
          <a:stretch>
            <a:fillRect/>
          </a:stretch>
        </p:blipFill>
        <p:spPr>
          <a:xfrm>
            <a:off x="1079611" y="2276872"/>
            <a:ext cx="6984775" cy="3321496"/>
          </a:xfrm>
          <a:prstGeom prst="rect">
            <a:avLst/>
          </a:prstGeom>
        </p:spPr>
      </p:pic>
    </p:spTree>
    <p:extLst>
      <p:ext uri="{BB962C8B-B14F-4D97-AF65-F5344CB8AC3E}">
        <p14:creationId xmlns:p14="http://schemas.microsoft.com/office/powerpoint/2010/main" val="13226239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917848"/>
            <a:ext cx="8229600" cy="1143000"/>
          </a:xfrm>
        </p:spPr>
        <p:txBody>
          <a:bodyPr>
            <a:normAutofit/>
          </a:bodyPr>
          <a:lstStyle/>
          <a:p>
            <a:r>
              <a:rPr lang="es-CO" sz="3600" b="1" dirty="0">
                <a:solidFill>
                  <a:schemeClr val="tx2"/>
                </a:solidFill>
                <a:latin typeface="Arial" charset="0"/>
                <a:ea typeface="+mn-ea"/>
                <a:cs typeface="Arial" charset="0"/>
              </a:rPr>
              <a:t>RIESGOS CONTRACTUALES</a:t>
            </a:r>
          </a:p>
        </p:txBody>
      </p:sp>
      <p:pic>
        <p:nvPicPr>
          <p:cNvPr id="4" name="Imagen 3"/>
          <p:cNvPicPr>
            <a:picLocks noChangeAspect="1"/>
          </p:cNvPicPr>
          <p:nvPr/>
        </p:nvPicPr>
        <p:blipFill>
          <a:blip r:embed="rId2"/>
          <a:stretch>
            <a:fillRect/>
          </a:stretch>
        </p:blipFill>
        <p:spPr>
          <a:xfrm>
            <a:off x="1619672" y="2060848"/>
            <a:ext cx="6192688" cy="4141993"/>
          </a:xfrm>
          <a:prstGeom prst="rect">
            <a:avLst/>
          </a:prstGeom>
        </p:spPr>
      </p:pic>
    </p:spTree>
    <p:extLst>
      <p:ext uri="{BB962C8B-B14F-4D97-AF65-F5344CB8AC3E}">
        <p14:creationId xmlns:p14="http://schemas.microsoft.com/office/powerpoint/2010/main" val="2259068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5191" y="1052736"/>
            <a:ext cx="8229600" cy="1143000"/>
          </a:xfrm>
        </p:spPr>
        <p:txBody>
          <a:bodyPr>
            <a:normAutofit/>
          </a:bodyPr>
          <a:lstStyle/>
          <a:p>
            <a:r>
              <a:rPr lang="es-CO" sz="3600" b="1" dirty="0">
                <a:solidFill>
                  <a:schemeClr val="tx2"/>
                </a:solidFill>
                <a:latin typeface="Arial" charset="0"/>
                <a:ea typeface="+mn-ea"/>
                <a:cs typeface="Arial" charset="0"/>
              </a:rPr>
              <a:t>CLASE DE RIESGOS</a:t>
            </a:r>
          </a:p>
        </p:txBody>
      </p:sp>
      <p:pic>
        <p:nvPicPr>
          <p:cNvPr id="4" name="Imagen 3"/>
          <p:cNvPicPr>
            <a:picLocks noChangeAspect="1"/>
          </p:cNvPicPr>
          <p:nvPr/>
        </p:nvPicPr>
        <p:blipFill>
          <a:blip r:embed="rId2"/>
          <a:stretch>
            <a:fillRect/>
          </a:stretch>
        </p:blipFill>
        <p:spPr>
          <a:xfrm>
            <a:off x="611560" y="2348880"/>
            <a:ext cx="8003231" cy="3438525"/>
          </a:xfrm>
          <a:prstGeom prst="rect">
            <a:avLst/>
          </a:prstGeom>
        </p:spPr>
      </p:pic>
    </p:spTree>
    <p:extLst>
      <p:ext uri="{BB962C8B-B14F-4D97-AF65-F5344CB8AC3E}">
        <p14:creationId xmlns:p14="http://schemas.microsoft.com/office/powerpoint/2010/main" val="35481864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4730" y="1268760"/>
            <a:ext cx="8229600" cy="1143000"/>
          </a:xfrm>
        </p:spPr>
        <p:txBody>
          <a:bodyPr>
            <a:noAutofit/>
          </a:bodyPr>
          <a:lstStyle/>
          <a:p>
            <a:r>
              <a:rPr lang="es-CO" sz="3600" b="1" dirty="0">
                <a:solidFill>
                  <a:schemeClr val="tx2"/>
                </a:solidFill>
                <a:latin typeface="Arial" charset="0"/>
                <a:ea typeface="+mn-ea"/>
                <a:cs typeface="Arial" charset="0"/>
              </a:rPr>
              <a:t>QUE NO PUEDE HACER UN SUPERVISOR E INTERVENTOR</a:t>
            </a:r>
          </a:p>
        </p:txBody>
      </p:sp>
      <p:pic>
        <p:nvPicPr>
          <p:cNvPr id="4" name="Imagen 3"/>
          <p:cNvPicPr>
            <a:picLocks noChangeAspect="1"/>
          </p:cNvPicPr>
          <p:nvPr/>
        </p:nvPicPr>
        <p:blipFill>
          <a:blip r:embed="rId2"/>
          <a:stretch>
            <a:fillRect/>
          </a:stretch>
        </p:blipFill>
        <p:spPr>
          <a:xfrm>
            <a:off x="971600" y="2708920"/>
            <a:ext cx="7488832" cy="1089248"/>
          </a:xfrm>
          <a:prstGeom prst="rect">
            <a:avLst/>
          </a:prstGeom>
        </p:spPr>
      </p:pic>
      <p:pic>
        <p:nvPicPr>
          <p:cNvPr id="5" name="Imagen 4"/>
          <p:cNvPicPr>
            <a:picLocks noChangeAspect="1"/>
          </p:cNvPicPr>
          <p:nvPr/>
        </p:nvPicPr>
        <p:blipFill>
          <a:blip r:embed="rId3"/>
          <a:stretch>
            <a:fillRect/>
          </a:stretch>
        </p:blipFill>
        <p:spPr>
          <a:xfrm>
            <a:off x="971600" y="3933056"/>
            <a:ext cx="7652730" cy="2167285"/>
          </a:xfrm>
          <a:prstGeom prst="rect">
            <a:avLst/>
          </a:prstGeom>
        </p:spPr>
      </p:pic>
    </p:spTree>
    <p:extLst>
      <p:ext uri="{BB962C8B-B14F-4D97-AF65-F5344CB8AC3E}">
        <p14:creationId xmlns:p14="http://schemas.microsoft.com/office/powerpoint/2010/main" val="11071179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836712"/>
            <a:ext cx="8229600" cy="1143000"/>
          </a:xfrm>
        </p:spPr>
        <p:txBody>
          <a:bodyPr>
            <a:normAutofit/>
          </a:bodyPr>
          <a:lstStyle/>
          <a:p>
            <a:r>
              <a:rPr lang="es-CO" sz="3200" b="1" dirty="0" smtClean="0">
                <a:solidFill>
                  <a:schemeClr val="tx2"/>
                </a:solidFill>
                <a:latin typeface="Arial" charset="0"/>
                <a:ea typeface="+mn-ea"/>
                <a:cs typeface="Arial" charset="0"/>
              </a:rPr>
              <a:t>EL QUE NO SUPERVISA BIEN</a:t>
            </a:r>
            <a:endParaRPr lang="es-CO" sz="3200" b="1" dirty="0">
              <a:solidFill>
                <a:schemeClr val="tx2"/>
              </a:solidFill>
              <a:latin typeface="Arial" charset="0"/>
              <a:ea typeface="+mn-ea"/>
              <a:cs typeface="Arial" charset="0"/>
            </a:endParaRPr>
          </a:p>
        </p:txBody>
      </p:sp>
      <p:pic>
        <p:nvPicPr>
          <p:cNvPr id="4" name="Imagen 3"/>
          <p:cNvPicPr>
            <a:picLocks noChangeAspect="1"/>
          </p:cNvPicPr>
          <p:nvPr/>
        </p:nvPicPr>
        <p:blipFill>
          <a:blip r:embed="rId2"/>
          <a:stretch>
            <a:fillRect/>
          </a:stretch>
        </p:blipFill>
        <p:spPr>
          <a:xfrm>
            <a:off x="776264" y="1956740"/>
            <a:ext cx="7848872" cy="4176464"/>
          </a:xfrm>
          <a:prstGeom prst="rect">
            <a:avLst/>
          </a:prstGeom>
        </p:spPr>
      </p:pic>
    </p:spTree>
    <p:extLst>
      <p:ext uri="{BB962C8B-B14F-4D97-AF65-F5344CB8AC3E}">
        <p14:creationId xmlns:p14="http://schemas.microsoft.com/office/powerpoint/2010/main" val="15323361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899592" y="1772816"/>
            <a:ext cx="7416824" cy="3960440"/>
          </a:xfrm>
          <a:prstGeom prst="rect">
            <a:avLst/>
          </a:prstGeom>
        </p:spPr>
      </p:pic>
    </p:spTree>
    <p:extLst>
      <p:ext uri="{BB962C8B-B14F-4D97-AF65-F5344CB8AC3E}">
        <p14:creationId xmlns:p14="http://schemas.microsoft.com/office/powerpoint/2010/main" val="35385829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00608" y="-61990"/>
            <a:ext cx="8229600" cy="1143000"/>
          </a:xfrm>
        </p:spPr>
        <p:txBody>
          <a:bodyPr>
            <a:normAutofit/>
          </a:bodyPr>
          <a:lstStyle/>
          <a:p>
            <a:r>
              <a:rPr lang="es-CO" sz="2800" b="1" dirty="0">
                <a:solidFill>
                  <a:schemeClr val="bg1"/>
                </a:solidFill>
                <a:latin typeface="Arial" charset="0"/>
                <a:ea typeface="+mn-ea"/>
                <a:cs typeface="Arial" charset="0"/>
              </a:rPr>
              <a:t>PRINCIPIO DE LA GESTION FISCAL</a:t>
            </a:r>
          </a:p>
        </p:txBody>
      </p:sp>
      <p:sp>
        <p:nvSpPr>
          <p:cNvPr id="3" name="Marcador de contenido 2"/>
          <p:cNvSpPr>
            <a:spLocks noGrp="1"/>
          </p:cNvSpPr>
          <p:nvPr>
            <p:ph idx="1"/>
          </p:nvPr>
        </p:nvSpPr>
        <p:spPr>
          <a:xfrm>
            <a:off x="539552" y="1081010"/>
            <a:ext cx="7704856" cy="4004173"/>
          </a:xfrm>
        </p:spPr>
        <p:txBody>
          <a:bodyPr>
            <a:noAutofit/>
          </a:bodyPr>
          <a:lstStyle/>
          <a:p>
            <a:pPr marL="0" indent="0" algn="just">
              <a:buNone/>
            </a:pPr>
            <a:r>
              <a:rPr lang="es-CO" sz="1600" b="1" dirty="0" smtClean="0">
                <a:latin typeface="Arial" panose="020B0604020202020204" pitchFamily="34" charset="0"/>
                <a:cs typeface="Arial" panose="020B0604020202020204" pitchFamily="34" charset="0"/>
              </a:rPr>
              <a:t>CP “ARTICULO</a:t>
            </a:r>
            <a:r>
              <a:rPr lang="es-CO" sz="1600" b="1" dirty="0">
                <a:latin typeface="Arial" panose="020B0604020202020204" pitchFamily="34" charset="0"/>
                <a:cs typeface="Arial" panose="020B0604020202020204" pitchFamily="34" charset="0"/>
              </a:rPr>
              <a:t>  267. </a:t>
            </a:r>
            <a:r>
              <a:rPr lang="es-CO" sz="1600" dirty="0">
                <a:latin typeface="Arial" panose="020B0604020202020204" pitchFamily="34" charset="0"/>
                <a:cs typeface="Arial" panose="020B0604020202020204" pitchFamily="34" charset="0"/>
              </a:rPr>
              <a:t>El control fiscal es una función pública que ejercerá la Contraloría General de la República, la cual vigila la gestión fiscal de la </a:t>
            </a:r>
            <a:r>
              <a:rPr lang="es-CO" sz="1600" dirty="0" smtClean="0">
                <a:latin typeface="Arial" panose="020B0604020202020204" pitchFamily="34" charset="0"/>
                <a:cs typeface="Arial" panose="020B0604020202020204" pitchFamily="34" charset="0"/>
              </a:rPr>
              <a:t>fondos </a:t>
            </a:r>
            <a:r>
              <a:rPr lang="es-CO" sz="1600" dirty="0">
                <a:latin typeface="Arial" panose="020B0604020202020204" pitchFamily="34" charset="0"/>
                <a:cs typeface="Arial" panose="020B0604020202020204" pitchFamily="34" charset="0"/>
              </a:rPr>
              <a:t>o bienes de la Nación</a:t>
            </a:r>
            <a:r>
              <a:rPr lang="es-CO" sz="1600" dirty="0" smtClean="0">
                <a:latin typeface="Arial" panose="020B0604020202020204" pitchFamily="34" charset="0"/>
                <a:cs typeface="Arial" panose="020B0604020202020204" pitchFamily="34" charset="0"/>
              </a:rPr>
              <a:t>.</a:t>
            </a:r>
          </a:p>
          <a:p>
            <a:pPr marL="0" indent="0" algn="just">
              <a:buNone/>
            </a:pPr>
            <a:endParaRPr lang="es-CO" sz="1600" dirty="0">
              <a:latin typeface="Arial" panose="020B0604020202020204" pitchFamily="34" charset="0"/>
              <a:cs typeface="Arial" panose="020B0604020202020204" pitchFamily="34" charset="0"/>
            </a:endParaRPr>
          </a:p>
          <a:p>
            <a:pPr marL="0" indent="0" algn="just">
              <a:buNone/>
            </a:pPr>
            <a:r>
              <a:rPr lang="es-CO" sz="1600" dirty="0">
                <a:latin typeface="Arial" panose="020B0604020202020204" pitchFamily="34" charset="0"/>
                <a:cs typeface="Arial" panose="020B0604020202020204" pitchFamily="34" charset="0"/>
              </a:rPr>
              <a:t>Dicho control se ejercerá en forma posterior y administración y de los particulares o entidades que manejen </a:t>
            </a:r>
            <a:r>
              <a:rPr lang="es-CO" sz="1600" dirty="0" smtClean="0">
                <a:latin typeface="Arial" panose="020B0604020202020204" pitchFamily="34" charset="0"/>
                <a:cs typeface="Arial" panose="020B0604020202020204" pitchFamily="34" charset="0"/>
              </a:rPr>
              <a:t>selectiva </a:t>
            </a:r>
            <a:r>
              <a:rPr lang="es-CO" sz="1600" dirty="0">
                <a:latin typeface="Arial" panose="020B0604020202020204" pitchFamily="34" charset="0"/>
                <a:cs typeface="Arial" panose="020B0604020202020204" pitchFamily="34" charset="0"/>
              </a:rPr>
              <a:t>conforme a los procedimientos, sistemas y principios que establezca la ley. Esta podrá, </a:t>
            </a:r>
            <a:r>
              <a:rPr lang="es-CO" sz="1600" dirty="0" smtClean="0">
                <a:latin typeface="Arial" panose="020B0604020202020204" pitchFamily="34" charset="0"/>
                <a:cs typeface="Arial" panose="020B0604020202020204" pitchFamily="34" charset="0"/>
              </a:rPr>
              <a:t>sin embargo</a:t>
            </a:r>
            <a:r>
              <a:rPr lang="es-CO" sz="1600" dirty="0">
                <a:latin typeface="Arial" panose="020B0604020202020204" pitchFamily="34" charset="0"/>
                <a:cs typeface="Arial" panose="020B0604020202020204" pitchFamily="34" charset="0"/>
              </a:rPr>
              <a:t>, autorizar que, en casos especiales, la vigilancia se realice por empresas privadas colombianas escogidas por concurso público de méritos, y contratadas previo concepto del Consejo de Estado</a:t>
            </a:r>
            <a:r>
              <a:rPr lang="es-CO" sz="1600" dirty="0" smtClean="0">
                <a:latin typeface="Arial" panose="020B0604020202020204" pitchFamily="34" charset="0"/>
                <a:cs typeface="Arial" panose="020B0604020202020204" pitchFamily="34" charset="0"/>
              </a:rPr>
              <a:t>.</a:t>
            </a:r>
          </a:p>
          <a:p>
            <a:pPr marL="0" indent="0" algn="just">
              <a:buNone/>
            </a:pPr>
            <a:endParaRPr lang="es-CO" sz="1600" dirty="0">
              <a:latin typeface="Arial" panose="020B0604020202020204" pitchFamily="34" charset="0"/>
              <a:cs typeface="Arial" panose="020B0604020202020204" pitchFamily="34" charset="0"/>
            </a:endParaRPr>
          </a:p>
          <a:p>
            <a:pPr marL="0" indent="0" algn="just">
              <a:buNone/>
            </a:pPr>
            <a:r>
              <a:rPr lang="es-CO" sz="1600" dirty="0">
                <a:latin typeface="Arial" panose="020B0604020202020204" pitchFamily="34" charset="0"/>
                <a:cs typeface="Arial" panose="020B0604020202020204" pitchFamily="34" charset="0"/>
              </a:rPr>
              <a:t>La vigilancia de la gestión fiscal del Estado incluye el ejercicio de un control financiero, de gestión y de resultados, fundado en la eficiencia, la economía, la equidad y la valoración de los costos ambientales. En los casos excepcionales, previstos por la ley, la Contraloría podrá ejercer control posterior sobre cuentas de cualquier entidad territorial</a:t>
            </a:r>
            <a:r>
              <a:rPr lang="es-CO" sz="1600" dirty="0" smtClean="0">
                <a:latin typeface="Arial" panose="020B0604020202020204" pitchFamily="34" charset="0"/>
                <a:cs typeface="Arial" panose="020B0604020202020204" pitchFamily="34" charset="0"/>
              </a:rPr>
              <a:t>.</a:t>
            </a:r>
          </a:p>
          <a:p>
            <a:pPr marL="0" indent="0" algn="just">
              <a:buNone/>
            </a:pPr>
            <a:endParaRPr lang="es-CO" sz="1600" dirty="0">
              <a:latin typeface="Arial" panose="020B0604020202020204" pitchFamily="34" charset="0"/>
              <a:cs typeface="Arial" panose="020B0604020202020204" pitchFamily="34" charset="0"/>
            </a:endParaRPr>
          </a:p>
          <a:p>
            <a:pPr marL="0" indent="0" algn="just">
              <a:buNone/>
            </a:pPr>
            <a:r>
              <a:rPr lang="es-CO" sz="1600" dirty="0">
                <a:latin typeface="Arial" panose="020B0604020202020204" pitchFamily="34" charset="0"/>
                <a:cs typeface="Arial" panose="020B0604020202020204" pitchFamily="34" charset="0"/>
              </a:rPr>
              <a:t>La Contraloría es una entidad de carácter técnico con autonomía administrativa y presupuestal. No tendrá funciones administrativas distintas de las inherentes a su propia organización</a:t>
            </a:r>
            <a:r>
              <a:rPr lang="es-CO" sz="1600" dirty="0" smtClean="0">
                <a:latin typeface="Arial" panose="020B0604020202020204" pitchFamily="34" charset="0"/>
                <a:cs typeface="Arial" panose="020B0604020202020204" pitchFamily="34" charset="0"/>
              </a:rPr>
              <a:t>.”</a:t>
            </a:r>
            <a:endParaRPr lang="es-CO"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55488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8600" y="-171400"/>
            <a:ext cx="8229600" cy="1143000"/>
          </a:xfrm>
        </p:spPr>
        <p:txBody>
          <a:bodyPr>
            <a:normAutofit/>
          </a:bodyPr>
          <a:lstStyle/>
          <a:p>
            <a:r>
              <a:rPr lang="es-CO" sz="3200" b="1" dirty="0">
                <a:solidFill>
                  <a:schemeClr val="bg1"/>
                </a:solidFill>
                <a:latin typeface="Arial" charset="0"/>
                <a:ea typeface="+mn-ea"/>
                <a:cs typeface="Arial" charset="0"/>
              </a:rPr>
              <a:t>RESPONSABILIDADES DE LOS </a:t>
            </a:r>
            <a:r>
              <a:rPr lang="es-CO" sz="2800" b="1" dirty="0">
                <a:solidFill>
                  <a:schemeClr val="bg1"/>
                </a:solidFill>
                <a:latin typeface="Arial" charset="0"/>
                <a:ea typeface="+mn-ea"/>
                <a:cs typeface="Arial" charset="0"/>
              </a:rPr>
              <a:t>SUPERVISORES E INTERVENTORES</a:t>
            </a:r>
            <a:endParaRPr lang="es-CO" sz="3200" b="1" dirty="0">
              <a:solidFill>
                <a:schemeClr val="bg1"/>
              </a:solidFill>
              <a:latin typeface="Arial" charset="0"/>
              <a:ea typeface="+mn-ea"/>
              <a:cs typeface="Arial" charset="0"/>
            </a:endParaRPr>
          </a:p>
        </p:txBody>
      </p:sp>
      <p:pic>
        <p:nvPicPr>
          <p:cNvPr id="4" name="Imagen 3"/>
          <p:cNvPicPr>
            <a:picLocks noChangeAspect="1"/>
          </p:cNvPicPr>
          <p:nvPr/>
        </p:nvPicPr>
        <p:blipFill>
          <a:blip r:embed="rId2"/>
          <a:stretch>
            <a:fillRect/>
          </a:stretch>
        </p:blipFill>
        <p:spPr>
          <a:xfrm>
            <a:off x="611560" y="1268760"/>
            <a:ext cx="7128792" cy="2160240"/>
          </a:xfrm>
          <a:prstGeom prst="rect">
            <a:avLst/>
          </a:prstGeom>
        </p:spPr>
      </p:pic>
      <p:pic>
        <p:nvPicPr>
          <p:cNvPr id="5" name="Imagen 4"/>
          <p:cNvPicPr>
            <a:picLocks noChangeAspect="1"/>
          </p:cNvPicPr>
          <p:nvPr/>
        </p:nvPicPr>
        <p:blipFill>
          <a:blip r:embed="rId3"/>
          <a:stretch>
            <a:fillRect/>
          </a:stretch>
        </p:blipFill>
        <p:spPr>
          <a:xfrm>
            <a:off x="755576" y="3501008"/>
            <a:ext cx="7272808" cy="2520280"/>
          </a:xfrm>
          <a:prstGeom prst="rect">
            <a:avLst/>
          </a:prstGeom>
        </p:spPr>
      </p:pic>
    </p:spTree>
    <p:extLst>
      <p:ext uri="{BB962C8B-B14F-4D97-AF65-F5344CB8AC3E}">
        <p14:creationId xmlns:p14="http://schemas.microsoft.com/office/powerpoint/2010/main" val="42844643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35496" y="0"/>
            <a:ext cx="6408712" cy="9087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s-CO" sz="2400" b="1" dirty="0" smtClean="0">
                <a:solidFill>
                  <a:srgbClr val="F0B52A"/>
                </a:solidFill>
                <a:latin typeface="Arial" charset="0"/>
                <a:cs typeface="Arial" charset="0"/>
              </a:rPr>
              <a:t>Secretaría General</a:t>
            </a:r>
            <a:endParaRPr lang="es-ES" sz="2400" b="1" dirty="0">
              <a:solidFill>
                <a:srgbClr val="F0B52A"/>
              </a:solidFill>
              <a:latin typeface="Arial" charset="0"/>
              <a:cs typeface="Arial" charset="0"/>
            </a:endParaRPr>
          </a:p>
        </p:txBody>
      </p:sp>
      <p:sp>
        <p:nvSpPr>
          <p:cNvPr id="5" name="2 Marcador de texto"/>
          <p:cNvSpPr txBox="1">
            <a:spLocks/>
          </p:cNvSpPr>
          <p:nvPr/>
        </p:nvSpPr>
        <p:spPr>
          <a:xfrm>
            <a:off x="214311" y="1268760"/>
            <a:ext cx="8715375" cy="93610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S" sz="4400" b="1" dirty="0" smtClean="0">
                <a:solidFill>
                  <a:schemeClr val="tx2"/>
                </a:solidFill>
                <a:latin typeface="Arial" charset="0"/>
                <a:cs typeface="Arial" charset="0"/>
              </a:rPr>
              <a:t>SUPERVISION</a:t>
            </a:r>
            <a:endParaRPr lang="es-ES" sz="4400" b="1" dirty="0">
              <a:solidFill>
                <a:schemeClr val="tx2"/>
              </a:solidFill>
              <a:latin typeface="Arial" charset="0"/>
              <a:cs typeface="Arial" charset="0"/>
            </a:endParaRPr>
          </a:p>
        </p:txBody>
      </p:sp>
      <p:sp>
        <p:nvSpPr>
          <p:cNvPr id="6" name="2 Marcador de texto"/>
          <p:cNvSpPr txBox="1">
            <a:spLocks/>
          </p:cNvSpPr>
          <p:nvPr/>
        </p:nvSpPr>
        <p:spPr bwMode="auto">
          <a:xfrm>
            <a:off x="464344" y="5229200"/>
            <a:ext cx="8215312" cy="714375"/>
          </a:xfrm>
          <a:prstGeom prst="rect">
            <a:avLst/>
          </a:prstGeom>
          <a:noFill/>
          <a:ln w="9525">
            <a:noFill/>
            <a:miter lim="800000"/>
            <a:headEnd/>
            <a:tailEnd/>
          </a:ln>
        </p:spPr>
        <p:txBody>
          <a:bodyPr/>
          <a:lstStyle/>
          <a:p>
            <a:pPr marL="342900" indent="-342900" algn="ctr" eaLnBrk="0" hangingPunct="0">
              <a:spcBef>
                <a:spcPct val="20000"/>
              </a:spcBef>
              <a:buFont typeface="Arial" charset="0"/>
              <a:buNone/>
              <a:defRPr/>
            </a:pPr>
            <a:endParaRPr lang="es-ES" sz="3600" b="1" dirty="0">
              <a:solidFill>
                <a:schemeClr val="accent6">
                  <a:lumMod val="75000"/>
                </a:schemeClr>
              </a:solidFill>
              <a:latin typeface="Arial" panose="020B0604020202020204" pitchFamily="34" charset="0"/>
              <a:cs typeface="Arial" panose="020B0604020202020204" pitchFamily="34" charset="0"/>
            </a:endParaRPr>
          </a:p>
        </p:txBody>
      </p:sp>
      <p:sp>
        <p:nvSpPr>
          <p:cNvPr id="7" name="2 Marcador de texto"/>
          <p:cNvSpPr txBox="1">
            <a:spLocks/>
          </p:cNvSpPr>
          <p:nvPr/>
        </p:nvSpPr>
        <p:spPr bwMode="auto">
          <a:xfrm>
            <a:off x="1115616" y="6093296"/>
            <a:ext cx="6786563" cy="505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20000"/>
              </a:spcBef>
              <a:buFont typeface="Arial" charset="0"/>
              <a:buNone/>
            </a:pPr>
            <a:endParaRPr lang="es-ES" sz="2000" b="1" dirty="0">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2"/>
          <a:stretch>
            <a:fillRect/>
          </a:stretch>
        </p:blipFill>
        <p:spPr>
          <a:xfrm>
            <a:off x="887015" y="2015606"/>
            <a:ext cx="7369968" cy="4077690"/>
          </a:xfrm>
          <a:prstGeom prst="rect">
            <a:avLst/>
          </a:prstGeom>
        </p:spPr>
      </p:pic>
    </p:spTree>
    <p:extLst>
      <p:ext uri="{BB962C8B-B14F-4D97-AF65-F5344CB8AC3E}">
        <p14:creationId xmlns:p14="http://schemas.microsoft.com/office/powerpoint/2010/main" val="26070871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982354"/>
            <a:ext cx="8229600" cy="1143000"/>
          </a:xfrm>
        </p:spPr>
        <p:txBody>
          <a:bodyPr>
            <a:normAutofit/>
          </a:bodyPr>
          <a:lstStyle/>
          <a:p>
            <a:r>
              <a:rPr lang="es-CO" sz="3600" b="1" dirty="0">
                <a:solidFill>
                  <a:schemeClr val="tx2"/>
                </a:solidFill>
                <a:latin typeface="Arial" charset="0"/>
                <a:ea typeface="+mn-ea"/>
                <a:cs typeface="Arial" charset="0"/>
              </a:rPr>
              <a:t>RESPONSABILIDAD CIVIL</a:t>
            </a:r>
          </a:p>
        </p:txBody>
      </p:sp>
      <p:pic>
        <p:nvPicPr>
          <p:cNvPr id="4" name="Imagen 3"/>
          <p:cNvPicPr>
            <a:picLocks noChangeAspect="1"/>
          </p:cNvPicPr>
          <p:nvPr/>
        </p:nvPicPr>
        <p:blipFill>
          <a:blip r:embed="rId2"/>
          <a:stretch>
            <a:fillRect/>
          </a:stretch>
        </p:blipFill>
        <p:spPr>
          <a:xfrm>
            <a:off x="693912" y="2132856"/>
            <a:ext cx="7776864" cy="3177480"/>
          </a:xfrm>
          <a:prstGeom prst="rect">
            <a:avLst/>
          </a:prstGeom>
        </p:spPr>
      </p:pic>
    </p:spTree>
    <p:extLst>
      <p:ext uri="{BB962C8B-B14F-4D97-AF65-F5344CB8AC3E}">
        <p14:creationId xmlns:p14="http://schemas.microsoft.com/office/powerpoint/2010/main" val="40311467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908720"/>
            <a:ext cx="8229600" cy="1143000"/>
          </a:xfrm>
        </p:spPr>
        <p:txBody>
          <a:bodyPr>
            <a:normAutofit/>
          </a:bodyPr>
          <a:lstStyle/>
          <a:p>
            <a:r>
              <a:rPr lang="es-CO" sz="3600" b="1" dirty="0">
                <a:solidFill>
                  <a:schemeClr val="tx2"/>
                </a:solidFill>
                <a:latin typeface="Arial" charset="0"/>
                <a:ea typeface="+mn-ea"/>
                <a:cs typeface="Arial" charset="0"/>
              </a:rPr>
              <a:t>RESPONSABILIDAD PENAL</a:t>
            </a:r>
          </a:p>
        </p:txBody>
      </p:sp>
      <p:pic>
        <p:nvPicPr>
          <p:cNvPr id="4" name="Imagen 3"/>
          <p:cNvPicPr>
            <a:picLocks noChangeAspect="1"/>
          </p:cNvPicPr>
          <p:nvPr/>
        </p:nvPicPr>
        <p:blipFill>
          <a:blip r:embed="rId2"/>
          <a:stretch>
            <a:fillRect/>
          </a:stretch>
        </p:blipFill>
        <p:spPr>
          <a:xfrm>
            <a:off x="755576" y="2025496"/>
            <a:ext cx="7797552" cy="3578895"/>
          </a:xfrm>
          <a:prstGeom prst="rect">
            <a:avLst/>
          </a:prstGeom>
        </p:spPr>
      </p:pic>
    </p:spTree>
    <p:extLst>
      <p:ext uri="{BB962C8B-B14F-4D97-AF65-F5344CB8AC3E}">
        <p14:creationId xmlns:p14="http://schemas.microsoft.com/office/powerpoint/2010/main" val="7030381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908720"/>
            <a:ext cx="8229600" cy="1143000"/>
          </a:xfrm>
        </p:spPr>
        <p:txBody>
          <a:bodyPr>
            <a:normAutofit/>
          </a:bodyPr>
          <a:lstStyle/>
          <a:p>
            <a:r>
              <a:rPr lang="es-CO" sz="3600" b="1" dirty="0">
                <a:solidFill>
                  <a:schemeClr val="tx2"/>
                </a:solidFill>
                <a:latin typeface="Arial" charset="0"/>
                <a:ea typeface="+mn-ea"/>
                <a:cs typeface="Arial" charset="0"/>
              </a:rPr>
              <a:t>RESPONSABILIDAD </a:t>
            </a:r>
            <a:r>
              <a:rPr lang="es-CO" sz="3600" b="1" dirty="0" smtClean="0">
                <a:solidFill>
                  <a:schemeClr val="tx2"/>
                </a:solidFill>
                <a:latin typeface="Arial" charset="0"/>
                <a:ea typeface="+mn-ea"/>
                <a:cs typeface="Arial" charset="0"/>
              </a:rPr>
              <a:t>DISCIPLINARIA</a:t>
            </a:r>
            <a:endParaRPr lang="es-CO" sz="3600" b="1" dirty="0">
              <a:solidFill>
                <a:schemeClr val="tx2"/>
              </a:solidFill>
              <a:latin typeface="Arial" charset="0"/>
              <a:ea typeface="+mn-ea"/>
              <a:cs typeface="Arial" charset="0"/>
            </a:endParaRPr>
          </a:p>
        </p:txBody>
      </p:sp>
      <p:pic>
        <p:nvPicPr>
          <p:cNvPr id="3" name="Imagen 2"/>
          <p:cNvPicPr>
            <a:picLocks noChangeAspect="1"/>
          </p:cNvPicPr>
          <p:nvPr/>
        </p:nvPicPr>
        <p:blipFill>
          <a:blip r:embed="rId2"/>
          <a:stretch>
            <a:fillRect/>
          </a:stretch>
        </p:blipFill>
        <p:spPr>
          <a:xfrm>
            <a:off x="683568" y="2060330"/>
            <a:ext cx="7776864" cy="4006667"/>
          </a:xfrm>
          <a:prstGeom prst="rect">
            <a:avLst/>
          </a:prstGeom>
        </p:spPr>
      </p:pic>
    </p:spTree>
    <p:extLst>
      <p:ext uri="{BB962C8B-B14F-4D97-AF65-F5344CB8AC3E}">
        <p14:creationId xmlns:p14="http://schemas.microsoft.com/office/powerpoint/2010/main" val="21403915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6592" y="0"/>
            <a:ext cx="7920880" cy="1143000"/>
          </a:xfrm>
        </p:spPr>
        <p:txBody>
          <a:bodyPr>
            <a:noAutofit/>
          </a:bodyPr>
          <a:lstStyle/>
          <a:p>
            <a:r>
              <a:rPr lang="es-CO" sz="2400" b="1" dirty="0">
                <a:solidFill>
                  <a:schemeClr val="bg1"/>
                </a:solidFill>
                <a:latin typeface="Arial" charset="0"/>
                <a:ea typeface="+mn-ea"/>
                <a:cs typeface="Arial" charset="0"/>
              </a:rPr>
              <a:t>NO EXISTIRA CONCURRENCIA ENTRE </a:t>
            </a:r>
            <a:r>
              <a:rPr lang="es-CO" sz="2800" b="1" dirty="0">
                <a:solidFill>
                  <a:schemeClr val="bg1"/>
                </a:solidFill>
                <a:latin typeface="Arial" charset="0"/>
                <a:ea typeface="+mn-ea"/>
                <a:cs typeface="Arial" charset="0"/>
              </a:rPr>
              <a:t>SUPERVISION E INTERVENTORIA</a:t>
            </a:r>
          </a:p>
        </p:txBody>
      </p:sp>
      <p:pic>
        <p:nvPicPr>
          <p:cNvPr id="4" name="Imagen 3"/>
          <p:cNvPicPr>
            <a:picLocks noChangeAspect="1"/>
          </p:cNvPicPr>
          <p:nvPr/>
        </p:nvPicPr>
        <p:blipFill>
          <a:blip r:embed="rId2"/>
          <a:stretch>
            <a:fillRect/>
          </a:stretch>
        </p:blipFill>
        <p:spPr>
          <a:xfrm>
            <a:off x="611560" y="1143000"/>
            <a:ext cx="7344816" cy="2119101"/>
          </a:xfrm>
          <a:prstGeom prst="rect">
            <a:avLst/>
          </a:prstGeom>
        </p:spPr>
      </p:pic>
      <p:pic>
        <p:nvPicPr>
          <p:cNvPr id="5" name="Imagen 4"/>
          <p:cNvPicPr>
            <a:picLocks noChangeAspect="1"/>
          </p:cNvPicPr>
          <p:nvPr/>
        </p:nvPicPr>
        <p:blipFill>
          <a:blip r:embed="rId3"/>
          <a:stretch>
            <a:fillRect/>
          </a:stretch>
        </p:blipFill>
        <p:spPr>
          <a:xfrm>
            <a:off x="755576" y="3068960"/>
            <a:ext cx="7344816" cy="2335125"/>
          </a:xfrm>
          <a:prstGeom prst="rect">
            <a:avLst/>
          </a:prstGeom>
        </p:spPr>
      </p:pic>
      <p:pic>
        <p:nvPicPr>
          <p:cNvPr id="6" name="Imagen 5"/>
          <p:cNvPicPr>
            <a:picLocks noChangeAspect="1"/>
          </p:cNvPicPr>
          <p:nvPr/>
        </p:nvPicPr>
        <p:blipFill>
          <a:blip r:embed="rId4"/>
          <a:stretch>
            <a:fillRect/>
          </a:stretch>
        </p:blipFill>
        <p:spPr>
          <a:xfrm>
            <a:off x="755576" y="5589240"/>
            <a:ext cx="7632848" cy="720080"/>
          </a:xfrm>
          <a:prstGeom prst="rect">
            <a:avLst/>
          </a:prstGeom>
        </p:spPr>
      </p:pic>
    </p:spTree>
    <p:extLst>
      <p:ext uri="{BB962C8B-B14F-4D97-AF65-F5344CB8AC3E}">
        <p14:creationId xmlns:p14="http://schemas.microsoft.com/office/powerpoint/2010/main" val="30693016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908720"/>
            <a:ext cx="8229600" cy="1143000"/>
          </a:xfrm>
        </p:spPr>
        <p:txBody>
          <a:bodyPr>
            <a:normAutofit fontScale="90000"/>
          </a:bodyPr>
          <a:lstStyle/>
          <a:p>
            <a:r>
              <a:rPr lang="es-CO" sz="3600" b="1" dirty="0" smtClean="0">
                <a:solidFill>
                  <a:schemeClr val="tx2"/>
                </a:solidFill>
                <a:latin typeface="Arial" charset="0"/>
                <a:ea typeface="+mn-ea"/>
                <a:cs typeface="Arial" charset="0"/>
              </a:rPr>
              <a:t>SER SUPERVISOR ES UN ACTO DE FE</a:t>
            </a:r>
            <a:endParaRPr lang="es-CO" sz="3600" b="1" dirty="0">
              <a:solidFill>
                <a:schemeClr val="tx2"/>
              </a:solidFill>
              <a:latin typeface="Arial" charset="0"/>
              <a:ea typeface="+mn-ea"/>
              <a:cs typeface="Arial" charset="0"/>
            </a:endParaRPr>
          </a:p>
        </p:txBody>
      </p:sp>
      <p:pic>
        <p:nvPicPr>
          <p:cNvPr id="1026" name="Imagen 1"/>
          <p:cNvPicPr>
            <a:picLocks noChangeAspect="1" noChangeArrowheads="1"/>
          </p:cNvPicPr>
          <p:nvPr/>
        </p:nvPicPr>
        <p:blipFill>
          <a:blip r:embed="rId2">
            <a:extLst>
              <a:ext uri="{28A0092B-C50C-407E-A947-70E740481C1C}">
                <a14:useLocalDpi xmlns:a14="http://schemas.microsoft.com/office/drawing/2010/main" val="0"/>
              </a:ext>
            </a:extLst>
          </a:blip>
          <a:srcRect l="23274" t="42847" r="59457" b="14133"/>
          <a:stretch>
            <a:fillRect/>
          </a:stretch>
        </p:blipFill>
        <p:spPr bwMode="auto">
          <a:xfrm>
            <a:off x="2339752" y="1700808"/>
            <a:ext cx="4374784" cy="4742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80296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35496" y="0"/>
            <a:ext cx="6408712" cy="9087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s-CO" sz="2400" b="1" dirty="0" smtClean="0">
                <a:solidFill>
                  <a:srgbClr val="F0B52A"/>
                </a:solidFill>
                <a:latin typeface="Arial" charset="0"/>
                <a:cs typeface="Arial" charset="0"/>
              </a:rPr>
              <a:t>Secretaría General</a:t>
            </a:r>
            <a:endParaRPr lang="es-ES" sz="2400" b="1" dirty="0">
              <a:solidFill>
                <a:srgbClr val="F0B52A"/>
              </a:solidFill>
              <a:latin typeface="Arial" charset="0"/>
              <a:cs typeface="Arial" charset="0"/>
            </a:endParaRPr>
          </a:p>
        </p:txBody>
      </p:sp>
      <p:sp>
        <p:nvSpPr>
          <p:cNvPr id="5" name="2 Marcador de texto"/>
          <p:cNvSpPr txBox="1">
            <a:spLocks/>
          </p:cNvSpPr>
          <p:nvPr/>
        </p:nvSpPr>
        <p:spPr>
          <a:xfrm>
            <a:off x="214312" y="2852936"/>
            <a:ext cx="8715375" cy="8572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CO" sz="4400" b="1" dirty="0" smtClean="0">
                <a:solidFill>
                  <a:schemeClr val="tx2"/>
                </a:solidFill>
                <a:latin typeface="Arial" charset="0"/>
                <a:cs typeface="Arial" charset="0"/>
              </a:rPr>
              <a:t>ANALISIS DE LA PLANEACION DEL CONTRATO</a:t>
            </a:r>
            <a:endParaRPr lang="es-ES" sz="4400" b="1" dirty="0">
              <a:solidFill>
                <a:schemeClr val="tx2"/>
              </a:solidFill>
              <a:latin typeface="Arial" charset="0"/>
              <a:cs typeface="Arial" charset="0"/>
            </a:endParaRPr>
          </a:p>
        </p:txBody>
      </p:sp>
      <p:sp>
        <p:nvSpPr>
          <p:cNvPr id="6" name="2 Marcador de texto"/>
          <p:cNvSpPr txBox="1">
            <a:spLocks/>
          </p:cNvSpPr>
          <p:nvPr/>
        </p:nvSpPr>
        <p:spPr bwMode="auto">
          <a:xfrm>
            <a:off x="464344" y="5229200"/>
            <a:ext cx="8215312" cy="714375"/>
          </a:xfrm>
          <a:prstGeom prst="rect">
            <a:avLst/>
          </a:prstGeom>
          <a:noFill/>
          <a:ln w="9525">
            <a:noFill/>
            <a:miter lim="800000"/>
            <a:headEnd/>
            <a:tailEnd/>
          </a:ln>
        </p:spPr>
        <p:txBody>
          <a:bodyPr/>
          <a:lstStyle/>
          <a:p>
            <a:pPr marL="342900" indent="-342900" algn="ctr" eaLnBrk="0" hangingPunct="0">
              <a:spcBef>
                <a:spcPct val="20000"/>
              </a:spcBef>
              <a:buFont typeface="Arial" charset="0"/>
              <a:buNone/>
              <a:defRPr/>
            </a:pPr>
            <a:endParaRPr lang="es-ES" sz="3600" b="1" dirty="0">
              <a:solidFill>
                <a:schemeClr val="accent6">
                  <a:lumMod val="75000"/>
                </a:schemeClr>
              </a:solidFill>
              <a:latin typeface="Arial" panose="020B0604020202020204" pitchFamily="34" charset="0"/>
              <a:cs typeface="Arial" panose="020B0604020202020204" pitchFamily="34" charset="0"/>
            </a:endParaRPr>
          </a:p>
        </p:txBody>
      </p:sp>
      <p:sp>
        <p:nvSpPr>
          <p:cNvPr id="7" name="2 Marcador de texto"/>
          <p:cNvSpPr txBox="1">
            <a:spLocks/>
          </p:cNvSpPr>
          <p:nvPr/>
        </p:nvSpPr>
        <p:spPr bwMode="auto">
          <a:xfrm>
            <a:off x="1115616" y="6093296"/>
            <a:ext cx="6786563" cy="505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20000"/>
              </a:spcBef>
              <a:buFont typeface="Arial" charset="0"/>
              <a:buNone/>
            </a:pPr>
            <a:endParaRPr lang="es-E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3297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35496" y="0"/>
            <a:ext cx="6408712" cy="9087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s-CO" sz="2400" b="1" dirty="0" smtClean="0">
                <a:solidFill>
                  <a:srgbClr val="F0B52A"/>
                </a:solidFill>
                <a:latin typeface="Arial" charset="0"/>
                <a:cs typeface="Arial" charset="0"/>
              </a:rPr>
              <a:t>Secretaría General</a:t>
            </a:r>
            <a:endParaRPr lang="es-ES" sz="2400" b="1" dirty="0">
              <a:solidFill>
                <a:srgbClr val="F0B52A"/>
              </a:solidFill>
              <a:latin typeface="Arial" charset="0"/>
              <a:cs typeface="Arial" charset="0"/>
            </a:endParaRPr>
          </a:p>
        </p:txBody>
      </p:sp>
      <p:sp>
        <p:nvSpPr>
          <p:cNvPr id="5" name="2 Marcador de texto"/>
          <p:cNvSpPr txBox="1">
            <a:spLocks/>
          </p:cNvSpPr>
          <p:nvPr/>
        </p:nvSpPr>
        <p:spPr>
          <a:xfrm>
            <a:off x="214312" y="3717032"/>
            <a:ext cx="8715375" cy="8572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s-ES" sz="4400" b="1" dirty="0">
              <a:solidFill>
                <a:schemeClr val="tx2"/>
              </a:solidFill>
              <a:latin typeface="Arial" charset="0"/>
              <a:cs typeface="Arial" charset="0"/>
            </a:endParaRPr>
          </a:p>
        </p:txBody>
      </p:sp>
      <p:pic>
        <p:nvPicPr>
          <p:cNvPr id="7" name="Imagen 6"/>
          <p:cNvPicPr>
            <a:picLocks noChangeAspect="1"/>
          </p:cNvPicPr>
          <p:nvPr/>
        </p:nvPicPr>
        <p:blipFill>
          <a:blip r:embed="rId2"/>
          <a:stretch>
            <a:fillRect/>
          </a:stretch>
        </p:blipFill>
        <p:spPr>
          <a:xfrm>
            <a:off x="619125" y="1076325"/>
            <a:ext cx="7905750" cy="4705350"/>
          </a:xfrm>
          <a:prstGeom prst="rect">
            <a:avLst/>
          </a:prstGeom>
        </p:spPr>
      </p:pic>
    </p:spTree>
    <p:extLst>
      <p:ext uri="{BB962C8B-B14F-4D97-AF65-F5344CB8AC3E}">
        <p14:creationId xmlns:p14="http://schemas.microsoft.com/office/powerpoint/2010/main" val="7044865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35496" y="0"/>
            <a:ext cx="6408712" cy="9087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s-CO" sz="2400" b="1" dirty="0" smtClean="0">
                <a:solidFill>
                  <a:srgbClr val="F0B52A"/>
                </a:solidFill>
                <a:latin typeface="Arial" charset="0"/>
                <a:cs typeface="Arial" charset="0"/>
              </a:rPr>
              <a:t>Secretaría General</a:t>
            </a:r>
            <a:endParaRPr lang="es-ES" sz="2400" b="1" dirty="0">
              <a:solidFill>
                <a:srgbClr val="F0B52A"/>
              </a:solidFill>
              <a:latin typeface="Arial" charset="0"/>
              <a:cs typeface="Arial" charset="0"/>
            </a:endParaRPr>
          </a:p>
        </p:txBody>
      </p:sp>
      <p:sp>
        <p:nvSpPr>
          <p:cNvPr id="6" name="Rectángulo 5"/>
          <p:cNvSpPr/>
          <p:nvPr/>
        </p:nvSpPr>
        <p:spPr>
          <a:xfrm>
            <a:off x="235464" y="1268760"/>
            <a:ext cx="3976496" cy="2246769"/>
          </a:xfrm>
          <a:prstGeom prst="rect">
            <a:avLst/>
          </a:prstGeom>
          <a:solidFill>
            <a:schemeClr val="accent2">
              <a:lumMod val="20000"/>
              <a:lumOff val="80000"/>
            </a:schemeClr>
          </a:solid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2800" dirty="0">
                <a:ln w="0"/>
                <a:solidFill>
                  <a:schemeClr val="accent1"/>
                </a:solidFill>
                <a:effectLst>
                  <a:outerShdw blurRad="38100" dist="25400" dir="5400000" algn="ctr" rotWithShape="0">
                    <a:srgbClr val="6E747A">
                      <a:alpha val="43000"/>
                    </a:srgbClr>
                  </a:outerShdw>
                </a:effectLst>
              </a:rPr>
              <a:t>CUMPLIMIENTO DE REQUISITOS DE PERFECCIONAMIENTO Y </a:t>
            </a:r>
            <a:r>
              <a:rPr lang="es-ES" sz="2800" dirty="0">
                <a:ln w="0"/>
                <a:solidFill>
                  <a:schemeClr val="accent1"/>
                </a:solidFill>
                <a:effectLst>
                  <a:outerShdw blurRad="38100" dist="25400" dir="5400000" algn="ctr" rotWithShape="0">
                    <a:srgbClr val="6E747A">
                      <a:alpha val="43000"/>
                    </a:srgbClr>
                  </a:outerShdw>
                </a:effectLst>
              </a:rPr>
              <a:t>EJECUCION DEL CONTRATO</a:t>
            </a:r>
            <a:endParaRPr lang="es-ES" sz="2800" dirty="0">
              <a:ln w="0"/>
              <a:solidFill>
                <a:schemeClr val="accent1"/>
              </a:solidFill>
              <a:effectLst>
                <a:outerShdw blurRad="38100" dist="25400" dir="5400000" algn="ctr" rotWithShape="0">
                  <a:srgbClr val="6E747A">
                    <a:alpha val="43000"/>
                  </a:srgbClr>
                </a:outerShdw>
              </a:effectLst>
            </a:endParaRPr>
          </a:p>
        </p:txBody>
      </p:sp>
      <p:sp>
        <p:nvSpPr>
          <p:cNvPr id="7" name="Rectángulo 6"/>
          <p:cNvSpPr/>
          <p:nvPr/>
        </p:nvSpPr>
        <p:spPr>
          <a:xfrm>
            <a:off x="5436096" y="1772816"/>
            <a:ext cx="3505854" cy="1446550"/>
          </a:xfrm>
          <a:prstGeom prst="rect">
            <a:avLst/>
          </a:prstGeom>
          <a:solidFill>
            <a:schemeClr val="accent2">
              <a:lumMod val="20000"/>
              <a:lumOff val="80000"/>
            </a:schemeClr>
          </a:solid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4400" b="1" dirty="0" smtClean="0">
                <a:ln/>
                <a:solidFill>
                  <a:srgbClr val="FF0000"/>
                </a:solidFill>
              </a:rPr>
              <a:t>CERO HECHOS CUMPLIDOS</a:t>
            </a:r>
            <a:endParaRPr lang="es-ES" sz="8800" b="1" dirty="0">
              <a:ln/>
              <a:solidFill>
                <a:schemeClr val="accent4"/>
              </a:solidFill>
            </a:endParaRPr>
          </a:p>
        </p:txBody>
      </p:sp>
      <p:sp>
        <p:nvSpPr>
          <p:cNvPr id="8" name="Rectángulo 7"/>
          <p:cNvSpPr/>
          <p:nvPr/>
        </p:nvSpPr>
        <p:spPr>
          <a:xfrm>
            <a:off x="4542759" y="1916832"/>
            <a:ext cx="504056" cy="1200329"/>
          </a:xfrm>
          <a:prstGeom prst="rect">
            <a:avLst/>
          </a:prstGeom>
          <a:solidFill>
            <a:schemeClr val="accent2">
              <a:lumMod val="20000"/>
              <a:lumOff val="80000"/>
            </a:schemeClr>
          </a:solid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7200" dirty="0" smtClean="0">
                <a:ln w="0"/>
                <a:solidFill>
                  <a:schemeClr val="accent1"/>
                </a:solidFill>
                <a:effectLst>
                  <a:outerShdw blurRad="38100" dist="25400" dir="5400000" algn="ctr" rotWithShape="0">
                    <a:srgbClr val="6E747A">
                      <a:alpha val="43000"/>
                    </a:srgbClr>
                  </a:outerShdw>
                </a:effectLst>
              </a:rPr>
              <a:t>=</a:t>
            </a:r>
            <a:endParaRPr lang="es-ES" sz="7200" dirty="0">
              <a:ln w="0"/>
              <a:solidFill>
                <a:schemeClr val="accent1"/>
              </a:solidFill>
              <a:effectLst>
                <a:outerShdw blurRad="38100" dist="25400" dir="5400000" algn="ctr" rotWithShape="0">
                  <a:srgbClr val="6E747A">
                    <a:alpha val="43000"/>
                  </a:srgbClr>
                </a:outerShdw>
              </a:effectLst>
            </a:endParaRPr>
          </a:p>
        </p:txBody>
      </p:sp>
      <p:sp>
        <p:nvSpPr>
          <p:cNvPr id="9" name="Rectángulo 8"/>
          <p:cNvSpPr/>
          <p:nvPr/>
        </p:nvSpPr>
        <p:spPr>
          <a:xfrm>
            <a:off x="307472" y="4492277"/>
            <a:ext cx="3976496" cy="1323439"/>
          </a:xfrm>
          <a:prstGeom prst="rect">
            <a:avLst/>
          </a:prstGeom>
          <a:solidFill>
            <a:schemeClr val="accent2">
              <a:lumMod val="20000"/>
              <a:lumOff val="80000"/>
            </a:schemeClr>
          </a:solid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457200" indent="-457200">
              <a:buFont typeface="Arial" panose="020B0604020202020204" pitchFamily="34" charset="0"/>
              <a:buChar char="•"/>
            </a:pPr>
            <a:r>
              <a:rPr lang="es-ES" sz="2000" dirty="0" smtClean="0">
                <a:ln w="0"/>
                <a:solidFill>
                  <a:schemeClr val="tx2"/>
                </a:solidFill>
                <a:effectLst>
                  <a:outerShdw blurRad="38100" dist="25400" dir="5400000" algn="ctr" rotWithShape="0">
                    <a:srgbClr val="6E747A">
                      <a:alpha val="43000"/>
                    </a:srgbClr>
                  </a:outerShdw>
                </a:effectLst>
              </a:rPr>
              <a:t>APROBACION DEL CONTRATO</a:t>
            </a:r>
          </a:p>
          <a:p>
            <a:pPr marL="457200" indent="-457200">
              <a:buFont typeface="Arial" panose="020B0604020202020204" pitchFamily="34" charset="0"/>
              <a:buChar char="•"/>
            </a:pPr>
            <a:r>
              <a:rPr lang="es-ES" sz="2000" dirty="0" smtClean="0">
                <a:ln w="0"/>
                <a:solidFill>
                  <a:schemeClr val="tx2"/>
                </a:solidFill>
                <a:effectLst>
                  <a:outerShdw blurRad="38100" dist="25400" dir="5400000" algn="ctr" rotWithShape="0">
                    <a:srgbClr val="6E747A">
                      <a:alpha val="43000"/>
                    </a:srgbClr>
                  </a:outerShdw>
                </a:effectLst>
              </a:rPr>
              <a:t>REGISTRO PRESUPUESTAL (CRP)</a:t>
            </a:r>
          </a:p>
          <a:p>
            <a:pPr marL="457200" indent="-457200">
              <a:buFont typeface="Arial" panose="020B0604020202020204" pitchFamily="34" charset="0"/>
              <a:buChar char="•"/>
            </a:pPr>
            <a:r>
              <a:rPr lang="es-ES" sz="2000" dirty="0" smtClean="0">
                <a:ln w="0"/>
                <a:solidFill>
                  <a:schemeClr val="tx2"/>
                </a:solidFill>
                <a:effectLst>
                  <a:outerShdw blurRad="38100" dist="25400" dir="5400000" algn="ctr" rotWithShape="0">
                    <a:srgbClr val="6E747A">
                      <a:alpha val="43000"/>
                    </a:srgbClr>
                  </a:outerShdw>
                </a:effectLst>
              </a:rPr>
              <a:t>SUSCRIPCION DEL CONTRATO</a:t>
            </a:r>
          </a:p>
          <a:p>
            <a:pPr marL="457200" indent="-457200">
              <a:buFont typeface="Arial" panose="020B0604020202020204" pitchFamily="34" charset="0"/>
              <a:buChar char="•"/>
            </a:pPr>
            <a:r>
              <a:rPr lang="es-ES" sz="2000" dirty="0" smtClean="0">
                <a:ln w="0"/>
                <a:solidFill>
                  <a:schemeClr val="tx2"/>
                </a:solidFill>
                <a:effectLst>
                  <a:outerShdw blurRad="38100" dist="25400" dir="5400000" algn="ctr" rotWithShape="0">
                    <a:srgbClr val="6E747A">
                      <a:alpha val="43000"/>
                    </a:srgbClr>
                  </a:outerShdw>
                </a:effectLst>
              </a:rPr>
              <a:t>EXPEDICION DE GARANTIAS</a:t>
            </a:r>
            <a:endParaRPr lang="es-ES" sz="2000" dirty="0">
              <a:ln w="0"/>
              <a:solidFill>
                <a:schemeClr val="tx2"/>
              </a:solidFill>
              <a:effectLst>
                <a:outerShdw blurRad="38100" dist="25400" dir="5400000" algn="ctr" rotWithShape="0">
                  <a:srgbClr val="6E747A">
                    <a:alpha val="43000"/>
                  </a:srgbClr>
                </a:outerShdw>
              </a:effectLst>
            </a:endParaRPr>
          </a:p>
        </p:txBody>
      </p:sp>
      <p:sp>
        <p:nvSpPr>
          <p:cNvPr id="10" name="Rectángulo 9"/>
          <p:cNvSpPr/>
          <p:nvPr/>
        </p:nvSpPr>
        <p:spPr>
          <a:xfrm>
            <a:off x="4572000" y="4581128"/>
            <a:ext cx="504056" cy="1200329"/>
          </a:xfrm>
          <a:prstGeom prst="rect">
            <a:avLst/>
          </a:prstGeom>
          <a:solidFill>
            <a:schemeClr val="accent2">
              <a:lumMod val="20000"/>
              <a:lumOff val="80000"/>
            </a:schemeClr>
          </a:solid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7200" dirty="0" smtClean="0">
                <a:ln w="0"/>
                <a:solidFill>
                  <a:schemeClr val="accent1"/>
                </a:solidFill>
                <a:effectLst>
                  <a:outerShdw blurRad="38100" dist="25400" dir="5400000" algn="ctr" rotWithShape="0">
                    <a:srgbClr val="6E747A">
                      <a:alpha val="43000"/>
                    </a:srgbClr>
                  </a:outerShdw>
                </a:effectLst>
              </a:rPr>
              <a:t>=</a:t>
            </a:r>
            <a:endParaRPr lang="es-ES" sz="7200" dirty="0">
              <a:ln w="0"/>
              <a:solidFill>
                <a:schemeClr val="accent1"/>
              </a:solidFill>
              <a:effectLst>
                <a:outerShdw blurRad="38100" dist="25400" dir="5400000" algn="ctr" rotWithShape="0">
                  <a:srgbClr val="6E747A">
                    <a:alpha val="43000"/>
                  </a:srgbClr>
                </a:outerShdw>
              </a:effectLst>
            </a:endParaRPr>
          </a:p>
        </p:txBody>
      </p:sp>
      <p:sp>
        <p:nvSpPr>
          <p:cNvPr id="11" name="Rectángulo 10"/>
          <p:cNvSpPr/>
          <p:nvPr/>
        </p:nvSpPr>
        <p:spPr>
          <a:xfrm>
            <a:off x="5436096" y="4430722"/>
            <a:ext cx="3505854" cy="1446550"/>
          </a:xfrm>
          <a:prstGeom prst="rect">
            <a:avLst/>
          </a:prstGeom>
          <a:solidFill>
            <a:schemeClr val="accent2">
              <a:lumMod val="20000"/>
              <a:lumOff val="80000"/>
            </a:schemeClr>
          </a:solid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4400" b="1" dirty="0" smtClean="0">
                <a:ln/>
                <a:solidFill>
                  <a:srgbClr val="FF0000"/>
                </a:solidFill>
              </a:rPr>
              <a:t>EJECUCION CONTRATO</a:t>
            </a:r>
            <a:endParaRPr lang="es-ES" sz="8800" b="1" dirty="0">
              <a:ln/>
              <a:solidFill>
                <a:schemeClr val="accent4"/>
              </a:solidFill>
            </a:endParaRPr>
          </a:p>
        </p:txBody>
      </p:sp>
    </p:spTree>
    <p:extLst>
      <p:ext uri="{BB962C8B-B14F-4D97-AF65-F5344CB8AC3E}">
        <p14:creationId xmlns:p14="http://schemas.microsoft.com/office/powerpoint/2010/main" val="3049752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35496" y="0"/>
            <a:ext cx="6408712" cy="9087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s-CO" sz="2400" b="1" dirty="0" smtClean="0">
                <a:solidFill>
                  <a:srgbClr val="F0B52A"/>
                </a:solidFill>
                <a:latin typeface="Arial" charset="0"/>
                <a:cs typeface="Arial" charset="0"/>
              </a:rPr>
              <a:t>Secretaría General</a:t>
            </a:r>
            <a:endParaRPr lang="es-ES" sz="2400" b="1" dirty="0">
              <a:solidFill>
                <a:srgbClr val="F0B52A"/>
              </a:solidFill>
              <a:latin typeface="Arial" charset="0"/>
              <a:cs typeface="Arial" charset="0"/>
            </a:endParaRPr>
          </a:p>
        </p:txBody>
      </p:sp>
      <p:sp>
        <p:nvSpPr>
          <p:cNvPr id="5" name="2 Marcador de texto"/>
          <p:cNvSpPr txBox="1">
            <a:spLocks/>
          </p:cNvSpPr>
          <p:nvPr/>
        </p:nvSpPr>
        <p:spPr>
          <a:xfrm>
            <a:off x="214312" y="3717032"/>
            <a:ext cx="8715375" cy="8572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s-ES" sz="4400" b="1" dirty="0">
              <a:solidFill>
                <a:schemeClr val="tx2"/>
              </a:solidFill>
              <a:latin typeface="Arial" charset="0"/>
              <a:cs typeface="Arial" charset="0"/>
            </a:endParaRPr>
          </a:p>
        </p:txBody>
      </p:sp>
      <p:sp>
        <p:nvSpPr>
          <p:cNvPr id="3" name="Rectángulo 2"/>
          <p:cNvSpPr/>
          <p:nvPr/>
        </p:nvSpPr>
        <p:spPr>
          <a:xfrm>
            <a:off x="539552" y="2276872"/>
            <a:ext cx="7992888" cy="2585323"/>
          </a:xfrm>
          <a:prstGeom prst="rect">
            <a:avLst/>
          </a:prstGeom>
          <a:solidFill>
            <a:schemeClr val="accent4">
              <a:lumMod val="40000"/>
              <a:lumOff val="60000"/>
            </a:schemeClr>
          </a:solidFill>
        </p:spPr>
        <p:txBody>
          <a:bodyPr wrap="square" lIns="91440" tIns="45720" rIns="91440" bIns="45720">
            <a:spAutoFit/>
          </a:bodyPr>
          <a:lstStyle/>
          <a:p>
            <a:pPr algn="ctr"/>
            <a:r>
              <a:rPr lang="es-ES" sz="5400" dirty="0" smtClean="0">
                <a:ln w="0"/>
                <a:solidFill>
                  <a:schemeClr val="accent1"/>
                </a:solidFill>
                <a:effectLst>
                  <a:outerShdw blurRad="38100" dist="25400" dir="5400000" algn="ctr" rotWithShape="0">
                    <a:srgbClr val="6E747A">
                      <a:alpha val="43000"/>
                    </a:srgbClr>
                  </a:outerShdw>
                </a:effectLst>
              </a:rPr>
              <a:t>ESTUDIOS MERCADO, </a:t>
            </a:r>
            <a:r>
              <a:rPr lang="es-ES" sz="5400" dirty="0">
                <a:ln w="0"/>
                <a:solidFill>
                  <a:schemeClr val="accent1"/>
                </a:solidFill>
                <a:effectLst>
                  <a:outerShdw blurRad="38100" dist="25400" dir="5400000" algn="ctr" rotWithShape="0">
                    <a:srgbClr val="6E747A">
                      <a:alpha val="43000"/>
                    </a:srgbClr>
                  </a:outerShdw>
                </a:effectLst>
              </a:rPr>
              <a:t>ESTUDIOS PREVIOS</a:t>
            </a:r>
            <a:r>
              <a:rPr lang="es-ES" sz="5400" dirty="0" smtClean="0">
                <a:ln w="0"/>
                <a:solidFill>
                  <a:schemeClr val="accent1"/>
                </a:solidFill>
                <a:effectLst>
                  <a:outerShdw blurRad="38100" dist="25400" dir="5400000" algn="ctr" rotWithShape="0">
                    <a:srgbClr val="6E747A">
                      <a:alpha val="43000"/>
                    </a:srgbClr>
                  </a:outerShdw>
                </a:effectLst>
              </a:rPr>
              <a:t> </a:t>
            </a:r>
            <a:r>
              <a:rPr lang="es-ES" sz="5400" dirty="0" smtClean="0">
                <a:ln w="0"/>
                <a:solidFill>
                  <a:schemeClr val="accent1"/>
                </a:solidFill>
                <a:effectLst>
                  <a:outerShdw blurRad="38100" dist="25400" dir="5400000" algn="ctr" rotWithShape="0">
                    <a:srgbClr val="6E747A">
                      <a:alpha val="43000"/>
                    </a:srgbClr>
                  </a:outerShdw>
                </a:effectLst>
              </a:rPr>
              <a:t>Y TERMINOS DE REFERENCIA</a:t>
            </a:r>
            <a:endParaRPr lang="es-ES"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40696177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35496" y="0"/>
            <a:ext cx="6408712" cy="9087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s-CO" sz="2400" b="1" dirty="0" smtClean="0">
                <a:solidFill>
                  <a:srgbClr val="F0B52A"/>
                </a:solidFill>
                <a:latin typeface="Arial" charset="0"/>
                <a:cs typeface="Arial" charset="0"/>
              </a:rPr>
              <a:t>Secretaría General</a:t>
            </a:r>
            <a:endParaRPr lang="es-ES" sz="2400" b="1" dirty="0">
              <a:solidFill>
                <a:srgbClr val="F0B52A"/>
              </a:solidFill>
              <a:latin typeface="Arial" charset="0"/>
              <a:cs typeface="Arial" charset="0"/>
            </a:endParaRPr>
          </a:p>
        </p:txBody>
      </p:sp>
      <p:sp>
        <p:nvSpPr>
          <p:cNvPr id="5" name="2 Marcador de texto"/>
          <p:cNvSpPr txBox="1">
            <a:spLocks/>
          </p:cNvSpPr>
          <p:nvPr/>
        </p:nvSpPr>
        <p:spPr>
          <a:xfrm>
            <a:off x="214312" y="3717032"/>
            <a:ext cx="8715375" cy="8572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s-ES" sz="4400" b="1" dirty="0">
              <a:solidFill>
                <a:schemeClr val="tx2"/>
              </a:solidFill>
              <a:latin typeface="Arial" charset="0"/>
              <a:cs typeface="Arial" charset="0"/>
            </a:endParaRPr>
          </a:p>
        </p:txBody>
      </p:sp>
      <p:sp>
        <p:nvSpPr>
          <p:cNvPr id="3" name="Rectángulo 2"/>
          <p:cNvSpPr/>
          <p:nvPr/>
        </p:nvSpPr>
        <p:spPr>
          <a:xfrm>
            <a:off x="539552" y="1281534"/>
            <a:ext cx="7992888" cy="923330"/>
          </a:xfrm>
          <a:prstGeom prst="rect">
            <a:avLst/>
          </a:prstGeom>
          <a:solidFill>
            <a:schemeClr val="accent4">
              <a:lumMod val="40000"/>
              <a:lumOff val="60000"/>
            </a:schemeClr>
          </a:solidFill>
        </p:spPr>
        <p:txBody>
          <a:bodyPr wrap="square" lIns="91440" tIns="45720" rIns="91440" bIns="45720">
            <a:spAutoFit/>
          </a:bodyPr>
          <a:lstStyle/>
          <a:p>
            <a:pPr algn="ctr"/>
            <a:r>
              <a:rPr lang="es-ES" sz="5400" dirty="0" smtClean="0">
                <a:ln w="0"/>
                <a:solidFill>
                  <a:schemeClr val="accent1"/>
                </a:solidFill>
                <a:effectLst>
                  <a:outerShdw blurRad="38100" dist="25400" dir="5400000" algn="ctr" rotWithShape="0">
                    <a:srgbClr val="6E747A">
                      <a:alpha val="43000"/>
                    </a:srgbClr>
                  </a:outerShdw>
                </a:effectLst>
              </a:rPr>
              <a:t>ESTUDIOS MERCADO</a:t>
            </a:r>
            <a:endParaRPr lang="es-ES" sz="5400" b="0" cap="none" spc="0" dirty="0">
              <a:ln w="0"/>
              <a:solidFill>
                <a:schemeClr val="accent1"/>
              </a:solidFill>
              <a:effectLst>
                <a:outerShdw blurRad="38100" dist="25400" dir="5400000" algn="ctr" rotWithShape="0">
                  <a:srgbClr val="6E747A">
                    <a:alpha val="43000"/>
                  </a:srgbClr>
                </a:outerShdw>
              </a:effectLst>
            </a:endParaRPr>
          </a:p>
        </p:txBody>
      </p:sp>
      <p:sp>
        <p:nvSpPr>
          <p:cNvPr id="6" name="CuadroTexto 5"/>
          <p:cNvSpPr txBox="1"/>
          <p:nvPr/>
        </p:nvSpPr>
        <p:spPr>
          <a:xfrm>
            <a:off x="575557" y="2665943"/>
            <a:ext cx="7884875" cy="3139321"/>
          </a:xfrm>
          <a:prstGeom prst="rect">
            <a:avLst/>
          </a:prstGeom>
          <a:noFill/>
        </p:spPr>
        <p:txBody>
          <a:bodyPr wrap="square" rtlCol="0">
            <a:spAutoFit/>
          </a:bodyPr>
          <a:lstStyle/>
          <a:p>
            <a:pPr algn="ctr"/>
            <a:r>
              <a:rPr lang="en-US" i="1" dirty="0" err="1"/>
              <a:t>Fase</a:t>
            </a:r>
            <a:r>
              <a:rPr lang="en-US" i="1" dirty="0"/>
              <a:t> </a:t>
            </a:r>
            <a:r>
              <a:rPr lang="en-US" i="1" dirty="0"/>
              <a:t>de </a:t>
            </a:r>
            <a:r>
              <a:rPr lang="en-US" i="1" dirty="0" err="1"/>
              <a:t>planeación</a:t>
            </a:r>
            <a:r>
              <a:rPr lang="en-US" i="1" dirty="0"/>
              <a:t> </a:t>
            </a:r>
            <a:r>
              <a:rPr lang="en-US" i="1" dirty="0" err="1"/>
              <a:t>que</a:t>
            </a:r>
            <a:r>
              <a:rPr lang="en-US" i="1" dirty="0"/>
              <a:t> s</a:t>
            </a:r>
            <a:r>
              <a:rPr lang="es-CO" i="1" dirty="0" err="1"/>
              <a:t>intetiza</a:t>
            </a:r>
            <a:r>
              <a:rPr lang="es-CO" i="1" dirty="0"/>
              <a:t> </a:t>
            </a:r>
            <a:r>
              <a:rPr lang="es-CO" i="1" dirty="0"/>
              <a:t>los aspectos económicos, regulatorios y técnicos de un bien o servicio que la entidad necesita para su funcionamiento o requiere para cumplir su misión, abarcando </a:t>
            </a:r>
            <a:r>
              <a:rPr lang="es-CO" i="1" dirty="0"/>
              <a:t>en otros, </a:t>
            </a:r>
            <a:r>
              <a:rPr lang="es-CO" i="1" dirty="0"/>
              <a:t>aspectos de carácter </a:t>
            </a:r>
            <a:r>
              <a:rPr lang="es-CO" i="1" dirty="0"/>
              <a:t>cuantitativo y cualitativo.</a:t>
            </a:r>
            <a:endParaRPr lang="en-US" i="1" dirty="0"/>
          </a:p>
          <a:p>
            <a:endParaRPr lang="en-US" dirty="0" smtClean="0"/>
          </a:p>
          <a:p>
            <a:r>
              <a:rPr lang="en-US" dirty="0" err="1" smtClean="0"/>
              <a:t>Artículo</a:t>
            </a:r>
            <a:r>
              <a:rPr lang="en-US" dirty="0" smtClean="0"/>
              <a:t> 11 Manual </a:t>
            </a:r>
            <a:r>
              <a:rPr lang="en-US" dirty="0" err="1" smtClean="0"/>
              <a:t>Procesos</a:t>
            </a:r>
            <a:r>
              <a:rPr lang="en-US" dirty="0" smtClean="0"/>
              <a:t> y </a:t>
            </a:r>
            <a:r>
              <a:rPr lang="en-US" dirty="0" err="1" smtClean="0"/>
              <a:t>Procedimientos</a:t>
            </a:r>
            <a:r>
              <a:rPr lang="en-US" dirty="0" smtClean="0"/>
              <a:t> de </a:t>
            </a:r>
            <a:r>
              <a:rPr lang="en-US" dirty="0" err="1" smtClean="0"/>
              <a:t>Contratación</a:t>
            </a:r>
            <a:r>
              <a:rPr lang="en-US" dirty="0" smtClean="0"/>
              <a:t>:</a:t>
            </a:r>
          </a:p>
          <a:p>
            <a:pPr algn="just"/>
            <a:r>
              <a:rPr lang="es-ES_tradnl" b="1" dirty="0"/>
              <a:t>Artículo 11. Estudios Previos</a:t>
            </a:r>
            <a:r>
              <a:rPr lang="es-ES_tradnl" dirty="0"/>
              <a:t>. </a:t>
            </a:r>
            <a:r>
              <a:rPr lang="es-ES_tradnl" dirty="0" smtClean="0"/>
              <a:t>(…)</a:t>
            </a:r>
          </a:p>
          <a:p>
            <a:pPr lvl="0" algn="just"/>
            <a:r>
              <a:rPr lang="es-ES_tradnl" b="1" i="1" dirty="0" smtClean="0"/>
              <a:t>a. Justificación</a:t>
            </a:r>
            <a:r>
              <a:rPr lang="es-ES_tradnl" b="1" i="1" dirty="0"/>
              <a:t>.</a:t>
            </a:r>
            <a:r>
              <a:rPr lang="es-ES_tradnl" i="1" dirty="0"/>
              <a:t> </a:t>
            </a:r>
            <a:r>
              <a:rPr lang="es-ES_tradnl" i="1" dirty="0" smtClean="0"/>
              <a:t>(…) Se </a:t>
            </a:r>
            <a:r>
              <a:rPr lang="es-ES_tradnl" i="1" dirty="0"/>
              <a:t>anexará la ficha técnica de los bienes y servicios, la ficha económica </a:t>
            </a:r>
            <a:r>
              <a:rPr lang="es-ES_tradnl" b="1" i="1" u="sng" dirty="0">
                <a:solidFill>
                  <a:srgbClr val="FF0000"/>
                </a:solidFill>
              </a:rPr>
              <a:t>y el estudio de mercado</a:t>
            </a:r>
            <a:r>
              <a:rPr lang="es-ES_tradnl" i="1" dirty="0"/>
              <a:t>.</a:t>
            </a:r>
            <a:endParaRPr lang="es-CO" dirty="0"/>
          </a:p>
          <a:p>
            <a:pPr algn="just"/>
            <a:endParaRPr lang="es-CO" b="1" u="sng" dirty="0"/>
          </a:p>
          <a:p>
            <a:r>
              <a:rPr lang="es-ES_tradnl" dirty="0"/>
              <a:t> </a:t>
            </a:r>
            <a:endParaRPr lang="es-CO" dirty="0"/>
          </a:p>
        </p:txBody>
      </p:sp>
    </p:spTree>
    <p:extLst>
      <p:ext uri="{BB962C8B-B14F-4D97-AF65-F5344CB8AC3E}">
        <p14:creationId xmlns:p14="http://schemas.microsoft.com/office/powerpoint/2010/main" val="11813381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9103" y="1268760"/>
            <a:ext cx="8229600" cy="1143000"/>
          </a:xfrm>
        </p:spPr>
        <p:txBody>
          <a:bodyPr/>
          <a:lstStyle/>
          <a:p>
            <a:r>
              <a:rPr lang="es-CO" b="1" dirty="0">
                <a:solidFill>
                  <a:schemeClr val="tx2"/>
                </a:solidFill>
                <a:latin typeface="Arial" charset="0"/>
                <a:ea typeface="+mn-ea"/>
                <a:cs typeface="Arial" charset="0"/>
              </a:rPr>
              <a:t>INTERVENTORIA</a:t>
            </a:r>
          </a:p>
        </p:txBody>
      </p:sp>
      <p:pic>
        <p:nvPicPr>
          <p:cNvPr id="4" name="Marcador de contenido 3"/>
          <p:cNvPicPr>
            <a:picLocks noGrp="1" noChangeAspect="1"/>
          </p:cNvPicPr>
          <p:nvPr>
            <p:ph idx="1"/>
          </p:nvPr>
        </p:nvPicPr>
        <p:blipFill>
          <a:blip r:embed="rId2"/>
          <a:stretch>
            <a:fillRect/>
          </a:stretch>
        </p:blipFill>
        <p:spPr>
          <a:xfrm>
            <a:off x="463775" y="2564904"/>
            <a:ext cx="8316289" cy="3274976"/>
          </a:xfrm>
          <a:prstGeom prst="rect">
            <a:avLst/>
          </a:prstGeom>
        </p:spPr>
      </p:pic>
    </p:spTree>
    <p:extLst>
      <p:ext uri="{BB962C8B-B14F-4D97-AF65-F5344CB8AC3E}">
        <p14:creationId xmlns:p14="http://schemas.microsoft.com/office/powerpoint/2010/main" val="37229953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35496" y="0"/>
            <a:ext cx="6408712" cy="9087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s-CO" sz="2400" b="1" dirty="0" smtClean="0">
                <a:solidFill>
                  <a:srgbClr val="F0B52A"/>
                </a:solidFill>
                <a:latin typeface="Arial" charset="0"/>
                <a:cs typeface="Arial" charset="0"/>
              </a:rPr>
              <a:t>Secretaría General</a:t>
            </a:r>
            <a:endParaRPr lang="es-ES" sz="2400" b="1" dirty="0">
              <a:solidFill>
                <a:srgbClr val="F0B52A"/>
              </a:solidFill>
              <a:latin typeface="Arial" charset="0"/>
              <a:cs typeface="Arial" charset="0"/>
            </a:endParaRPr>
          </a:p>
        </p:txBody>
      </p:sp>
      <p:sp>
        <p:nvSpPr>
          <p:cNvPr id="5" name="2 Marcador de texto"/>
          <p:cNvSpPr txBox="1">
            <a:spLocks/>
          </p:cNvSpPr>
          <p:nvPr/>
        </p:nvSpPr>
        <p:spPr>
          <a:xfrm>
            <a:off x="214312" y="3717032"/>
            <a:ext cx="8715375" cy="8572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s-ES" sz="4400" b="1" dirty="0">
              <a:solidFill>
                <a:schemeClr val="tx2"/>
              </a:solidFill>
              <a:latin typeface="Arial" charset="0"/>
              <a:cs typeface="Arial" charset="0"/>
            </a:endParaRPr>
          </a:p>
        </p:txBody>
      </p:sp>
      <p:sp>
        <p:nvSpPr>
          <p:cNvPr id="3" name="Rectángulo 2"/>
          <p:cNvSpPr/>
          <p:nvPr/>
        </p:nvSpPr>
        <p:spPr>
          <a:xfrm>
            <a:off x="575555" y="1196752"/>
            <a:ext cx="7992888" cy="923330"/>
          </a:xfrm>
          <a:prstGeom prst="rect">
            <a:avLst/>
          </a:prstGeom>
          <a:solidFill>
            <a:schemeClr val="accent4">
              <a:lumMod val="40000"/>
              <a:lumOff val="60000"/>
            </a:schemeClr>
          </a:solidFill>
        </p:spPr>
        <p:txBody>
          <a:bodyPr wrap="square" lIns="91440" tIns="45720" rIns="91440" bIns="45720">
            <a:spAutoFit/>
          </a:bodyPr>
          <a:lstStyle/>
          <a:p>
            <a:pPr algn="ctr"/>
            <a:r>
              <a:rPr lang="es-ES" sz="5400" b="0" cap="none" spc="0" dirty="0" smtClean="0">
                <a:ln w="0"/>
                <a:solidFill>
                  <a:schemeClr val="accent1"/>
                </a:solidFill>
                <a:effectLst>
                  <a:outerShdw blurRad="38100" dist="25400" dir="5400000" algn="ctr" rotWithShape="0">
                    <a:srgbClr val="6E747A">
                      <a:alpha val="43000"/>
                    </a:srgbClr>
                  </a:outerShdw>
                </a:effectLst>
              </a:rPr>
              <a:t>ESTUDIOS </a:t>
            </a:r>
            <a:r>
              <a:rPr lang="es-ES" sz="5400" b="0" cap="none" spc="0" dirty="0" smtClean="0">
                <a:ln w="0"/>
                <a:solidFill>
                  <a:schemeClr val="accent1"/>
                </a:solidFill>
                <a:effectLst>
                  <a:outerShdw blurRad="38100" dist="25400" dir="5400000" algn="ctr" rotWithShape="0">
                    <a:srgbClr val="6E747A">
                      <a:alpha val="43000"/>
                    </a:srgbClr>
                  </a:outerShdw>
                </a:effectLst>
              </a:rPr>
              <a:t>PREVIOS</a:t>
            </a:r>
            <a:endParaRPr lang="es-ES" sz="5400" b="0" cap="none" spc="0" dirty="0" smtClean="0">
              <a:ln w="0"/>
              <a:solidFill>
                <a:schemeClr val="accent1"/>
              </a:solidFill>
              <a:effectLst>
                <a:outerShdw blurRad="38100" dist="25400" dir="5400000" algn="ctr" rotWithShape="0">
                  <a:srgbClr val="6E747A">
                    <a:alpha val="43000"/>
                  </a:srgbClr>
                </a:outerShdw>
              </a:effectLst>
            </a:endParaRPr>
          </a:p>
        </p:txBody>
      </p:sp>
      <p:sp>
        <p:nvSpPr>
          <p:cNvPr id="2" name="CuadroTexto 1"/>
          <p:cNvSpPr txBox="1"/>
          <p:nvPr/>
        </p:nvSpPr>
        <p:spPr>
          <a:xfrm>
            <a:off x="683568" y="2420888"/>
            <a:ext cx="7884875" cy="2862322"/>
          </a:xfrm>
          <a:prstGeom prst="rect">
            <a:avLst/>
          </a:prstGeom>
          <a:noFill/>
        </p:spPr>
        <p:txBody>
          <a:bodyPr wrap="square" rtlCol="0">
            <a:spAutoFit/>
          </a:bodyPr>
          <a:lstStyle/>
          <a:p>
            <a:pPr algn="ctr"/>
            <a:r>
              <a:rPr lang="en-US" i="1" dirty="0" err="1" smtClean="0"/>
              <a:t>Fase</a:t>
            </a:r>
            <a:r>
              <a:rPr lang="en-US" i="1" dirty="0" smtClean="0"/>
              <a:t> </a:t>
            </a:r>
            <a:r>
              <a:rPr lang="en-US" i="1" dirty="0"/>
              <a:t>de </a:t>
            </a:r>
            <a:r>
              <a:rPr lang="en-US" i="1" dirty="0" err="1"/>
              <a:t>planeación</a:t>
            </a:r>
            <a:r>
              <a:rPr lang="en-US" i="1" dirty="0"/>
              <a:t> </a:t>
            </a:r>
            <a:r>
              <a:rPr lang="en-US" i="1" dirty="0" err="1"/>
              <a:t>que</a:t>
            </a:r>
            <a:r>
              <a:rPr lang="en-US" i="1" dirty="0"/>
              <a:t> </a:t>
            </a:r>
            <a:r>
              <a:rPr lang="en-US" i="1" dirty="0" err="1" smtClean="0"/>
              <a:t>determina</a:t>
            </a:r>
            <a:r>
              <a:rPr lang="en-US" i="1" dirty="0" smtClean="0"/>
              <a:t> </a:t>
            </a:r>
            <a:r>
              <a:rPr lang="en-US" i="1" dirty="0"/>
              <a:t>con </a:t>
            </a:r>
            <a:r>
              <a:rPr lang="en-US" i="1" dirty="0" err="1"/>
              <a:t>anterioridad</a:t>
            </a:r>
            <a:r>
              <a:rPr lang="en-US" i="1" dirty="0"/>
              <a:t> </a:t>
            </a:r>
            <a:r>
              <a:rPr lang="en-US" i="1" dirty="0" err="1"/>
              <a:t>cuáles</a:t>
            </a:r>
            <a:r>
              <a:rPr lang="en-US" i="1" dirty="0"/>
              <a:t> son </a:t>
            </a:r>
            <a:r>
              <a:rPr lang="en-US" i="1" dirty="0" err="1"/>
              <a:t>las</a:t>
            </a:r>
            <a:r>
              <a:rPr lang="en-US" i="1" dirty="0"/>
              <a:t> </a:t>
            </a:r>
            <a:r>
              <a:rPr lang="en-US" i="1" dirty="0" err="1"/>
              <a:t>necesidades</a:t>
            </a:r>
            <a:r>
              <a:rPr lang="en-US" i="1" dirty="0"/>
              <a:t> </a:t>
            </a:r>
            <a:r>
              <a:rPr lang="en-US" i="1" dirty="0" err="1" smtClean="0"/>
              <a:t>institucionales</a:t>
            </a:r>
            <a:r>
              <a:rPr lang="en-US" i="1" dirty="0" smtClean="0"/>
              <a:t>.</a:t>
            </a:r>
          </a:p>
          <a:p>
            <a:pPr algn="ctr"/>
            <a:endParaRPr lang="en-US" dirty="0"/>
          </a:p>
          <a:p>
            <a:r>
              <a:rPr lang="en-US" dirty="0" err="1" smtClean="0"/>
              <a:t>Artículo</a:t>
            </a:r>
            <a:r>
              <a:rPr lang="en-US" dirty="0" smtClean="0"/>
              <a:t> 11 Manual </a:t>
            </a:r>
            <a:r>
              <a:rPr lang="en-US" dirty="0" err="1" smtClean="0"/>
              <a:t>Procesos</a:t>
            </a:r>
            <a:r>
              <a:rPr lang="en-US" dirty="0" smtClean="0"/>
              <a:t> y </a:t>
            </a:r>
            <a:r>
              <a:rPr lang="en-US" dirty="0" err="1" smtClean="0"/>
              <a:t>Procedimientos</a:t>
            </a:r>
            <a:r>
              <a:rPr lang="en-US" dirty="0" smtClean="0"/>
              <a:t> de </a:t>
            </a:r>
            <a:r>
              <a:rPr lang="en-US" dirty="0" err="1" smtClean="0"/>
              <a:t>Contratación</a:t>
            </a:r>
            <a:r>
              <a:rPr lang="en-US" dirty="0" smtClean="0"/>
              <a:t>:</a:t>
            </a:r>
          </a:p>
          <a:p>
            <a:pPr algn="just"/>
            <a:r>
              <a:rPr lang="es-ES_tradnl" b="1" dirty="0"/>
              <a:t>Artículo 11. Estudios Previos</a:t>
            </a:r>
            <a:r>
              <a:rPr lang="es-ES_tradnl" dirty="0"/>
              <a:t>. Los estudios y documentos previos estarán conformados por los documentos que sirvan de soporte </a:t>
            </a:r>
            <a:r>
              <a:rPr lang="es-ES_tradnl" b="1" u="sng" dirty="0"/>
              <a:t>para la elaboración de los términos de referencia definitivos</a:t>
            </a:r>
            <a:r>
              <a:rPr lang="es-ES_tradnl" dirty="0"/>
              <a:t> y posteriormente para la elaboración del respectivo contrato. </a:t>
            </a:r>
            <a:r>
              <a:rPr lang="es-ES_tradnl" b="1" u="sng" dirty="0"/>
              <a:t>Los estudios previos determinan el alcance de lo requerido por la Universidad.</a:t>
            </a:r>
            <a:endParaRPr lang="es-CO" b="1" u="sng" dirty="0"/>
          </a:p>
          <a:p>
            <a:r>
              <a:rPr lang="es-ES_tradnl" dirty="0"/>
              <a:t> </a:t>
            </a:r>
            <a:endParaRPr lang="es-CO" dirty="0"/>
          </a:p>
        </p:txBody>
      </p:sp>
    </p:spTree>
    <p:extLst>
      <p:ext uri="{BB962C8B-B14F-4D97-AF65-F5344CB8AC3E}">
        <p14:creationId xmlns:p14="http://schemas.microsoft.com/office/powerpoint/2010/main" val="660023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35496" y="0"/>
            <a:ext cx="6408712" cy="9087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s-CO" sz="2400" b="1" dirty="0" smtClean="0">
                <a:solidFill>
                  <a:srgbClr val="F0B52A"/>
                </a:solidFill>
                <a:latin typeface="Arial" charset="0"/>
                <a:cs typeface="Arial" charset="0"/>
              </a:rPr>
              <a:t>Secretaría General</a:t>
            </a:r>
            <a:endParaRPr lang="es-ES" sz="2400" b="1" dirty="0">
              <a:solidFill>
                <a:srgbClr val="F0B52A"/>
              </a:solidFill>
              <a:latin typeface="Arial" charset="0"/>
              <a:cs typeface="Arial" charset="0"/>
            </a:endParaRPr>
          </a:p>
        </p:txBody>
      </p:sp>
      <p:sp>
        <p:nvSpPr>
          <p:cNvPr id="5" name="2 Marcador de texto"/>
          <p:cNvSpPr txBox="1">
            <a:spLocks/>
          </p:cNvSpPr>
          <p:nvPr/>
        </p:nvSpPr>
        <p:spPr>
          <a:xfrm>
            <a:off x="214312" y="3717032"/>
            <a:ext cx="8715375" cy="8572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s-ES" sz="4400" b="1" dirty="0">
              <a:solidFill>
                <a:schemeClr val="tx2"/>
              </a:solidFill>
              <a:latin typeface="Arial" charset="0"/>
              <a:cs typeface="Arial" charset="0"/>
            </a:endParaRPr>
          </a:p>
        </p:txBody>
      </p:sp>
      <p:sp>
        <p:nvSpPr>
          <p:cNvPr id="3" name="Rectángulo 2"/>
          <p:cNvSpPr/>
          <p:nvPr/>
        </p:nvSpPr>
        <p:spPr>
          <a:xfrm>
            <a:off x="575555" y="1065510"/>
            <a:ext cx="7992888" cy="923330"/>
          </a:xfrm>
          <a:prstGeom prst="rect">
            <a:avLst/>
          </a:prstGeom>
          <a:solidFill>
            <a:schemeClr val="accent4">
              <a:lumMod val="40000"/>
              <a:lumOff val="60000"/>
            </a:schemeClr>
          </a:solidFill>
        </p:spPr>
        <p:txBody>
          <a:bodyPr wrap="square" lIns="91440" tIns="45720" rIns="91440" bIns="45720">
            <a:spAutoFit/>
          </a:bodyPr>
          <a:lstStyle/>
          <a:p>
            <a:pPr algn="ctr"/>
            <a:r>
              <a:rPr lang="es-ES" sz="5400" b="0" cap="none" spc="0" dirty="0" smtClean="0">
                <a:ln w="0"/>
                <a:solidFill>
                  <a:schemeClr val="accent1"/>
                </a:solidFill>
                <a:effectLst>
                  <a:outerShdw blurRad="38100" dist="25400" dir="5400000" algn="ctr" rotWithShape="0">
                    <a:srgbClr val="6E747A">
                      <a:alpha val="43000"/>
                    </a:srgbClr>
                  </a:outerShdw>
                </a:effectLst>
              </a:rPr>
              <a:t>TERMINOS DE REFERENCIA</a:t>
            </a:r>
            <a:endParaRPr lang="es-ES" sz="5400" b="0" cap="none" spc="0" dirty="0" smtClean="0">
              <a:ln w="0"/>
              <a:solidFill>
                <a:schemeClr val="accent1"/>
              </a:solidFill>
              <a:effectLst>
                <a:outerShdw blurRad="38100" dist="25400" dir="5400000" algn="ctr" rotWithShape="0">
                  <a:srgbClr val="6E747A">
                    <a:alpha val="43000"/>
                  </a:srgbClr>
                </a:outerShdw>
              </a:effectLst>
            </a:endParaRPr>
          </a:p>
        </p:txBody>
      </p:sp>
      <p:sp>
        <p:nvSpPr>
          <p:cNvPr id="2" name="CuadroTexto 1"/>
          <p:cNvSpPr txBox="1"/>
          <p:nvPr/>
        </p:nvSpPr>
        <p:spPr>
          <a:xfrm>
            <a:off x="647565" y="2060848"/>
            <a:ext cx="7884875" cy="3693319"/>
          </a:xfrm>
          <a:prstGeom prst="rect">
            <a:avLst/>
          </a:prstGeom>
          <a:noFill/>
        </p:spPr>
        <p:txBody>
          <a:bodyPr wrap="square" rtlCol="0">
            <a:spAutoFit/>
          </a:bodyPr>
          <a:lstStyle/>
          <a:p>
            <a:pPr algn="ctr"/>
            <a:r>
              <a:rPr lang="en-US" i="1" dirty="0" err="1" smtClean="0"/>
              <a:t>Fase</a:t>
            </a:r>
            <a:r>
              <a:rPr lang="en-US" i="1" dirty="0" smtClean="0"/>
              <a:t> </a:t>
            </a:r>
            <a:r>
              <a:rPr lang="en-US" i="1" dirty="0"/>
              <a:t>de </a:t>
            </a:r>
            <a:r>
              <a:rPr lang="en-US" i="1" dirty="0" err="1"/>
              <a:t>planeación</a:t>
            </a:r>
            <a:r>
              <a:rPr lang="en-US" i="1" dirty="0"/>
              <a:t> </a:t>
            </a:r>
            <a:r>
              <a:rPr lang="es-ES_tradnl" i="1" dirty="0"/>
              <a:t>a </a:t>
            </a:r>
            <a:r>
              <a:rPr lang="es-ES_tradnl" i="1" dirty="0"/>
              <a:t>través de los cuales se incluirán los presupuestos generales que gobernarán el futuro contrato</a:t>
            </a:r>
            <a:r>
              <a:rPr lang="en-US" i="1" dirty="0"/>
              <a:t>.</a:t>
            </a:r>
          </a:p>
          <a:p>
            <a:pPr algn="ctr"/>
            <a:endParaRPr lang="en-US" dirty="0"/>
          </a:p>
          <a:p>
            <a:r>
              <a:rPr lang="en-US" dirty="0" err="1" smtClean="0"/>
              <a:t>Artículo</a:t>
            </a:r>
            <a:r>
              <a:rPr lang="en-US" dirty="0" smtClean="0"/>
              <a:t> 14.2.1 Manual </a:t>
            </a:r>
            <a:r>
              <a:rPr lang="en-US" dirty="0" err="1" smtClean="0"/>
              <a:t>Procesos</a:t>
            </a:r>
            <a:r>
              <a:rPr lang="en-US" dirty="0" smtClean="0"/>
              <a:t> y </a:t>
            </a:r>
            <a:r>
              <a:rPr lang="en-US" dirty="0" err="1" smtClean="0"/>
              <a:t>Procedimientos</a:t>
            </a:r>
            <a:r>
              <a:rPr lang="en-US" dirty="0" smtClean="0"/>
              <a:t> de </a:t>
            </a:r>
            <a:r>
              <a:rPr lang="en-US" dirty="0" err="1" smtClean="0"/>
              <a:t>Contratación</a:t>
            </a:r>
            <a:r>
              <a:rPr lang="en-US" dirty="0" smtClean="0"/>
              <a:t>:</a:t>
            </a:r>
          </a:p>
          <a:p>
            <a:endParaRPr lang="en-US" dirty="0" smtClean="0"/>
          </a:p>
          <a:p>
            <a:pPr algn="just"/>
            <a:r>
              <a:rPr lang="es-CO" b="1" dirty="0" smtClean="0"/>
              <a:t>“Artículo </a:t>
            </a:r>
            <a:r>
              <a:rPr lang="es-CO" b="1" dirty="0"/>
              <a:t>14.2.1.Elaboración de términos de referencia definitivos:</a:t>
            </a:r>
            <a:r>
              <a:rPr lang="es-CO" dirty="0"/>
              <a:t> Una vez la unidad de apoyo correspondiente cuente con los estudios previos, entregados por la unidad que requiere la contratación junto con el certificado de disponibilidad presupuestal correspondiente, </a:t>
            </a:r>
            <a:r>
              <a:rPr lang="es-CO" b="1" u="sng" dirty="0"/>
              <a:t>procederá a la elaboración de los términos de referencia definitivos los cuales deberán contener la misma información contenida en los estudios previos </a:t>
            </a:r>
            <a:r>
              <a:rPr lang="es-CO" dirty="0"/>
              <a:t>presentados por la unidad interesada en adelantar la contratación </a:t>
            </a:r>
            <a:r>
              <a:rPr lang="es-CO" dirty="0" smtClean="0"/>
              <a:t>(…)”</a:t>
            </a:r>
            <a:endParaRPr lang="es-CO" dirty="0"/>
          </a:p>
          <a:p>
            <a:endParaRPr lang="en-US" dirty="0" smtClean="0"/>
          </a:p>
        </p:txBody>
      </p:sp>
    </p:spTree>
    <p:extLst>
      <p:ext uri="{BB962C8B-B14F-4D97-AF65-F5344CB8AC3E}">
        <p14:creationId xmlns:p14="http://schemas.microsoft.com/office/powerpoint/2010/main" val="20805692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35496" y="0"/>
            <a:ext cx="6408712" cy="9087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s-CO" sz="2400" b="1" dirty="0" smtClean="0">
                <a:solidFill>
                  <a:srgbClr val="F0B52A"/>
                </a:solidFill>
                <a:latin typeface="Arial" charset="0"/>
                <a:cs typeface="Arial" charset="0"/>
              </a:rPr>
              <a:t>Secretaría General</a:t>
            </a:r>
            <a:endParaRPr lang="es-ES" sz="2400" b="1" dirty="0">
              <a:solidFill>
                <a:srgbClr val="F0B52A"/>
              </a:solidFill>
              <a:latin typeface="Arial" charset="0"/>
              <a:cs typeface="Arial" charset="0"/>
            </a:endParaRPr>
          </a:p>
        </p:txBody>
      </p:sp>
      <p:sp>
        <p:nvSpPr>
          <p:cNvPr id="5" name="2 Marcador de texto"/>
          <p:cNvSpPr txBox="1">
            <a:spLocks/>
          </p:cNvSpPr>
          <p:nvPr/>
        </p:nvSpPr>
        <p:spPr>
          <a:xfrm>
            <a:off x="214312" y="3717032"/>
            <a:ext cx="8715375" cy="8572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s-ES" sz="4400" b="1" dirty="0">
              <a:solidFill>
                <a:schemeClr val="tx2"/>
              </a:solidFill>
              <a:latin typeface="Arial" charset="0"/>
              <a:cs typeface="Arial" charset="0"/>
            </a:endParaRPr>
          </a:p>
        </p:txBody>
      </p:sp>
      <p:sp>
        <p:nvSpPr>
          <p:cNvPr id="3" name="Rectángulo 2"/>
          <p:cNvSpPr/>
          <p:nvPr/>
        </p:nvSpPr>
        <p:spPr>
          <a:xfrm>
            <a:off x="575555" y="1065510"/>
            <a:ext cx="7992888" cy="1569660"/>
          </a:xfrm>
          <a:prstGeom prst="rect">
            <a:avLst/>
          </a:prstGeom>
          <a:solidFill>
            <a:schemeClr val="accent4">
              <a:lumMod val="40000"/>
              <a:lumOff val="60000"/>
            </a:schemeClr>
          </a:solidFill>
        </p:spPr>
        <p:txBody>
          <a:bodyPr wrap="square" lIns="91440" tIns="45720" rIns="91440" bIns="45720">
            <a:spAutoFit/>
          </a:bodyPr>
          <a:lstStyle/>
          <a:p>
            <a:pPr algn="ctr"/>
            <a:r>
              <a:rPr lang="es-ES" sz="4800" b="0" cap="none" spc="0" dirty="0" smtClean="0">
                <a:ln w="0"/>
                <a:solidFill>
                  <a:schemeClr val="accent1"/>
                </a:solidFill>
                <a:effectLst>
                  <a:outerShdw blurRad="38100" dist="25400" dir="5400000" algn="ctr" rotWithShape="0">
                    <a:srgbClr val="6E747A">
                      <a:alpha val="43000"/>
                    </a:srgbClr>
                  </a:outerShdw>
                </a:effectLst>
              </a:rPr>
              <a:t>PRESUPUESTOS GENERALES DE LOS TERMINOS DE REFERENCIA</a:t>
            </a:r>
            <a:endParaRPr lang="es-ES" sz="4800" b="0" cap="none" spc="0" dirty="0" smtClean="0">
              <a:ln w="0"/>
              <a:solidFill>
                <a:schemeClr val="accent1"/>
              </a:solidFill>
              <a:effectLst>
                <a:outerShdw blurRad="38100" dist="25400" dir="5400000" algn="ctr" rotWithShape="0">
                  <a:srgbClr val="6E747A">
                    <a:alpha val="43000"/>
                  </a:srgbClr>
                </a:outerShdw>
              </a:effectLst>
            </a:endParaRPr>
          </a:p>
        </p:txBody>
      </p:sp>
      <p:sp>
        <p:nvSpPr>
          <p:cNvPr id="2" name="CuadroTexto 1"/>
          <p:cNvSpPr txBox="1"/>
          <p:nvPr/>
        </p:nvSpPr>
        <p:spPr>
          <a:xfrm>
            <a:off x="647565" y="2728659"/>
            <a:ext cx="7920878" cy="3231654"/>
          </a:xfrm>
          <a:prstGeom prst="rect">
            <a:avLst/>
          </a:prstGeom>
          <a:noFill/>
        </p:spPr>
        <p:txBody>
          <a:bodyPr wrap="square" rtlCol="0">
            <a:spAutoFit/>
          </a:bodyPr>
          <a:lstStyle/>
          <a:p>
            <a:r>
              <a:rPr lang="en-US" dirty="0" err="1" smtClean="0"/>
              <a:t>Artículo</a:t>
            </a:r>
            <a:r>
              <a:rPr lang="en-US" dirty="0" smtClean="0"/>
              <a:t> 12 Manual </a:t>
            </a:r>
            <a:r>
              <a:rPr lang="en-US" dirty="0" err="1" smtClean="0"/>
              <a:t>Procesos</a:t>
            </a:r>
            <a:r>
              <a:rPr lang="en-US" dirty="0" smtClean="0"/>
              <a:t> y </a:t>
            </a:r>
            <a:r>
              <a:rPr lang="en-US" dirty="0" err="1" smtClean="0"/>
              <a:t>Procedimientos</a:t>
            </a:r>
            <a:r>
              <a:rPr lang="en-US" dirty="0" smtClean="0"/>
              <a:t> de </a:t>
            </a:r>
            <a:r>
              <a:rPr lang="en-US" dirty="0" err="1" smtClean="0"/>
              <a:t>Contratación</a:t>
            </a:r>
            <a:r>
              <a:rPr lang="en-US" dirty="0" smtClean="0"/>
              <a:t>:</a:t>
            </a:r>
          </a:p>
          <a:p>
            <a:pPr algn="just"/>
            <a:r>
              <a:rPr lang="es-ES_tradnl" b="1" dirty="0"/>
              <a:t>Artículo </a:t>
            </a:r>
            <a:r>
              <a:rPr lang="es-ES_tradnl" b="1" dirty="0" smtClean="0"/>
              <a:t>12. Términos de referencia</a:t>
            </a:r>
            <a:r>
              <a:rPr lang="es-ES_tradnl" dirty="0" smtClean="0"/>
              <a:t>. (…) presupuestos generales:</a:t>
            </a:r>
          </a:p>
          <a:p>
            <a:pPr marL="171450" lvl="0" indent="-171450">
              <a:buFont typeface="Arial" panose="020B0604020202020204" pitchFamily="34" charset="0"/>
              <a:buChar char="•"/>
            </a:pPr>
            <a:r>
              <a:rPr lang="es-CO" sz="1200" i="1" dirty="0"/>
              <a:t>Objeto de la contratación. </a:t>
            </a:r>
            <a:endParaRPr lang="es-CO" sz="1200" dirty="0"/>
          </a:p>
          <a:p>
            <a:pPr marL="171450" indent="-171450">
              <a:buFont typeface="Arial" panose="020B0604020202020204" pitchFamily="34" charset="0"/>
              <a:buChar char="•"/>
            </a:pPr>
            <a:r>
              <a:rPr lang="es-CO" sz="1200" i="1" dirty="0" smtClean="0"/>
              <a:t>Obligaciones</a:t>
            </a:r>
            <a:r>
              <a:rPr lang="es-CO" sz="1200" i="1" dirty="0"/>
              <a:t>.</a:t>
            </a:r>
            <a:endParaRPr lang="es-CO" sz="1200" dirty="0"/>
          </a:p>
          <a:p>
            <a:pPr marL="171450" lvl="0" indent="-171450">
              <a:buFont typeface="Arial" panose="020B0604020202020204" pitchFamily="34" charset="0"/>
              <a:buChar char="•"/>
            </a:pPr>
            <a:r>
              <a:rPr lang="es-CO" sz="1200" i="1" dirty="0" smtClean="0"/>
              <a:t>Resultados </a:t>
            </a:r>
            <a:r>
              <a:rPr lang="es-CO" sz="1200" i="1" dirty="0"/>
              <a:t>esperados.</a:t>
            </a:r>
            <a:endParaRPr lang="es-CO" sz="1200" dirty="0"/>
          </a:p>
          <a:p>
            <a:pPr marL="171450" lvl="0" indent="-171450">
              <a:buFont typeface="Arial" panose="020B0604020202020204" pitchFamily="34" charset="0"/>
              <a:buChar char="•"/>
            </a:pPr>
            <a:r>
              <a:rPr lang="es-CO" sz="1200" i="1" dirty="0" smtClean="0"/>
              <a:t>Número </a:t>
            </a:r>
            <a:r>
              <a:rPr lang="es-CO" sz="1200" i="1" dirty="0"/>
              <a:t>del certificado de disponibilidad presupuestal que ampara el futuro proceso de selección y/o contrato.</a:t>
            </a:r>
            <a:endParaRPr lang="es-CO" sz="1200" dirty="0"/>
          </a:p>
          <a:p>
            <a:pPr marL="171450" lvl="0" indent="-171450">
              <a:buFont typeface="Arial" panose="020B0604020202020204" pitchFamily="34" charset="0"/>
              <a:buChar char="•"/>
            </a:pPr>
            <a:r>
              <a:rPr lang="es-CO" sz="1200" i="1" dirty="0" smtClean="0"/>
              <a:t>Número </a:t>
            </a:r>
            <a:r>
              <a:rPr lang="es-CO" sz="1200" i="1" dirty="0"/>
              <a:t>de operación, proyecto y meta del plan de desarrollo, siempre que la ejecución de los recursos sea con cargo al presupuesto de inversión.</a:t>
            </a:r>
            <a:endParaRPr lang="es-CO" sz="1200" dirty="0"/>
          </a:p>
          <a:p>
            <a:pPr marL="171450" lvl="0" indent="-171450">
              <a:buFont typeface="Arial" panose="020B0604020202020204" pitchFamily="34" charset="0"/>
              <a:buChar char="•"/>
            </a:pPr>
            <a:r>
              <a:rPr lang="es-CO" sz="1200" i="1" dirty="0" smtClean="0"/>
              <a:t>Cargo </a:t>
            </a:r>
            <a:r>
              <a:rPr lang="es-CO" sz="1200" i="1" dirty="0"/>
              <a:t>y nombre del supervisor, o nombre o razón social del interventor contratado para dicho propósito.</a:t>
            </a:r>
            <a:endParaRPr lang="es-CO" sz="1200" dirty="0"/>
          </a:p>
          <a:p>
            <a:pPr marL="171450" lvl="0" indent="-171450">
              <a:buFont typeface="Arial" panose="020B0604020202020204" pitchFamily="34" charset="0"/>
              <a:buChar char="•"/>
            </a:pPr>
            <a:r>
              <a:rPr lang="es-CO" sz="1200" i="1" dirty="0" smtClean="0"/>
              <a:t>Valor </a:t>
            </a:r>
            <a:r>
              <a:rPr lang="es-CO" sz="1200" i="1" dirty="0"/>
              <a:t>y forma de pago.</a:t>
            </a:r>
            <a:endParaRPr lang="es-CO" sz="1200" dirty="0"/>
          </a:p>
          <a:p>
            <a:pPr marL="171450" lvl="0" indent="-171450">
              <a:buFont typeface="Arial" panose="020B0604020202020204" pitchFamily="34" charset="0"/>
              <a:buChar char="•"/>
            </a:pPr>
            <a:r>
              <a:rPr lang="es-CO" sz="1200" i="1" dirty="0" smtClean="0"/>
              <a:t>Plazo </a:t>
            </a:r>
            <a:r>
              <a:rPr lang="es-CO" sz="1200" i="1" dirty="0"/>
              <a:t>de ejecución del contrato.</a:t>
            </a:r>
            <a:endParaRPr lang="es-CO" sz="1200" dirty="0"/>
          </a:p>
          <a:p>
            <a:pPr marL="171450" lvl="0" indent="-171450">
              <a:buFont typeface="Arial" panose="020B0604020202020204" pitchFamily="34" charset="0"/>
              <a:buChar char="•"/>
            </a:pPr>
            <a:r>
              <a:rPr lang="es-CO" sz="1200" i="1" dirty="0" smtClean="0"/>
              <a:t>Garantías </a:t>
            </a:r>
            <a:r>
              <a:rPr lang="es-CO" sz="1200" i="1" dirty="0"/>
              <a:t>e identificación de los posibles riesgos asociados al contrato (para menor y mayor cuantía o cuando en la mínima cuantía se requiera).</a:t>
            </a:r>
            <a:endParaRPr lang="es-CO" sz="1200" dirty="0"/>
          </a:p>
          <a:p>
            <a:pPr marL="171450" lvl="0" indent="-171450">
              <a:buFont typeface="Arial" panose="020B0604020202020204" pitchFamily="34" charset="0"/>
              <a:buChar char="•"/>
            </a:pPr>
            <a:r>
              <a:rPr lang="es-CO" sz="1200" i="1" dirty="0" smtClean="0"/>
              <a:t>Licencia</a:t>
            </a:r>
            <a:r>
              <a:rPr lang="es-CO" sz="1200" i="1" dirty="0"/>
              <a:t>, permiso, autorización o planos y diseños de ser necesarios.</a:t>
            </a:r>
            <a:endParaRPr lang="es-CO" sz="1200" dirty="0"/>
          </a:p>
          <a:p>
            <a:pPr marL="171450" lvl="0" indent="-171450">
              <a:buFont typeface="Arial" panose="020B0604020202020204" pitchFamily="34" charset="0"/>
              <a:buChar char="•"/>
            </a:pPr>
            <a:r>
              <a:rPr lang="es-CO" sz="1200" i="1" dirty="0" smtClean="0"/>
              <a:t>Para </a:t>
            </a:r>
            <a:r>
              <a:rPr lang="es-CO" sz="1200" i="1" dirty="0"/>
              <a:t>los procesos de selección de menor y mayor cuantía se deberán proponer los criterios de calificación que serán tenidos en cuenta durante el desarrollo del proceso de invitación directa o pública correspondiente. </a:t>
            </a:r>
            <a:endParaRPr lang="es-CO" sz="1200" dirty="0"/>
          </a:p>
        </p:txBody>
      </p:sp>
    </p:spTree>
    <p:extLst>
      <p:ext uri="{BB962C8B-B14F-4D97-AF65-F5344CB8AC3E}">
        <p14:creationId xmlns:p14="http://schemas.microsoft.com/office/powerpoint/2010/main" val="7652149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35496" y="0"/>
            <a:ext cx="6408712" cy="9087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s-CO" sz="2400" b="1" dirty="0" smtClean="0">
                <a:solidFill>
                  <a:srgbClr val="F0B52A"/>
                </a:solidFill>
                <a:latin typeface="Arial" charset="0"/>
                <a:cs typeface="Arial" charset="0"/>
              </a:rPr>
              <a:t>Secretaría General</a:t>
            </a:r>
            <a:endParaRPr lang="es-ES" sz="2400" b="1" dirty="0">
              <a:solidFill>
                <a:srgbClr val="F0B52A"/>
              </a:solidFill>
              <a:latin typeface="Arial" charset="0"/>
              <a:cs typeface="Arial" charset="0"/>
            </a:endParaRPr>
          </a:p>
        </p:txBody>
      </p:sp>
      <p:sp>
        <p:nvSpPr>
          <p:cNvPr id="5" name="2 Marcador de texto"/>
          <p:cNvSpPr txBox="1">
            <a:spLocks/>
          </p:cNvSpPr>
          <p:nvPr/>
        </p:nvSpPr>
        <p:spPr>
          <a:xfrm>
            <a:off x="214312" y="3717032"/>
            <a:ext cx="8715375" cy="8572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s-ES" sz="4400" b="1" dirty="0">
              <a:solidFill>
                <a:schemeClr val="tx2"/>
              </a:solidFill>
              <a:latin typeface="Arial" charset="0"/>
              <a:cs typeface="Arial" charset="0"/>
            </a:endParaRPr>
          </a:p>
        </p:txBody>
      </p:sp>
      <p:sp>
        <p:nvSpPr>
          <p:cNvPr id="3" name="Rectángulo 2"/>
          <p:cNvSpPr/>
          <p:nvPr/>
        </p:nvSpPr>
        <p:spPr>
          <a:xfrm>
            <a:off x="575555" y="1415678"/>
            <a:ext cx="7992888" cy="1077218"/>
          </a:xfrm>
          <a:prstGeom prst="rect">
            <a:avLst/>
          </a:prstGeom>
          <a:solidFill>
            <a:schemeClr val="accent4">
              <a:lumMod val="40000"/>
              <a:lumOff val="60000"/>
            </a:schemeClr>
          </a:solidFill>
        </p:spPr>
        <p:txBody>
          <a:bodyPr wrap="square" lIns="91440" tIns="45720" rIns="91440" bIns="45720">
            <a:spAutoFit/>
          </a:bodyPr>
          <a:lstStyle/>
          <a:p>
            <a:pPr algn="ctr"/>
            <a:r>
              <a:rPr lang="es-ES" sz="3200" b="0" cap="none" spc="0" dirty="0" smtClean="0">
                <a:ln w="0"/>
                <a:solidFill>
                  <a:schemeClr val="accent1"/>
                </a:solidFill>
                <a:effectLst>
                  <a:outerShdw blurRad="38100" dist="25400" dir="5400000" algn="ctr" rotWithShape="0">
                    <a:srgbClr val="6E747A">
                      <a:alpha val="43000"/>
                    </a:srgbClr>
                  </a:outerShdw>
                </a:effectLst>
              </a:rPr>
              <a:t>TERMINOS DE REFERENCIA DE ACUERDO A LA CUANTIA Y MODALIDAD DE CONTRATACION</a:t>
            </a:r>
            <a:endParaRPr lang="es-ES" sz="3200" b="0" cap="none" spc="0" dirty="0" smtClean="0">
              <a:ln w="0"/>
              <a:solidFill>
                <a:schemeClr val="accent1"/>
              </a:solidFill>
              <a:effectLst>
                <a:outerShdw blurRad="38100" dist="25400" dir="5400000" algn="ctr" rotWithShape="0">
                  <a:srgbClr val="6E747A">
                    <a:alpha val="43000"/>
                  </a:srgbClr>
                </a:outerShdw>
              </a:effectLst>
            </a:endParaRPr>
          </a:p>
        </p:txBody>
      </p:sp>
      <p:sp>
        <p:nvSpPr>
          <p:cNvPr id="2" name="CuadroTexto 1"/>
          <p:cNvSpPr txBox="1"/>
          <p:nvPr/>
        </p:nvSpPr>
        <p:spPr>
          <a:xfrm>
            <a:off x="647565" y="3068960"/>
            <a:ext cx="7920878" cy="2585323"/>
          </a:xfrm>
          <a:prstGeom prst="rect">
            <a:avLst/>
          </a:prstGeom>
          <a:noFill/>
        </p:spPr>
        <p:txBody>
          <a:bodyPr wrap="square" rtlCol="0">
            <a:spAutoFit/>
          </a:bodyPr>
          <a:lstStyle/>
          <a:p>
            <a:pPr marL="285750" indent="-285750">
              <a:buFont typeface="Arial" panose="020B0604020202020204" pitchFamily="34" charset="0"/>
              <a:buChar char="•"/>
            </a:pPr>
            <a:r>
              <a:rPr lang="en-US" dirty="0" err="1" smtClean="0"/>
              <a:t>Contratación</a:t>
            </a:r>
            <a:r>
              <a:rPr lang="en-US" dirty="0" smtClean="0"/>
              <a:t> </a:t>
            </a:r>
            <a:r>
              <a:rPr lang="en-US" dirty="0" err="1" smtClean="0"/>
              <a:t>directa</a:t>
            </a:r>
            <a:r>
              <a:rPr lang="en-US" dirty="0" smtClean="0"/>
              <a:t>: Art 20 </a:t>
            </a:r>
            <a:r>
              <a:rPr lang="en-US" dirty="0" err="1" smtClean="0"/>
              <a:t>Estatuto</a:t>
            </a:r>
            <a:r>
              <a:rPr lang="en-US" dirty="0" smtClean="0"/>
              <a:t> de </a:t>
            </a:r>
            <a:r>
              <a:rPr lang="en-US" dirty="0" err="1" smtClean="0"/>
              <a:t>Contratación</a:t>
            </a:r>
            <a:r>
              <a:rPr lang="en-US" dirty="0" smtClean="0"/>
              <a:t> y Art 14.1 Manual de </a:t>
            </a:r>
            <a:r>
              <a:rPr lang="en-US" dirty="0" err="1" smtClean="0"/>
              <a:t>Procesos</a:t>
            </a:r>
            <a:r>
              <a:rPr lang="en-US" dirty="0" smtClean="0"/>
              <a:t> y </a:t>
            </a:r>
            <a:r>
              <a:rPr lang="en-US" dirty="0" err="1" smtClean="0"/>
              <a:t>Procedimientos</a:t>
            </a:r>
            <a:r>
              <a:rPr lang="en-US" dirty="0" smtClean="0"/>
              <a:t> de </a:t>
            </a:r>
            <a:r>
              <a:rPr lang="en-US" dirty="0" err="1" smtClean="0"/>
              <a:t>Contratación</a:t>
            </a:r>
            <a:r>
              <a:rPr lang="en-US" dirty="0" smtClean="0"/>
              <a:t>.</a:t>
            </a:r>
          </a:p>
          <a:p>
            <a:endParaRPr lang="en-US" dirty="0" smtClean="0"/>
          </a:p>
          <a:p>
            <a:pPr marL="285750" indent="-285750">
              <a:buFont typeface="Arial" panose="020B0604020202020204" pitchFamily="34" charset="0"/>
              <a:buChar char="•"/>
            </a:pPr>
            <a:r>
              <a:rPr lang="en-US" dirty="0" err="1" smtClean="0"/>
              <a:t>Invitación</a:t>
            </a:r>
            <a:r>
              <a:rPr lang="en-US" dirty="0" smtClean="0"/>
              <a:t> </a:t>
            </a:r>
            <a:r>
              <a:rPr lang="en-US" dirty="0" err="1" smtClean="0"/>
              <a:t>directa</a:t>
            </a:r>
            <a:r>
              <a:rPr lang="en-US" dirty="0" smtClean="0"/>
              <a:t>: </a:t>
            </a:r>
            <a:r>
              <a:rPr lang="en-US" dirty="0"/>
              <a:t>Art </a:t>
            </a:r>
            <a:r>
              <a:rPr lang="en-US" dirty="0" smtClean="0"/>
              <a:t>21 </a:t>
            </a:r>
            <a:r>
              <a:rPr lang="en-US" dirty="0" err="1"/>
              <a:t>Estatuto</a:t>
            </a:r>
            <a:r>
              <a:rPr lang="en-US" dirty="0"/>
              <a:t> de </a:t>
            </a:r>
            <a:r>
              <a:rPr lang="en-US" dirty="0" err="1" smtClean="0"/>
              <a:t>Contratación</a:t>
            </a:r>
            <a:r>
              <a:rPr lang="en-US" dirty="0" smtClean="0"/>
              <a:t> </a:t>
            </a:r>
            <a:r>
              <a:rPr lang="en-US" dirty="0"/>
              <a:t>y Art </a:t>
            </a:r>
            <a:r>
              <a:rPr lang="en-US" dirty="0" smtClean="0"/>
              <a:t>14.2 </a:t>
            </a:r>
            <a:r>
              <a:rPr lang="en-US" dirty="0"/>
              <a:t>Manual de </a:t>
            </a:r>
            <a:r>
              <a:rPr lang="en-US" dirty="0" err="1"/>
              <a:t>Procesos</a:t>
            </a:r>
            <a:r>
              <a:rPr lang="en-US" dirty="0"/>
              <a:t> y </a:t>
            </a:r>
            <a:r>
              <a:rPr lang="en-US" dirty="0" err="1"/>
              <a:t>Procedimientos</a:t>
            </a:r>
            <a:r>
              <a:rPr lang="en-US" dirty="0"/>
              <a:t> de </a:t>
            </a:r>
            <a:r>
              <a:rPr lang="en-US" dirty="0" err="1"/>
              <a:t>Contratación</a:t>
            </a:r>
            <a:r>
              <a:rPr lang="en-US" dirty="0"/>
              <a:t>.</a:t>
            </a:r>
            <a:r>
              <a:rPr lang="en-US" dirty="0" smtClean="0"/>
              <a:t> </a:t>
            </a:r>
          </a:p>
          <a:p>
            <a:endParaRPr lang="en-US" dirty="0" smtClean="0"/>
          </a:p>
          <a:p>
            <a:pPr marL="285750" indent="-285750">
              <a:buFont typeface="Arial" panose="020B0604020202020204" pitchFamily="34" charset="0"/>
              <a:buChar char="•"/>
            </a:pPr>
            <a:r>
              <a:rPr lang="en-US" dirty="0" err="1" smtClean="0"/>
              <a:t>Invitación</a:t>
            </a:r>
            <a:r>
              <a:rPr lang="en-US" dirty="0" smtClean="0"/>
              <a:t> </a:t>
            </a:r>
            <a:r>
              <a:rPr lang="en-US" dirty="0" err="1" smtClean="0"/>
              <a:t>pública</a:t>
            </a:r>
            <a:r>
              <a:rPr lang="en-US" dirty="0" smtClean="0"/>
              <a:t>: </a:t>
            </a:r>
            <a:r>
              <a:rPr lang="en-US" dirty="0"/>
              <a:t>Art </a:t>
            </a:r>
            <a:r>
              <a:rPr lang="en-US" dirty="0" smtClean="0"/>
              <a:t>22 </a:t>
            </a:r>
            <a:r>
              <a:rPr lang="en-US" dirty="0" err="1"/>
              <a:t>Estatuto</a:t>
            </a:r>
            <a:r>
              <a:rPr lang="en-US" dirty="0"/>
              <a:t> de </a:t>
            </a:r>
            <a:r>
              <a:rPr lang="en-US" dirty="0" err="1" smtClean="0"/>
              <a:t>Contratación</a:t>
            </a:r>
            <a:r>
              <a:rPr lang="en-US" dirty="0" smtClean="0"/>
              <a:t> </a:t>
            </a:r>
            <a:r>
              <a:rPr lang="en-US" dirty="0"/>
              <a:t>y Art </a:t>
            </a:r>
            <a:r>
              <a:rPr lang="en-US" dirty="0" smtClean="0"/>
              <a:t>14.3 </a:t>
            </a:r>
            <a:r>
              <a:rPr lang="en-US" dirty="0"/>
              <a:t>Manual de </a:t>
            </a:r>
            <a:r>
              <a:rPr lang="en-US" dirty="0" err="1"/>
              <a:t>Procesos</a:t>
            </a:r>
            <a:r>
              <a:rPr lang="en-US" dirty="0"/>
              <a:t> y </a:t>
            </a:r>
            <a:r>
              <a:rPr lang="en-US" dirty="0" err="1"/>
              <a:t>Procedimientos</a:t>
            </a:r>
            <a:r>
              <a:rPr lang="en-US" dirty="0"/>
              <a:t> de </a:t>
            </a:r>
            <a:r>
              <a:rPr lang="en-US" dirty="0" err="1"/>
              <a:t>Contratación</a:t>
            </a:r>
            <a:r>
              <a:rPr lang="en-US" dirty="0"/>
              <a:t>.</a:t>
            </a:r>
            <a:endParaRPr lang="en-US" dirty="0" smtClean="0"/>
          </a:p>
          <a:p>
            <a:pPr marL="285750" indent="-285750">
              <a:buFont typeface="Arial" panose="020B0604020202020204" pitchFamily="34" charset="0"/>
              <a:buChar char="•"/>
            </a:pPr>
            <a:endParaRPr lang="en-US" dirty="0" smtClean="0"/>
          </a:p>
        </p:txBody>
      </p:sp>
    </p:spTree>
    <p:extLst>
      <p:ext uri="{BB962C8B-B14F-4D97-AF65-F5344CB8AC3E}">
        <p14:creationId xmlns:p14="http://schemas.microsoft.com/office/powerpoint/2010/main" val="2738072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35496" y="0"/>
            <a:ext cx="6408712" cy="9087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s-CO" sz="2400" b="1" dirty="0" smtClean="0">
                <a:solidFill>
                  <a:srgbClr val="F0B52A"/>
                </a:solidFill>
                <a:latin typeface="Arial" charset="0"/>
                <a:cs typeface="Arial" charset="0"/>
              </a:rPr>
              <a:t>Secretaría General</a:t>
            </a:r>
            <a:endParaRPr lang="es-ES" sz="2400" b="1" dirty="0">
              <a:solidFill>
                <a:srgbClr val="F0B52A"/>
              </a:solidFill>
              <a:latin typeface="Arial" charset="0"/>
              <a:cs typeface="Arial" charset="0"/>
            </a:endParaRPr>
          </a:p>
        </p:txBody>
      </p:sp>
      <p:sp>
        <p:nvSpPr>
          <p:cNvPr id="5" name="2 Marcador de texto"/>
          <p:cNvSpPr txBox="1">
            <a:spLocks/>
          </p:cNvSpPr>
          <p:nvPr/>
        </p:nvSpPr>
        <p:spPr>
          <a:xfrm>
            <a:off x="214312" y="3717032"/>
            <a:ext cx="8715375" cy="8572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s-ES" sz="4400" b="1" dirty="0">
              <a:solidFill>
                <a:schemeClr val="tx2"/>
              </a:solidFill>
              <a:latin typeface="Arial" charset="0"/>
              <a:cs typeface="Arial" charset="0"/>
            </a:endParaRPr>
          </a:p>
        </p:txBody>
      </p:sp>
      <p:sp>
        <p:nvSpPr>
          <p:cNvPr id="3" name="Rectángulo 2"/>
          <p:cNvSpPr/>
          <p:nvPr/>
        </p:nvSpPr>
        <p:spPr>
          <a:xfrm>
            <a:off x="575555" y="1415678"/>
            <a:ext cx="7992888" cy="584775"/>
          </a:xfrm>
          <a:prstGeom prst="rect">
            <a:avLst/>
          </a:prstGeom>
          <a:solidFill>
            <a:schemeClr val="accent4">
              <a:lumMod val="40000"/>
              <a:lumOff val="60000"/>
            </a:schemeClr>
          </a:solidFill>
        </p:spPr>
        <p:txBody>
          <a:bodyPr wrap="square" lIns="91440" tIns="45720" rIns="91440" bIns="45720">
            <a:spAutoFit/>
          </a:bodyPr>
          <a:lstStyle/>
          <a:p>
            <a:pPr algn="ctr"/>
            <a:r>
              <a:rPr lang="es-ES" sz="3200" b="0" cap="none" spc="0" dirty="0" smtClean="0">
                <a:ln w="0"/>
                <a:solidFill>
                  <a:schemeClr val="accent1"/>
                </a:solidFill>
                <a:effectLst>
                  <a:outerShdw blurRad="38100" dist="25400" dir="5400000" algn="ctr" rotWithShape="0">
                    <a:srgbClr val="6E747A">
                      <a:alpha val="43000"/>
                    </a:srgbClr>
                  </a:outerShdw>
                </a:effectLst>
              </a:rPr>
              <a:t>CONTRATACION DIRECTA:</a:t>
            </a:r>
            <a:endParaRPr lang="es-ES" sz="3200" b="0" cap="none" spc="0" dirty="0" smtClean="0">
              <a:ln w="0"/>
              <a:solidFill>
                <a:schemeClr val="accent1"/>
              </a:solidFill>
              <a:effectLst>
                <a:outerShdw blurRad="38100" dist="25400" dir="5400000" algn="ctr" rotWithShape="0">
                  <a:srgbClr val="6E747A">
                    <a:alpha val="43000"/>
                  </a:srgbClr>
                </a:outerShdw>
              </a:effectLst>
            </a:endParaRPr>
          </a:p>
        </p:txBody>
      </p:sp>
      <p:sp>
        <p:nvSpPr>
          <p:cNvPr id="2" name="CuadroTexto 1"/>
          <p:cNvSpPr txBox="1"/>
          <p:nvPr/>
        </p:nvSpPr>
        <p:spPr>
          <a:xfrm>
            <a:off x="575555" y="2163634"/>
            <a:ext cx="8100899" cy="4308872"/>
          </a:xfrm>
          <a:prstGeom prst="rect">
            <a:avLst/>
          </a:prstGeom>
          <a:noFill/>
        </p:spPr>
        <p:txBody>
          <a:bodyPr wrap="square" rtlCol="0">
            <a:spAutoFit/>
          </a:bodyPr>
          <a:lstStyle/>
          <a:p>
            <a:r>
              <a:rPr lang="en-US" sz="1400" dirty="0" err="1" smtClean="0"/>
              <a:t>Contratación</a:t>
            </a:r>
            <a:r>
              <a:rPr lang="en-US" sz="1400" dirty="0" smtClean="0"/>
              <a:t> </a:t>
            </a:r>
            <a:r>
              <a:rPr lang="en-US" sz="1400" dirty="0" err="1" smtClean="0"/>
              <a:t>directa</a:t>
            </a:r>
            <a:r>
              <a:rPr lang="en-US" sz="1400" dirty="0" smtClean="0"/>
              <a:t>: Art 20 </a:t>
            </a:r>
            <a:r>
              <a:rPr lang="en-US" sz="1400" dirty="0" err="1" smtClean="0"/>
              <a:t>Estatuto</a:t>
            </a:r>
            <a:r>
              <a:rPr lang="en-US" sz="1400" dirty="0" smtClean="0"/>
              <a:t> de </a:t>
            </a:r>
            <a:r>
              <a:rPr lang="en-US" sz="1400" dirty="0" err="1" smtClean="0"/>
              <a:t>Contratación</a:t>
            </a:r>
            <a:r>
              <a:rPr lang="en-US" sz="1400" dirty="0" smtClean="0"/>
              <a:t> y Art 14.1 Manual de </a:t>
            </a:r>
            <a:r>
              <a:rPr lang="en-US" sz="1400" dirty="0" err="1" smtClean="0"/>
              <a:t>Procesos</a:t>
            </a:r>
            <a:r>
              <a:rPr lang="en-US" sz="1400" dirty="0" smtClean="0"/>
              <a:t> y </a:t>
            </a:r>
            <a:r>
              <a:rPr lang="en-US" sz="1400" dirty="0" err="1" smtClean="0"/>
              <a:t>Procedimientos</a:t>
            </a:r>
            <a:r>
              <a:rPr lang="en-US" sz="1400" dirty="0" smtClean="0"/>
              <a:t> de </a:t>
            </a:r>
            <a:r>
              <a:rPr lang="en-US" sz="1400" dirty="0" err="1" smtClean="0"/>
              <a:t>Contratación</a:t>
            </a:r>
            <a:r>
              <a:rPr lang="en-US" sz="1400" dirty="0" smtClean="0"/>
              <a:t>.</a:t>
            </a:r>
          </a:p>
          <a:p>
            <a:endParaRPr lang="en-US" sz="1400" dirty="0"/>
          </a:p>
          <a:p>
            <a:r>
              <a:rPr lang="en-US" sz="1400" dirty="0" smtClean="0"/>
              <a:t>Los </a:t>
            </a:r>
            <a:r>
              <a:rPr lang="en-US" sz="1400" dirty="0" err="1" smtClean="0"/>
              <a:t>siguientes</a:t>
            </a:r>
            <a:r>
              <a:rPr lang="en-US" sz="1400" dirty="0" smtClean="0"/>
              <a:t> son entre </a:t>
            </a:r>
            <a:r>
              <a:rPr lang="en-US" sz="1400" dirty="0" err="1" smtClean="0"/>
              <a:t>otros</a:t>
            </a:r>
            <a:r>
              <a:rPr lang="en-US" sz="1400" dirty="0" smtClean="0"/>
              <a:t>, los </a:t>
            </a:r>
            <a:r>
              <a:rPr lang="en-US" sz="1400" dirty="0" err="1" smtClean="0"/>
              <a:t>contratos</a:t>
            </a:r>
            <a:r>
              <a:rPr lang="en-US" sz="1400" dirty="0" smtClean="0"/>
              <a:t> </a:t>
            </a:r>
            <a:r>
              <a:rPr lang="en-US" sz="1400" dirty="0" err="1" smtClean="0"/>
              <a:t>que</a:t>
            </a:r>
            <a:r>
              <a:rPr lang="en-US" sz="1400" dirty="0" smtClean="0"/>
              <a:t> </a:t>
            </a:r>
            <a:r>
              <a:rPr lang="en-US" sz="1400" dirty="0" err="1" smtClean="0"/>
              <a:t>deben</a:t>
            </a:r>
            <a:r>
              <a:rPr lang="en-US" sz="1400" dirty="0" smtClean="0"/>
              <a:t> </a:t>
            </a:r>
            <a:r>
              <a:rPr lang="en-US" sz="1400" dirty="0" err="1" smtClean="0"/>
              <a:t>celebrarse</a:t>
            </a:r>
            <a:r>
              <a:rPr lang="en-US" sz="1400" dirty="0" smtClean="0"/>
              <a:t> </a:t>
            </a:r>
            <a:r>
              <a:rPr lang="en-US" sz="1400" dirty="0" err="1" smtClean="0"/>
              <a:t>bajo</a:t>
            </a:r>
            <a:r>
              <a:rPr lang="en-US" sz="1400" dirty="0" smtClean="0"/>
              <a:t> la </a:t>
            </a:r>
            <a:r>
              <a:rPr lang="en-US" sz="1400" dirty="0" err="1" smtClean="0"/>
              <a:t>modalidad</a:t>
            </a:r>
            <a:r>
              <a:rPr lang="en-US" sz="1400" dirty="0" smtClean="0"/>
              <a:t> de </a:t>
            </a:r>
            <a:r>
              <a:rPr lang="en-US" sz="1400" dirty="0" err="1" smtClean="0"/>
              <a:t>contratación</a:t>
            </a:r>
            <a:r>
              <a:rPr lang="en-US" sz="1400" dirty="0" smtClean="0"/>
              <a:t> </a:t>
            </a:r>
            <a:r>
              <a:rPr lang="en-US" sz="1400" dirty="0" err="1" smtClean="0"/>
              <a:t>directa</a:t>
            </a:r>
            <a:r>
              <a:rPr lang="en-US" sz="1400" dirty="0" smtClean="0"/>
              <a:t>:</a:t>
            </a:r>
          </a:p>
          <a:p>
            <a:pPr marL="285750" indent="-285750">
              <a:buFont typeface="Arial" panose="020B0604020202020204" pitchFamily="34" charset="0"/>
              <a:buChar char="•"/>
            </a:pPr>
            <a:r>
              <a:rPr lang="en-US" sz="1400" dirty="0" err="1" smtClean="0"/>
              <a:t>Cuando</a:t>
            </a:r>
            <a:r>
              <a:rPr lang="en-US" sz="1400" dirty="0" smtClean="0"/>
              <a:t> el valor no </a:t>
            </a:r>
            <a:r>
              <a:rPr lang="en-US" sz="1400" dirty="0" err="1" smtClean="0"/>
              <a:t>supure</a:t>
            </a:r>
            <a:r>
              <a:rPr lang="en-US" sz="1400" dirty="0" smtClean="0"/>
              <a:t> los </a:t>
            </a:r>
            <a:r>
              <a:rPr lang="en-US" sz="1400" dirty="0" err="1" smtClean="0"/>
              <a:t>cien</a:t>
            </a:r>
            <a:r>
              <a:rPr lang="en-US" sz="1400" dirty="0" smtClean="0"/>
              <a:t> (100) SLMLMV</a:t>
            </a:r>
          </a:p>
          <a:p>
            <a:pPr marL="285750" indent="-285750">
              <a:buFont typeface="Arial" panose="020B0604020202020204" pitchFamily="34" charset="0"/>
              <a:buChar char="•"/>
            </a:pPr>
            <a:r>
              <a:rPr lang="en-US" sz="1400" dirty="0" err="1" smtClean="0"/>
              <a:t>Convenios</a:t>
            </a:r>
            <a:r>
              <a:rPr lang="en-US" sz="1400" dirty="0" smtClean="0"/>
              <a:t> y </a:t>
            </a:r>
            <a:r>
              <a:rPr lang="en-US" sz="1400" dirty="0" err="1" smtClean="0"/>
              <a:t>contratos</a:t>
            </a:r>
            <a:r>
              <a:rPr lang="en-US" sz="1400" dirty="0" smtClean="0"/>
              <a:t> </a:t>
            </a:r>
            <a:r>
              <a:rPr lang="en-US" sz="1400" dirty="0" err="1" smtClean="0"/>
              <a:t>interadministrativos</a:t>
            </a:r>
            <a:endParaRPr lang="en-US" sz="1400" dirty="0" smtClean="0"/>
          </a:p>
          <a:p>
            <a:pPr marL="285750" indent="-285750">
              <a:buFont typeface="Arial" panose="020B0604020202020204" pitchFamily="34" charset="0"/>
              <a:buChar char="•"/>
            </a:pPr>
            <a:r>
              <a:rPr lang="en-US" sz="1400" dirty="0" err="1" smtClean="0"/>
              <a:t>Contratos</a:t>
            </a:r>
            <a:r>
              <a:rPr lang="en-US" sz="1400" dirty="0" smtClean="0"/>
              <a:t> </a:t>
            </a:r>
            <a:r>
              <a:rPr lang="en-US" sz="1400" dirty="0" err="1" smtClean="0"/>
              <a:t>derivados</a:t>
            </a:r>
            <a:r>
              <a:rPr lang="en-US" sz="1400" dirty="0" smtClean="0"/>
              <a:t> de </a:t>
            </a:r>
            <a:r>
              <a:rPr lang="en-US" sz="1400" dirty="0" err="1" smtClean="0"/>
              <a:t>convenios</a:t>
            </a:r>
            <a:endParaRPr lang="en-US" sz="1400" dirty="0" smtClean="0"/>
          </a:p>
          <a:p>
            <a:pPr marL="285750" indent="-285750">
              <a:buFont typeface="Arial" panose="020B0604020202020204" pitchFamily="34" charset="0"/>
              <a:buChar char="•"/>
            </a:pPr>
            <a:r>
              <a:rPr lang="en-US" sz="1400" dirty="0" err="1" smtClean="0"/>
              <a:t>Contratos</a:t>
            </a:r>
            <a:r>
              <a:rPr lang="en-US" sz="1400" dirty="0" smtClean="0"/>
              <a:t> </a:t>
            </a:r>
            <a:r>
              <a:rPr lang="en-US" sz="1400" dirty="0" err="1" smtClean="0"/>
              <a:t>proveedor</a:t>
            </a:r>
            <a:r>
              <a:rPr lang="en-US" sz="1400" dirty="0" smtClean="0"/>
              <a:t> </a:t>
            </a:r>
            <a:r>
              <a:rPr lang="en-US" sz="1400" dirty="0" err="1" smtClean="0"/>
              <a:t>exclusivo</a:t>
            </a:r>
            <a:endParaRPr lang="en-US" sz="1400" dirty="0" smtClean="0"/>
          </a:p>
          <a:p>
            <a:pPr marL="285750" indent="-285750">
              <a:buFont typeface="Arial" panose="020B0604020202020204" pitchFamily="34" charset="0"/>
              <a:buChar char="•"/>
            </a:pPr>
            <a:r>
              <a:rPr lang="en-US" sz="1400" dirty="0" err="1" smtClean="0"/>
              <a:t>Contratos</a:t>
            </a:r>
            <a:r>
              <a:rPr lang="en-US" sz="1400" dirty="0" smtClean="0"/>
              <a:t> </a:t>
            </a:r>
            <a:r>
              <a:rPr lang="en-US" sz="1400" dirty="0" err="1" smtClean="0"/>
              <a:t>intuito</a:t>
            </a:r>
            <a:r>
              <a:rPr lang="en-US" sz="1400" dirty="0" smtClean="0"/>
              <a:t> personae</a:t>
            </a:r>
          </a:p>
          <a:p>
            <a:pPr marL="285750" indent="-285750">
              <a:buFont typeface="Arial" panose="020B0604020202020204" pitchFamily="34" charset="0"/>
              <a:buChar char="•"/>
            </a:pPr>
            <a:r>
              <a:rPr lang="en-US" sz="1400" dirty="0" err="1" smtClean="0"/>
              <a:t>Contratos</a:t>
            </a:r>
            <a:r>
              <a:rPr lang="en-US" sz="1400" dirty="0" smtClean="0"/>
              <a:t> </a:t>
            </a:r>
            <a:r>
              <a:rPr lang="en-US" sz="1400" dirty="0" err="1" smtClean="0"/>
              <a:t>prestación</a:t>
            </a:r>
            <a:r>
              <a:rPr lang="en-US" sz="1400" dirty="0" smtClean="0"/>
              <a:t> de </a:t>
            </a:r>
            <a:r>
              <a:rPr lang="en-US" sz="1400" dirty="0" err="1" smtClean="0"/>
              <a:t>servicios</a:t>
            </a:r>
            <a:r>
              <a:rPr lang="en-US" sz="1400" dirty="0" smtClean="0"/>
              <a:t> </a:t>
            </a:r>
            <a:r>
              <a:rPr lang="en-US" sz="1400" dirty="0" err="1" smtClean="0"/>
              <a:t>profesionales</a:t>
            </a:r>
            <a:r>
              <a:rPr lang="en-US" sz="1400" dirty="0" smtClean="0"/>
              <a:t> o de </a:t>
            </a:r>
            <a:r>
              <a:rPr lang="en-US" sz="1400" dirty="0" err="1" smtClean="0"/>
              <a:t>apoyo</a:t>
            </a:r>
            <a:r>
              <a:rPr lang="en-US" sz="1400" dirty="0" smtClean="0"/>
              <a:t> a la </a:t>
            </a:r>
            <a:r>
              <a:rPr lang="en-US" sz="1400" dirty="0" err="1" smtClean="0"/>
              <a:t>gestión</a:t>
            </a:r>
            <a:endParaRPr lang="en-US" sz="1400" dirty="0" smtClean="0"/>
          </a:p>
          <a:p>
            <a:pPr marL="285750" indent="-285750">
              <a:buFont typeface="Arial" panose="020B0604020202020204" pitchFamily="34" charset="0"/>
              <a:buChar char="•"/>
            </a:pPr>
            <a:r>
              <a:rPr lang="en-US" sz="1400" dirty="0" err="1" smtClean="0"/>
              <a:t>Contratos</a:t>
            </a:r>
            <a:r>
              <a:rPr lang="en-US" sz="1400" dirty="0" smtClean="0"/>
              <a:t> de </a:t>
            </a:r>
            <a:r>
              <a:rPr lang="en-US" sz="1400" dirty="0" err="1" smtClean="0"/>
              <a:t>arrendamiento</a:t>
            </a:r>
            <a:endParaRPr lang="en-US" sz="1400" dirty="0" smtClean="0"/>
          </a:p>
          <a:p>
            <a:pPr marL="285750" indent="-285750">
              <a:buFont typeface="Arial" panose="020B0604020202020204" pitchFamily="34" charset="0"/>
              <a:buChar char="•"/>
            </a:pPr>
            <a:endParaRPr lang="en-US" dirty="0" smtClean="0"/>
          </a:p>
          <a:p>
            <a:r>
              <a:rPr lang="en-US" sz="1400" dirty="0" err="1" smtClean="0"/>
              <a:t>Documentos</a:t>
            </a:r>
            <a:r>
              <a:rPr lang="en-US" sz="1400" dirty="0" smtClean="0"/>
              <a:t> </a:t>
            </a:r>
            <a:r>
              <a:rPr lang="en-US" sz="1400" dirty="0" err="1" smtClean="0"/>
              <a:t>que</a:t>
            </a:r>
            <a:r>
              <a:rPr lang="en-US" sz="1400" dirty="0" smtClean="0"/>
              <a:t> </a:t>
            </a:r>
            <a:r>
              <a:rPr lang="en-US" sz="1400" dirty="0" err="1" smtClean="0"/>
              <a:t>deben</a:t>
            </a:r>
            <a:r>
              <a:rPr lang="en-US" sz="1400" dirty="0" smtClean="0"/>
              <a:t> </a:t>
            </a:r>
            <a:r>
              <a:rPr lang="en-US" sz="1400" dirty="0" err="1" smtClean="0"/>
              <a:t>acompañar</a:t>
            </a:r>
            <a:r>
              <a:rPr lang="en-US" sz="1400" dirty="0" smtClean="0"/>
              <a:t> la </a:t>
            </a:r>
            <a:r>
              <a:rPr lang="en-US" sz="1400" dirty="0" err="1" smtClean="0"/>
              <a:t>solicitud</a:t>
            </a:r>
            <a:r>
              <a:rPr lang="en-US" sz="1400" dirty="0" smtClean="0"/>
              <a:t> de </a:t>
            </a:r>
            <a:r>
              <a:rPr lang="en-US" sz="1400" dirty="0" err="1" smtClean="0"/>
              <a:t>contratación</a:t>
            </a:r>
            <a:r>
              <a:rPr lang="en-US" sz="1400" dirty="0" smtClean="0"/>
              <a:t>:</a:t>
            </a:r>
          </a:p>
          <a:p>
            <a:pPr marL="342900" indent="-342900">
              <a:buAutoNum type="arabicPeriod"/>
            </a:pPr>
            <a:r>
              <a:rPr lang="en-US" sz="1400" dirty="0" smtClean="0"/>
              <a:t>CDP</a:t>
            </a:r>
          </a:p>
          <a:p>
            <a:pPr marL="342900" indent="-342900">
              <a:buAutoNum type="arabicPeriod"/>
            </a:pPr>
            <a:r>
              <a:rPr lang="en-US" sz="1400" dirty="0" err="1" smtClean="0"/>
              <a:t>Estudios</a:t>
            </a:r>
            <a:r>
              <a:rPr lang="en-US" sz="1400" dirty="0" smtClean="0"/>
              <a:t> </a:t>
            </a:r>
            <a:r>
              <a:rPr lang="en-US" sz="1400" dirty="0" err="1" smtClean="0"/>
              <a:t>previos</a:t>
            </a:r>
            <a:endParaRPr lang="en-US" sz="1400" dirty="0" smtClean="0"/>
          </a:p>
          <a:p>
            <a:pPr marL="342900" indent="-342900">
              <a:buAutoNum type="arabicPeriod"/>
            </a:pPr>
            <a:r>
              <a:rPr lang="en-US" sz="1400" dirty="0" err="1" smtClean="0"/>
              <a:t>Términos</a:t>
            </a:r>
            <a:r>
              <a:rPr lang="en-US" sz="1400" dirty="0" smtClean="0"/>
              <a:t> de </a:t>
            </a:r>
            <a:r>
              <a:rPr lang="en-US" sz="1400" dirty="0" err="1" smtClean="0"/>
              <a:t>referencia</a:t>
            </a:r>
            <a:r>
              <a:rPr lang="en-US" sz="1400" dirty="0" smtClean="0"/>
              <a:t> (con </a:t>
            </a:r>
            <a:r>
              <a:rPr lang="en-US" sz="1400" dirty="0" err="1" smtClean="0"/>
              <a:t>sus</a:t>
            </a:r>
            <a:r>
              <a:rPr lang="en-US" sz="1400" dirty="0" smtClean="0"/>
              <a:t> </a:t>
            </a:r>
            <a:r>
              <a:rPr lang="en-US" sz="1400" dirty="0" err="1" smtClean="0"/>
              <a:t>anexos</a:t>
            </a:r>
            <a:r>
              <a:rPr lang="en-US" sz="1400" dirty="0" smtClean="0"/>
              <a:t> </a:t>
            </a:r>
            <a:r>
              <a:rPr lang="en-US" sz="1400" dirty="0" err="1" smtClean="0"/>
              <a:t>cuando</a:t>
            </a:r>
            <a:r>
              <a:rPr lang="en-US" sz="1400" dirty="0" smtClean="0"/>
              <a:t> </a:t>
            </a:r>
            <a:r>
              <a:rPr lang="en-US" sz="1400" dirty="0" err="1" smtClean="0"/>
              <a:t>así</a:t>
            </a:r>
            <a:r>
              <a:rPr lang="en-US" sz="1400" dirty="0" smtClean="0"/>
              <a:t> </a:t>
            </a:r>
            <a:r>
              <a:rPr lang="en-US" sz="1400" dirty="0" err="1" smtClean="0"/>
              <a:t>haya</a:t>
            </a:r>
            <a:r>
              <a:rPr lang="en-US" sz="1400" dirty="0" smtClean="0"/>
              <a:t> </a:t>
            </a:r>
            <a:r>
              <a:rPr lang="en-US" sz="1400" dirty="0" err="1" smtClean="0"/>
              <a:t>lugar</a:t>
            </a:r>
            <a:r>
              <a:rPr lang="en-US" sz="1400" dirty="0" smtClean="0"/>
              <a:t>)</a:t>
            </a:r>
          </a:p>
          <a:p>
            <a:pPr marL="342900" indent="-342900">
              <a:buFontTx/>
              <a:buAutoNum type="arabicPeriod"/>
            </a:pPr>
            <a:r>
              <a:rPr lang="en-US" sz="1400" dirty="0" err="1" smtClean="0"/>
              <a:t>Documentos</a:t>
            </a:r>
            <a:r>
              <a:rPr lang="en-US" sz="1400" dirty="0" smtClean="0"/>
              <a:t> </a:t>
            </a:r>
            <a:r>
              <a:rPr lang="en-US" sz="1400" dirty="0" err="1" smtClean="0"/>
              <a:t>completos</a:t>
            </a:r>
            <a:r>
              <a:rPr lang="en-US" sz="1400" dirty="0" smtClean="0"/>
              <a:t> del </a:t>
            </a:r>
            <a:r>
              <a:rPr lang="en-US" sz="1400" dirty="0" err="1" smtClean="0"/>
              <a:t>contratista</a:t>
            </a:r>
            <a:r>
              <a:rPr lang="en-US" sz="1400" dirty="0" smtClean="0"/>
              <a:t> </a:t>
            </a:r>
            <a:r>
              <a:rPr lang="en-US" sz="1400" dirty="0"/>
              <a:t>(Circular No. 3 del 2 de </a:t>
            </a:r>
            <a:r>
              <a:rPr lang="en-US" sz="1400" dirty="0" err="1"/>
              <a:t>febrero</a:t>
            </a:r>
            <a:r>
              <a:rPr lang="en-US" sz="1400" dirty="0"/>
              <a:t> de 2016)</a:t>
            </a:r>
          </a:p>
          <a:p>
            <a:pPr marL="342900" indent="-342900">
              <a:buAutoNum type="arabicPeriod"/>
            </a:pPr>
            <a:r>
              <a:rPr lang="en-US" sz="1400" dirty="0" err="1" smtClean="0"/>
              <a:t>Solicitud</a:t>
            </a:r>
            <a:r>
              <a:rPr lang="en-US" sz="1400" dirty="0" smtClean="0"/>
              <a:t> en SICO (Circular No. 3 del 2 de </a:t>
            </a:r>
            <a:r>
              <a:rPr lang="en-US" sz="1400" dirty="0" err="1" smtClean="0"/>
              <a:t>febrero</a:t>
            </a:r>
            <a:r>
              <a:rPr lang="en-US" sz="1400" dirty="0" smtClean="0"/>
              <a:t> de 2016)</a:t>
            </a:r>
          </a:p>
          <a:p>
            <a:endParaRPr lang="en-US" dirty="0" smtClean="0"/>
          </a:p>
        </p:txBody>
      </p:sp>
    </p:spTree>
    <p:extLst>
      <p:ext uri="{BB962C8B-B14F-4D97-AF65-F5344CB8AC3E}">
        <p14:creationId xmlns:p14="http://schemas.microsoft.com/office/powerpoint/2010/main" val="725592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35496" y="0"/>
            <a:ext cx="6408712" cy="9087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s-CO" sz="2400" b="1" dirty="0" smtClean="0">
                <a:solidFill>
                  <a:srgbClr val="F0B52A"/>
                </a:solidFill>
                <a:latin typeface="Arial" charset="0"/>
                <a:cs typeface="Arial" charset="0"/>
              </a:rPr>
              <a:t>Secretaría General</a:t>
            </a:r>
            <a:endParaRPr lang="es-ES" sz="2400" b="1" dirty="0">
              <a:solidFill>
                <a:srgbClr val="F0B52A"/>
              </a:solidFill>
              <a:latin typeface="Arial" charset="0"/>
              <a:cs typeface="Arial" charset="0"/>
            </a:endParaRPr>
          </a:p>
        </p:txBody>
      </p:sp>
      <p:sp>
        <p:nvSpPr>
          <p:cNvPr id="5" name="2 Marcador de texto"/>
          <p:cNvSpPr txBox="1">
            <a:spLocks/>
          </p:cNvSpPr>
          <p:nvPr/>
        </p:nvSpPr>
        <p:spPr>
          <a:xfrm>
            <a:off x="214312" y="3717032"/>
            <a:ext cx="8715375" cy="8572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s-ES" sz="4400" b="1" dirty="0">
              <a:solidFill>
                <a:schemeClr val="tx2"/>
              </a:solidFill>
              <a:latin typeface="Arial" charset="0"/>
              <a:cs typeface="Arial" charset="0"/>
            </a:endParaRPr>
          </a:p>
        </p:txBody>
      </p:sp>
      <p:sp>
        <p:nvSpPr>
          <p:cNvPr id="3" name="Rectángulo 2"/>
          <p:cNvSpPr/>
          <p:nvPr/>
        </p:nvSpPr>
        <p:spPr>
          <a:xfrm>
            <a:off x="575555" y="1124744"/>
            <a:ext cx="7992888" cy="584775"/>
          </a:xfrm>
          <a:prstGeom prst="rect">
            <a:avLst/>
          </a:prstGeom>
          <a:solidFill>
            <a:schemeClr val="accent4">
              <a:lumMod val="40000"/>
              <a:lumOff val="60000"/>
            </a:schemeClr>
          </a:solidFill>
        </p:spPr>
        <p:txBody>
          <a:bodyPr wrap="square" lIns="91440" tIns="45720" rIns="91440" bIns="45720">
            <a:spAutoFit/>
          </a:bodyPr>
          <a:lstStyle/>
          <a:p>
            <a:pPr algn="ctr"/>
            <a:r>
              <a:rPr lang="es-ES" sz="3200" b="0" cap="none" spc="0" dirty="0" smtClean="0">
                <a:ln w="0"/>
                <a:solidFill>
                  <a:schemeClr val="accent1"/>
                </a:solidFill>
                <a:effectLst>
                  <a:outerShdw blurRad="38100" dist="25400" dir="5400000" algn="ctr" rotWithShape="0">
                    <a:srgbClr val="6E747A">
                      <a:alpha val="43000"/>
                    </a:srgbClr>
                  </a:outerShdw>
                </a:effectLst>
              </a:rPr>
              <a:t>INVITACION DIRECTA:</a:t>
            </a:r>
            <a:endParaRPr lang="es-ES" sz="3200" b="0" cap="none" spc="0" dirty="0" smtClean="0">
              <a:ln w="0"/>
              <a:solidFill>
                <a:schemeClr val="accent1"/>
              </a:solidFill>
              <a:effectLst>
                <a:outerShdw blurRad="38100" dist="25400" dir="5400000" algn="ctr" rotWithShape="0">
                  <a:srgbClr val="6E747A">
                    <a:alpha val="43000"/>
                  </a:srgbClr>
                </a:outerShdw>
              </a:effectLst>
            </a:endParaRPr>
          </a:p>
        </p:txBody>
      </p:sp>
      <p:sp>
        <p:nvSpPr>
          <p:cNvPr id="2" name="CuadroTexto 1"/>
          <p:cNvSpPr txBox="1"/>
          <p:nvPr/>
        </p:nvSpPr>
        <p:spPr>
          <a:xfrm>
            <a:off x="521549" y="1844824"/>
            <a:ext cx="8100899" cy="5355312"/>
          </a:xfrm>
          <a:prstGeom prst="rect">
            <a:avLst/>
          </a:prstGeom>
          <a:noFill/>
        </p:spPr>
        <p:txBody>
          <a:bodyPr wrap="square" rtlCol="0">
            <a:spAutoFit/>
          </a:bodyPr>
          <a:lstStyle/>
          <a:p>
            <a:r>
              <a:rPr lang="en-US" dirty="0" err="1" smtClean="0"/>
              <a:t>Invitación</a:t>
            </a:r>
            <a:r>
              <a:rPr lang="en-US" dirty="0" smtClean="0"/>
              <a:t> </a:t>
            </a:r>
            <a:r>
              <a:rPr lang="en-US" dirty="0" err="1" smtClean="0"/>
              <a:t>directa</a:t>
            </a:r>
            <a:r>
              <a:rPr lang="en-US" dirty="0" smtClean="0"/>
              <a:t>: Art 21 </a:t>
            </a:r>
            <a:r>
              <a:rPr lang="en-US" dirty="0" err="1" smtClean="0"/>
              <a:t>Estatuto</a:t>
            </a:r>
            <a:r>
              <a:rPr lang="en-US" dirty="0" smtClean="0"/>
              <a:t> de </a:t>
            </a:r>
            <a:r>
              <a:rPr lang="en-US" dirty="0" err="1" smtClean="0"/>
              <a:t>Contratación</a:t>
            </a:r>
            <a:r>
              <a:rPr lang="en-US" dirty="0" smtClean="0"/>
              <a:t> y Art 14.2 Manual de </a:t>
            </a:r>
            <a:r>
              <a:rPr lang="en-US" dirty="0" err="1" smtClean="0"/>
              <a:t>Procesos</a:t>
            </a:r>
            <a:r>
              <a:rPr lang="en-US" dirty="0" smtClean="0"/>
              <a:t> y </a:t>
            </a:r>
            <a:r>
              <a:rPr lang="en-US" dirty="0" err="1" smtClean="0"/>
              <a:t>Procedimientos</a:t>
            </a:r>
            <a:r>
              <a:rPr lang="en-US" dirty="0" smtClean="0"/>
              <a:t> de </a:t>
            </a:r>
            <a:r>
              <a:rPr lang="en-US" dirty="0" err="1" smtClean="0"/>
              <a:t>Contratación</a:t>
            </a:r>
            <a:r>
              <a:rPr lang="en-US" dirty="0" smtClean="0"/>
              <a:t>.</a:t>
            </a:r>
          </a:p>
          <a:p>
            <a:endParaRPr lang="en-US" dirty="0"/>
          </a:p>
          <a:p>
            <a:r>
              <a:rPr lang="en-US" dirty="0" smtClean="0"/>
              <a:t>Para la </a:t>
            </a:r>
            <a:r>
              <a:rPr lang="en-US" dirty="0" err="1" smtClean="0"/>
              <a:t>celebración</a:t>
            </a:r>
            <a:r>
              <a:rPr lang="en-US" dirty="0" smtClean="0"/>
              <a:t> de </a:t>
            </a:r>
            <a:r>
              <a:rPr lang="en-US" dirty="0" err="1" smtClean="0"/>
              <a:t>contratos</a:t>
            </a:r>
            <a:r>
              <a:rPr lang="en-US" dirty="0" smtClean="0"/>
              <a:t>, </a:t>
            </a:r>
            <a:r>
              <a:rPr lang="en-US" dirty="0" err="1" smtClean="0"/>
              <a:t>bajo</a:t>
            </a:r>
            <a:r>
              <a:rPr lang="en-US" dirty="0" smtClean="0"/>
              <a:t> la </a:t>
            </a:r>
            <a:r>
              <a:rPr lang="en-US" dirty="0" err="1" smtClean="0"/>
              <a:t>modalidad</a:t>
            </a:r>
            <a:r>
              <a:rPr lang="en-US" dirty="0" smtClean="0"/>
              <a:t> de </a:t>
            </a:r>
            <a:r>
              <a:rPr lang="en-US" dirty="0" err="1" smtClean="0"/>
              <a:t>invitación</a:t>
            </a:r>
            <a:r>
              <a:rPr lang="en-US" dirty="0" smtClean="0"/>
              <a:t> </a:t>
            </a:r>
            <a:r>
              <a:rPr lang="en-US" dirty="0" err="1" smtClean="0"/>
              <a:t>directa</a:t>
            </a:r>
            <a:r>
              <a:rPr lang="en-US" dirty="0" smtClean="0"/>
              <a:t> se </a:t>
            </a:r>
            <a:r>
              <a:rPr lang="en-US" dirty="0" err="1" smtClean="0"/>
              <a:t>deberán</a:t>
            </a:r>
            <a:r>
              <a:rPr lang="en-US" dirty="0" smtClean="0"/>
              <a:t> </a:t>
            </a:r>
            <a:r>
              <a:rPr lang="en-US" dirty="0" err="1" smtClean="0"/>
              <a:t>tener</a:t>
            </a:r>
            <a:r>
              <a:rPr lang="en-US" dirty="0" smtClean="0"/>
              <a:t> en </a:t>
            </a:r>
            <a:r>
              <a:rPr lang="en-US" dirty="0" err="1" smtClean="0"/>
              <a:t>cuenta</a:t>
            </a:r>
            <a:r>
              <a:rPr lang="en-US" dirty="0" smtClean="0"/>
              <a:t> los </a:t>
            </a:r>
            <a:r>
              <a:rPr lang="en-US" dirty="0" err="1" smtClean="0"/>
              <a:t>siguientes</a:t>
            </a:r>
            <a:r>
              <a:rPr lang="en-US" dirty="0" smtClean="0"/>
              <a:t> </a:t>
            </a:r>
            <a:r>
              <a:rPr lang="en-US" dirty="0" err="1" smtClean="0"/>
              <a:t>aspectos</a:t>
            </a:r>
            <a:r>
              <a:rPr lang="en-US" dirty="0" smtClean="0"/>
              <a:t>:</a:t>
            </a:r>
          </a:p>
          <a:p>
            <a:pPr marL="285750" indent="-285750">
              <a:buFont typeface="Arial" panose="020B0604020202020204" pitchFamily="34" charset="0"/>
              <a:buChar char="•"/>
            </a:pPr>
            <a:r>
              <a:rPr lang="en-US" dirty="0" err="1" smtClean="0"/>
              <a:t>Contrataciones</a:t>
            </a:r>
            <a:r>
              <a:rPr lang="en-US" dirty="0" smtClean="0"/>
              <a:t> de </a:t>
            </a:r>
            <a:r>
              <a:rPr lang="en-US" dirty="0" err="1" smtClean="0"/>
              <a:t>bienes</a:t>
            </a:r>
            <a:r>
              <a:rPr lang="en-US" dirty="0" smtClean="0"/>
              <a:t>, </a:t>
            </a:r>
            <a:r>
              <a:rPr lang="en-US" dirty="0" err="1" smtClean="0"/>
              <a:t>servicios</a:t>
            </a:r>
            <a:r>
              <a:rPr lang="en-US" dirty="0" smtClean="0"/>
              <a:t> y </a:t>
            </a:r>
            <a:r>
              <a:rPr lang="en-US" dirty="0" err="1" smtClean="0"/>
              <a:t>obras</a:t>
            </a:r>
            <a:endParaRPr lang="en-US" dirty="0" smtClean="0"/>
          </a:p>
          <a:p>
            <a:pPr marL="285750" indent="-285750">
              <a:buFont typeface="Arial" panose="020B0604020202020204" pitchFamily="34" charset="0"/>
              <a:buChar char="•"/>
            </a:pPr>
            <a:r>
              <a:rPr lang="en-US" dirty="0" err="1" smtClean="0"/>
              <a:t>Cuando</a:t>
            </a:r>
            <a:r>
              <a:rPr lang="en-US" dirty="0" smtClean="0"/>
              <a:t> el valor </a:t>
            </a:r>
            <a:r>
              <a:rPr lang="en-US" dirty="0" err="1" smtClean="0"/>
              <a:t>supere</a:t>
            </a:r>
            <a:r>
              <a:rPr lang="en-US" dirty="0" smtClean="0"/>
              <a:t> los </a:t>
            </a:r>
            <a:r>
              <a:rPr lang="en-US" dirty="0" err="1" smtClean="0"/>
              <a:t>cien</a:t>
            </a:r>
            <a:r>
              <a:rPr lang="en-US" dirty="0" smtClean="0"/>
              <a:t> (100) SLMLMV</a:t>
            </a:r>
          </a:p>
          <a:p>
            <a:endParaRPr lang="en-US" dirty="0" smtClean="0"/>
          </a:p>
          <a:p>
            <a:r>
              <a:rPr lang="en-US" dirty="0" err="1"/>
              <a:t>Documentos</a:t>
            </a:r>
            <a:r>
              <a:rPr lang="en-US" dirty="0"/>
              <a:t> </a:t>
            </a:r>
            <a:r>
              <a:rPr lang="en-US" dirty="0" err="1"/>
              <a:t>que</a:t>
            </a:r>
            <a:r>
              <a:rPr lang="en-US" dirty="0"/>
              <a:t> </a:t>
            </a:r>
            <a:r>
              <a:rPr lang="en-US" dirty="0" err="1"/>
              <a:t>deben</a:t>
            </a:r>
            <a:r>
              <a:rPr lang="en-US" dirty="0"/>
              <a:t> </a:t>
            </a:r>
            <a:r>
              <a:rPr lang="en-US" dirty="0" err="1"/>
              <a:t>acompañar</a:t>
            </a:r>
            <a:r>
              <a:rPr lang="en-US" dirty="0"/>
              <a:t> la </a:t>
            </a:r>
            <a:r>
              <a:rPr lang="en-US" dirty="0" err="1"/>
              <a:t>solicitud</a:t>
            </a:r>
            <a:r>
              <a:rPr lang="en-US" dirty="0"/>
              <a:t> de </a:t>
            </a:r>
            <a:r>
              <a:rPr lang="en-US" dirty="0" err="1"/>
              <a:t>contratación</a:t>
            </a:r>
            <a:r>
              <a:rPr lang="en-US" dirty="0"/>
              <a:t>:</a:t>
            </a:r>
          </a:p>
          <a:p>
            <a:pPr marL="342900" indent="-342900">
              <a:buAutoNum type="arabicPeriod"/>
            </a:pPr>
            <a:r>
              <a:rPr lang="en-US" dirty="0" smtClean="0"/>
              <a:t>CDP</a:t>
            </a:r>
          </a:p>
          <a:p>
            <a:pPr marL="342900" indent="-342900">
              <a:buAutoNum type="arabicPeriod"/>
            </a:pPr>
            <a:r>
              <a:rPr lang="en-US" dirty="0" err="1" smtClean="0"/>
              <a:t>Estudios</a:t>
            </a:r>
            <a:r>
              <a:rPr lang="en-US" dirty="0" smtClean="0"/>
              <a:t> de Mercado</a:t>
            </a:r>
          </a:p>
          <a:p>
            <a:pPr marL="342900" indent="-342900">
              <a:buAutoNum type="arabicPeriod"/>
            </a:pPr>
            <a:r>
              <a:rPr lang="en-US" dirty="0" err="1" smtClean="0"/>
              <a:t>Mínimo</a:t>
            </a:r>
            <a:r>
              <a:rPr lang="en-US" dirty="0" smtClean="0"/>
              <a:t> 3 </a:t>
            </a:r>
            <a:r>
              <a:rPr lang="en-US" dirty="0" err="1" smtClean="0"/>
              <a:t>cotizaciones</a:t>
            </a:r>
            <a:r>
              <a:rPr lang="en-US" dirty="0" smtClean="0"/>
              <a:t> </a:t>
            </a:r>
            <a:r>
              <a:rPr lang="en-US" dirty="0" err="1" smtClean="0"/>
              <a:t>correspondientes</a:t>
            </a:r>
            <a:r>
              <a:rPr lang="en-US" dirty="0" smtClean="0"/>
              <a:t> al </a:t>
            </a:r>
            <a:r>
              <a:rPr lang="en-US" dirty="0" err="1" smtClean="0"/>
              <a:t>estudio</a:t>
            </a:r>
            <a:r>
              <a:rPr lang="en-US" dirty="0" smtClean="0"/>
              <a:t> de </a:t>
            </a:r>
            <a:r>
              <a:rPr lang="en-US" dirty="0" err="1" smtClean="0"/>
              <a:t>mercado</a:t>
            </a:r>
            <a:r>
              <a:rPr lang="en-US" dirty="0" smtClean="0"/>
              <a:t> </a:t>
            </a:r>
          </a:p>
          <a:p>
            <a:pPr marL="342900" indent="-342900">
              <a:buAutoNum type="arabicPeriod"/>
            </a:pPr>
            <a:r>
              <a:rPr lang="en-US" dirty="0" err="1" smtClean="0"/>
              <a:t>Estudios</a:t>
            </a:r>
            <a:r>
              <a:rPr lang="en-US" dirty="0" smtClean="0"/>
              <a:t> </a:t>
            </a:r>
            <a:r>
              <a:rPr lang="en-US" dirty="0" err="1"/>
              <a:t>previos</a:t>
            </a:r>
            <a:endParaRPr lang="en-US" dirty="0"/>
          </a:p>
          <a:p>
            <a:pPr marL="342900" indent="-342900">
              <a:buAutoNum type="arabicPeriod"/>
            </a:pPr>
            <a:r>
              <a:rPr lang="en-US" dirty="0" err="1"/>
              <a:t>Términos</a:t>
            </a:r>
            <a:r>
              <a:rPr lang="en-US" dirty="0"/>
              <a:t> de </a:t>
            </a:r>
            <a:r>
              <a:rPr lang="en-US" dirty="0" err="1"/>
              <a:t>referencia</a:t>
            </a:r>
            <a:r>
              <a:rPr lang="en-US" dirty="0"/>
              <a:t> (con </a:t>
            </a:r>
            <a:r>
              <a:rPr lang="en-US" dirty="0" err="1"/>
              <a:t>sus</a:t>
            </a:r>
            <a:r>
              <a:rPr lang="en-US" dirty="0"/>
              <a:t> </a:t>
            </a:r>
            <a:r>
              <a:rPr lang="en-US" dirty="0" err="1"/>
              <a:t>anexos</a:t>
            </a:r>
            <a:r>
              <a:rPr lang="en-US" dirty="0"/>
              <a:t> </a:t>
            </a:r>
            <a:r>
              <a:rPr lang="en-US" dirty="0" err="1"/>
              <a:t>cuando</a:t>
            </a:r>
            <a:r>
              <a:rPr lang="en-US" dirty="0"/>
              <a:t> </a:t>
            </a:r>
            <a:r>
              <a:rPr lang="en-US" dirty="0" err="1"/>
              <a:t>así</a:t>
            </a:r>
            <a:r>
              <a:rPr lang="en-US" dirty="0"/>
              <a:t> </a:t>
            </a:r>
            <a:r>
              <a:rPr lang="en-US" dirty="0" err="1"/>
              <a:t>haya</a:t>
            </a:r>
            <a:r>
              <a:rPr lang="en-US" dirty="0"/>
              <a:t> </a:t>
            </a:r>
            <a:r>
              <a:rPr lang="en-US" dirty="0" err="1"/>
              <a:t>lugar</a:t>
            </a:r>
            <a:r>
              <a:rPr lang="en-US" dirty="0"/>
              <a:t>)</a:t>
            </a:r>
          </a:p>
          <a:p>
            <a:pPr marL="342900" indent="-342900">
              <a:buFontTx/>
              <a:buAutoNum type="arabicPeriod"/>
            </a:pPr>
            <a:r>
              <a:rPr lang="en-US" dirty="0" err="1" smtClean="0"/>
              <a:t>Solicitud</a:t>
            </a:r>
            <a:r>
              <a:rPr lang="en-US" dirty="0" smtClean="0"/>
              <a:t> </a:t>
            </a:r>
            <a:r>
              <a:rPr lang="en-US" dirty="0"/>
              <a:t>en </a:t>
            </a:r>
            <a:r>
              <a:rPr lang="en-US" dirty="0" smtClean="0"/>
              <a:t>SICO </a:t>
            </a:r>
            <a:r>
              <a:rPr lang="en-US" dirty="0"/>
              <a:t>(Circular No. 3 del 2 de </a:t>
            </a:r>
            <a:r>
              <a:rPr lang="en-US" dirty="0" err="1"/>
              <a:t>febrero</a:t>
            </a:r>
            <a:r>
              <a:rPr lang="en-US" dirty="0"/>
              <a:t> de 2016)</a:t>
            </a:r>
          </a:p>
          <a:p>
            <a:pPr marL="342900" indent="-342900">
              <a:buAutoNum type="arabicPeriod"/>
            </a:pPr>
            <a:endParaRPr lang="en-US" dirty="0"/>
          </a:p>
          <a:p>
            <a:endParaRPr lang="en-US" dirty="0" smtClean="0"/>
          </a:p>
          <a:p>
            <a:endParaRPr lang="en-US" dirty="0" smtClean="0"/>
          </a:p>
          <a:p>
            <a:endParaRPr lang="en-US" dirty="0" smtClean="0"/>
          </a:p>
        </p:txBody>
      </p:sp>
    </p:spTree>
    <p:extLst>
      <p:ext uri="{BB962C8B-B14F-4D97-AF65-F5344CB8AC3E}">
        <p14:creationId xmlns:p14="http://schemas.microsoft.com/office/powerpoint/2010/main" val="3186245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35496" y="0"/>
            <a:ext cx="6408712" cy="9087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s-CO" sz="2400" b="1" dirty="0" smtClean="0">
                <a:solidFill>
                  <a:srgbClr val="F0B52A"/>
                </a:solidFill>
                <a:latin typeface="Arial" charset="0"/>
                <a:cs typeface="Arial" charset="0"/>
              </a:rPr>
              <a:t>Secretaría General</a:t>
            </a:r>
            <a:endParaRPr lang="es-ES" sz="2400" b="1" dirty="0">
              <a:solidFill>
                <a:srgbClr val="F0B52A"/>
              </a:solidFill>
              <a:latin typeface="Arial" charset="0"/>
              <a:cs typeface="Arial" charset="0"/>
            </a:endParaRPr>
          </a:p>
        </p:txBody>
      </p:sp>
      <p:sp>
        <p:nvSpPr>
          <p:cNvPr id="5" name="2 Marcador de texto"/>
          <p:cNvSpPr txBox="1">
            <a:spLocks/>
          </p:cNvSpPr>
          <p:nvPr/>
        </p:nvSpPr>
        <p:spPr>
          <a:xfrm>
            <a:off x="214312" y="3717032"/>
            <a:ext cx="8715375" cy="8572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s-ES" sz="4400" b="1" dirty="0">
              <a:solidFill>
                <a:schemeClr val="tx2"/>
              </a:solidFill>
              <a:latin typeface="Arial" charset="0"/>
              <a:cs typeface="Arial" charset="0"/>
            </a:endParaRPr>
          </a:p>
        </p:txBody>
      </p:sp>
      <p:sp>
        <p:nvSpPr>
          <p:cNvPr id="3" name="Rectángulo 2"/>
          <p:cNvSpPr/>
          <p:nvPr/>
        </p:nvSpPr>
        <p:spPr>
          <a:xfrm>
            <a:off x="575555" y="1124744"/>
            <a:ext cx="7992888" cy="584775"/>
          </a:xfrm>
          <a:prstGeom prst="rect">
            <a:avLst/>
          </a:prstGeom>
          <a:solidFill>
            <a:schemeClr val="accent4">
              <a:lumMod val="40000"/>
              <a:lumOff val="60000"/>
            </a:schemeClr>
          </a:solidFill>
        </p:spPr>
        <p:txBody>
          <a:bodyPr wrap="square" lIns="91440" tIns="45720" rIns="91440" bIns="45720">
            <a:spAutoFit/>
          </a:bodyPr>
          <a:lstStyle/>
          <a:p>
            <a:pPr algn="ctr"/>
            <a:r>
              <a:rPr lang="es-ES" sz="3200" b="0" cap="none" spc="0" dirty="0" smtClean="0">
                <a:ln w="0"/>
                <a:solidFill>
                  <a:schemeClr val="accent1"/>
                </a:solidFill>
                <a:effectLst>
                  <a:outerShdw blurRad="38100" dist="25400" dir="5400000" algn="ctr" rotWithShape="0">
                    <a:srgbClr val="6E747A">
                      <a:alpha val="43000"/>
                    </a:srgbClr>
                  </a:outerShdw>
                </a:effectLst>
              </a:rPr>
              <a:t>INVITACION PUBLICA:</a:t>
            </a:r>
            <a:endParaRPr lang="es-ES" sz="3200" b="0" cap="none" spc="0" dirty="0" smtClean="0">
              <a:ln w="0"/>
              <a:solidFill>
                <a:schemeClr val="accent1"/>
              </a:solidFill>
              <a:effectLst>
                <a:outerShdw blurRad="38100" dist="25400" dir="5400000" algn="ctr" rotWithShape="0">
                  <a:srgbClr val="6E747A">
                    <a:alpha val="43000"/>
                  </a:srgbClr>
                </a:outerShdw>
              </a:effectLst>
            </a:endParaRPr>
          </a:p>
        </p:txBody>
      </p:sp>
      <p:sp>
        <p:nvSpPr>
          <p:cNvPr id="2" name="CuadroTexto 1"/>
          <p:cNvSpPr txBox="1"/>
          <p:nvPr/>
        </p:nvSpPr>
        <p:spPr>
          <a:xfrm>
            <a:off x="521549" y="1844824"/>
            <a:ext cx="8100899" cy="5355312"/>
          </a:xfrm>
          <a:prstGeom prst="rect">
            <a:avLst/>
          </a:prstGeom>
          <a:noFill/>
        </p:spPr>
        <p:txBody>
          <a:bodyPr wrap="square" rtlCol="0">
            <a:spAutoFit/>
          </a:bodyPr>
          <a:lstStyle/>
          <a:p>
            <a:r>
              <a:rPr lang="en-US" dirty="0" err="1" smtClean="0"/>
              <a:t>Invitación</a:t>
            </a:r>
            <a:r>
              <a:rPr lang="en-US" dirty="0" smtClean="0"/>
              <a:t> </a:t>
            </a:r>
            <a:r>
              <a:rPr lang="en-US" dirty="0" err="1" smtClean="0"/>
              <a:t>directa</a:t>
            </a:r>
            <a:r>
              <a:rPr lang="en-US" dirty="0" smtClean="0"/>
              <a:t>: Art 22 </a:t>
            </a:r>
            <a:r>
              <a:rPr lang="en-US" dirty="0" err="1" smtClean="0"/>
              <a:t>Estatuto</a:t>
            </a:r>
            <a:r>
              <a:rPr lang="en-US" dirty="0" smtClean="0"/>
              <a:t> de </a:t>
            </a:r>
            <a:r>
              <a:rPr lang="en-US" dirty="0" err="1" smtClean="0"/>
              <a:t>Contratación</a:t>
            </a:r>
            <a:r>
              <a:rPr lang="en-US" dirty="0" smtClean="0"/>
              <a:t> y Art 14.3 Manual de </a:t>
            </a:r>
            <a:r>
              <a:rPr lang="en-US" dirty="0" err="1" smtClean="0"/>
              <a:t>Procesos</a:t>
            </a:r>
            <a:r>
              <a:rPr lang="en-US" dirty="0" smtClean="0"/>
              <a:t> y </a:t>
            </a:r>
            <a:r>
              <a:rPr lang="en-US" dirty="0" err="1" smtClean="0"/>
              <a:t>Procedimientos</a:t>
            </a:r>
            <a:r>
              <a:rPr lang="en-US" dirty="0" smtClean="0"/>
              <a:t> de </a:t>
            </a:r>
            <a:r>
              <a:rPr lang="en-US" dirty="0" err="1" smtClean="0"/>
              <a:t>Contratación</a:t>
            </a:r>
            <a:r>
              <a:rPr lang="en-US" dirty="0" smtClean="0"/>
              <a:t>.</a:t>
            </a:r>
          </a:p>
          <a:p>
            <a:endParaRPr lang="en-US" dirty="0"/>
          </a:p>
          <a:p>
            <a:r>
              <a:rPr lang="en-US" dirty="0" smtClean="0"/>
              <a:t>Para la </a:t>
            </a:r>
            <a:r>
              <a:rPr lang="en-US" dirty="0" err="1" smtClean="0"/>
              <a:t>celebración</a:t>
            </a:r>
            <a:r>
              <a:rPr lang="en-US" dirty="0" smtClean="0"/>
              <a:t> de </a:t>
            </a:r>
            <a:r>
              <a:rPr lang="en-US" dirty="0" err="1" smtClean="0"/>
              <a:t>contratos</a:t>
            </a:r>
            <a:r>
              <a:rPr lang="en-US" dirty="0" smtClean="0"/>
              <a:t>, </a:t>
            </a:r>
            <a:r>
              <a:rPr lang="en-US" dirty="0" err="1" smtClean="0"/>
              <a:t>bajo</a:t>
            </a:r>
            <a:r>
              <a:rPr lang="en-US" dirty="0" smtClean="0"/>
              <a:t> la </a:t>
            </a:r>
            <a:r>
              <a:rPr lang="en-US" dirty="0" err="1" smtClean="0"/>
              <a:t>modalidad</a:t>
            </a:r>
            <a:r>
              <a:rPr lang="en-US" dirty="0" smtClean="0"/>
              <a:t> de </a:t>
            </a:r>
            <a:r>
              <a:rPr lang="en-US" dirty="0" err="1" smtClean="0"/>
              <a:t>invitación</a:t>
            </a:r>
            <a:r>
              <a:rPr lang="en-US" dirty="0" smtClean="0"/>
              <a:t> </a:t>
            </a:r>
            <a:r>
              <a:rPr lang="en-US" dirty="0" err="1" smtClean="0"/>
              <a:t>directa</a:t>
            </a:r>
            <a:r>
              <a:rPr lang="en-US" dirty="0" smtClean="0"/>
              <a:t> se </a:t>
            </a:r>
            <a:r>
              <a:rPr lang="en-US" dirty="0" err="1" smtClean="0"/>
              <a:t>deberán</a:t>
            </a:r>
            <a:r>
              <a:rPr lang="en-US" dirty="0" smtClean="0"/>
              <a:t> </a:t>
            </a:r>
            <a:r>
              <a:rPr lang="en-US" dirty="0" err="1" smtClean="0"/>
              <a:t>tener</a:t>
            </a:r>
            <a:r>
              <a:rPr lang="en-US" dirty="0" smtClean="0"/>
              <a:t> en </a:t>
            </a:r>
            <a:r>
              <a:rPr lang="en-US" dirty="0" err="1" smtClean="0"/>
              <a:t>cuenta</a:t>
            </a:r>
            <a:r>
              <a:rPr lang="en-US" dirty="0" smtClean="0"/>
              <a:t> los </a:t>
            </a:r>
            <a:r>
              <a:rPr lang="en-US" dirty="0" err="1" smtClean="0"/>
              <a:t>siguientes</a:t>
            </a:r>
            <a:r>
              <a:rPr lang="en-US" dirty="0" smtClean="0"/>
              <a:t> </a:t>
            </a:r>
            <a:r>
              <a:rPr lang="en-US" dirty="0" err="1" smtClean="0"/>
              <a:t>aspectos</a:t>
            </a:r>
            <a:r>
              <a:rPr lang="en-US" dirty="0" smtClean="0"/>
              <a:t>:</a:t>
            </a:r>
          </a:p>
          <a:p>
            <a:pPr marL="285750" indent="-285750">
              <a:buFont typeface="Arial" panose="020B0604020202020204" pitchFamily="34" charset="0"/>
              <a:buChar char="•"/>
            </a:pPr>
            <a:r>
              <a:rPr lang="en-US" dirty="0" err="1" smtClean="0"/>
              <a:t>Contrataciones</a:t>
            </a:r>
            <a:r>
              <a:rPr lang="en-US" dirty="0" smtClean="0"/>
              <a:t> de </a:t>
            </a:r>
            <a:r>
              <a:rPr lang="en-US" dirty="0" err="1" smtClean="0"/>
              <a:t>bienes</a:t>
            </a:r>
            <a:r>
              <a:rPr lang="en-US" dirty="0" smtClean="0"/>
              <a:t>, </a:t>
            </a:r>
            <a:r>
              <a:rPr lang="en-US" dirty="0" err="1" smtClean="0"/>
              <a:t>servicios</a:t>
            </a:r>
            <a:r>
              <a:rPr lang="en-US" dirty="0" smtClean="0"/>
              <a:t> y </a:t>
            </a:r>
            <a:r>
              <a:rPr lang="en-US" dirty="0" err="1" smtClean="0"/>
              <a:t>obras</a:t>
            </a:r>
            <a:endParaRPr lang="en-US" dirty="0" smtClean="0"/>
          </a:p>
          <a:p>
            <a:pPr marL="285750" indent="-285750">
              <a:buFont typeface="Arial" panose="020B0604020202020204" pitchFamily="34" charset="0"/>
              <a:buChar char="•"/>
            </a:pPr>
            <a:r>
              <a:rPr lang="en-US" dirty="0" err="1" smtClean="0"/>
              <a:t>Cuando</a:t>
            </a:r>
            <a:r>
              <a:rPr lang="en-US" dirty="0" smtClean="0"/>
              <a:t> el valor </a:t>
            </a:r>
            <a:r>
              <a:rPr lang="en-US" dirty="0" err="1" smtClean="0"/>
              <a:t>supere</a:t>
            </a:r>
            <a:r>
              <a:rPr lang="en-US" dirty="0" smtClean="0"/>
              <a:t> los mil (1000) SLMLMV</a:t>
            </a:r>
          </a:p>
          <a:p>
            <a:endParaRPr lang="en-US" dirty="0" smtClean="0"/>
          </a:p>
          <a:p>
            <a:r>
              <a:rPr lang="en-US" dirty="0" err="1"/>
              <a:t>Documentos</a:t>
            </a:r>
            <a:r>
              <a:rPr lang="en-US" dirty="0"/>
              <a:t> </a:t>
            </a:r>
            <a:r>
              <a:rPr lang="en-US" dirty="0" err="1"/>
              <a:t>que</a:t>
            </a:r>
            <a:r>
              <a:rPr lang="en-US" dirty="0"/>
              <a:t> </a:t>
            </a:r>
            <a:r>
              <a:rPr lang="en-US" dirty="0" err="1"/>
              <a:t>deben</a:t>
            </a:r>
            <a:r>
              <a:rPr lang="en-US" dirty="0"/>
              <a:t> </a:t>
            </a:r>
            <a:r>
              <a:rPr lang="en-US" dirty="0" err="1"/>
              <a:t>acompañar</a:t>
            </a:r>
            <a:r>
              <a:rPr lang="en-US" dirty="0"/>
              <a:t> la </a:t>
            </a:r>
            <a:r>
              <a:rPr lang="en-US" dirty="0" err="1"/>
              <a:t>solicitud</a:t>
            </a:r>
            <a:r>
              <a:rPr lang="en-US" dirty="0"/>
              <a:t> de </a:t>
            </a:r>
            <a:r>
              <a:rPr lang="en-US" dirty="0" err="1"/>
              <a:t>contratación</a:t>
            </a:r>
            <a:r>
              <a:rPr lang="en-US" dirty="0"/>
              <a:t>:</a:t>
            </a:r>
          </a:p>
          <a:p>
            <a:pPr marL="342900" indent="-342900">
              <a:buAutoNum type="arabicPeriod"/>
            </a:pPr>
            <a:r>
              <a:rPr lang="en-US" dirty="0" smtClean="0"/>
              <a:t>CDP</a:t>
            </a:r>
          </a:p>
          <a:p>
            <a:pPr marL="342900" indent="-342900">
              <a:buAutoNum type="arabicPeriod"/>
            </a:pPr>
            <a:r>
              <a:rPr lang="en-US" dirty="0" err="1" smtClean="0"/>
              <a:t>Estudios</a:t>
            </a:r>
            <a:r>
              <a:rPr lang="en-US" dirty="0" smtClean="0"/>
              <a:t> de Mercado</a:t>
            </a:r>
          </a:p>
          <a:p>
            <a:pPr marL="342900" indent="-342900">
              <a:buAutoNum type="arabicPeriod"/>
            </a:pPr>
            <a:r>
              <a:rPr lang="en-US" dirty="0" err="1" smtClean="0"/>
              <a:t>Mínimo</a:t>
            </a:r>
            <a:r>
              <a:rPr lang="en-US" dirty="0" smtClean="0"/>
              <a:t> 3 </a:t>
            </a:r>
            <a:r>
              <a:rPr lang="en-US" dirty="0" err="1" smtClean="0"/>
              <a:t>cotizaciones</a:t>
            </a:r>
            <a:r>
              <a:rPr lang="en-US" dirty="0" smtClean="0"/>
              <a:t> </a:t>
            </a:r>
            <a:r>
              <a:rPr lang="en-US" dirty="0" err="1" smtClean="0"/>
              <a:t>correspondientes</a:t>
            </a:r>
            <a:r>
              <a:rPr lang="en-US" dirty="0" smtClean="0"/>
              <a:t> al </a:t>
            </a:r>
            <a:r>
              <a:rPr lang="en-US" dirty="0" err="1" smtClean="0"/>
              <a:t>estudio</a:t>
            </a:r>
            <a:r>
              <a:rPr lang="en-US" dirty="0" smtClean="0"/>
              <a:t> de </a:t>
            </a:r>
            <a:r>
              <a:rPr lang="en-US" dirty="0" err="1" smtClean="0"/>
              <a:t>mercado</a:t>
            </a:r>
            <a:r>
              <a:rPr lang="en-US" dirty="0" smtClean="0"/>
              <a:t> </a:t>
            </a:r>
          </a:p>
          <a:p>
            <a:pPr marL="342900" indent="-342900">
              <a:buAutoNum type="arabicPeriod"/>
            </a:pPr>
            <a:r>
              <a:rPr lang="en-US" dirty="0" err="1" smtClean="0"/>
              <a:t>Estudios</a:t>
            </a:r>
            <a:r>
              <a:rPr lang="en-US" dirty="0" smtClean="0"/>
              <a:t> </a:t>
            </a:r>
            <a:r>
              <a:rPr lang="en-US" dirty="0" err="1"/>
              <a:t>previos</a:t>
            </a:r>
            <a:endParaRPr lang="en-US" dirty="0"/>
          </a:p>
          <a:p>
            <a:pPr marL="342900" indent="-342900">
              <a:buAutoNum type="arabicPeriod"/>
            </a:pPr>
            <a:r>
              <a:rPr lang="en-US" dirty="0" err="1"/>
              <a:t>Términos</a:t>
            </a:r>
            <a:r>
              <a:rPr lang="en-US" dirty="0"/>
              <a:t> de </a:t>
            </a:r>
            <a:r>
              <a:rPr lang="en-US" dirty="0" err="1"/>
              <a:t>referencia</a:t>
            </a:r>
            <a:r>
              <a:rPr lang="en-US" dirty="0"/>
              <a:t> (con </a:t>
            </a:r>
            <a:r>
              <a:rPr lang="en-US" dirty="0" err="1"/>
              <a:t>sus</a:t>
            </a:r>
            <a:r>
              <a:rPr lang="en-US" dirty="0"/>
              <a:t> </a:t>
            </a:r>
            <a:r>
              <a:rPr lang="en-US" dirty="0" err="1"/>
              <a:t>anexos</a:t>
            </a:r>
            <a:r>
              <a:rPr lang="en-US" dirty="0"/>
              <a:t> </a:t>
            </a:r>
            <a:r>
              <a:rPr lang="en-US" dirty="0" err="1"/>
              <a:t>cuando</a:t>
            </a:r>
            <a:r>
              <a:rPr lang="en-US" dirty="0"/>
              <a:t> </a:t>
            </a:r>
            <a:r>
              <a:rPr lang="en-US" dirty="0" err="1"/>
              <a:t>así</a:t>
            </a:r>
            <a:r>
              <a:rPr lang="en-US" dirty="0"/>
              <a:t> </a:t>
            </a:r>
            <a:r>
              <a:rPr lang="en-US" dirty="0" err="1"/>
              <a:t>haya</a:t>
            </a:r>
            <a:r>
              <a:rPr lang="en-US" dirty="0"/>
              <a:t> </a:t>
            </a:r>
            <a:r>
              <a:rPr lang="en-US" dirty="0" err="1"/>
              <a:t>lugar</a:t>
            </a:r>
            <a:r>
              <a:rPr lang="en-US" dirty="0"/>
              <a:t>)</a:t>
            </a:r>
          </a:p>
          <a:p>
            <a:pPr marL="342900" indent="-342900">
              <a:buFontTx/>
              <a:buAutoNum type="arabicPeriod"/>
            </a:pPr>
            <a:r>
              <a:rPr lang="en-US" dirty="0" err="1" smtClean="0"/>
              <a:t>Solicitud</a:t>
            </a:r>
            <a:r>
              <a:rPr lang="en-US" dirty="0" smtClean="0"/>
              <a:t> </a:t>
            </a:r>
            <a:r>
              <a:rPr lang="en-US" dirty="0"/>
              <a:t>en </a:t>
            </a:r>
            <a:r>
              <a:rPr lang="en-US" dirty="0" smtClean="0"/>
              <a:t>SICO </a:t>
            </a:r>
            <a:r>
              <a:rPr lang="en-US" dirty="0"/>
              <a:t>(Circular No. 3 del 2 de </a:t>
            </a:r>
            <a:r>
              <a:rPr lang="en-US" dirty="0" err="1"/>
              <a:t>febrero</a:t>
            </a:r>
            <a:r>
              <a:rPr lang="en-US" dirty="0"/>
              <a:t> de 2016)</a:t>
            </a:r>
          </a:p>
          <a:p>
            <a:pPr marL="342900" indent="-342900">
              <a:buAutoNum type="arabicPeriod"/>
            </a:pPr>
            <a:endParaRPr lang="en-US" dirty="0"/>
          </a:p>
          <a:p>
            <a:endParaRPr lang="en-US" dirty="0" smtClean="0"/>
          </a:p>
          <a:p>
            <a:endParaRPr lang="en-US" dirty="0" smtClean="0"/>
          </a:p>
          <a:p>
            <a:endParaRPr lang="en-US" dirty="0" smtClean="0"/>
          </a:p>
        </p:txBody>
      </p:sp>
    </p:spTree>
    <p:extLst>
      <p:ext uri="{BB962C8B-B14F-4D97-AF65-F5344CB8AC3E}">
        <p14:creationId xmlns:p14="http://schemas.microsoft.com/office/powerpoint/2010/main" val="16068948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35496" y="0"/>
            <a:ext cx="6408712" cy="9087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s-CO" sz="2400" b="1" dirty="0" smtClean="0">
                <a:solidFill>
                  <a:srgbClr val="F0B52A"/>
                </a:solidFill>
                <a:latin typeface="Arial" charset="0"/>
                <a:cs typeface="Arial" charset="0"/>
              </a:rPr>
              <a:t>Secretaría General</a:t>
            </a:r>
            <a:endParaRPr lang="es-ES" sz="2400" b="1" dirty="0">
              <a:solidFill>
                <a:srgbClr val="F0B52A"/>
              </a:solidFill>
              <a:latin typeface="Arial" charset="0"/>
              <a:cs typeface="Arial" charset="0"/>
            </a:endParaRPr>
          </a:p>
        </p:txBody>
      </p:sp>
      <p:sp>
        <p:nvSpPr>
          <p:cNvPr id="5" name="2 Marcador de texto"/>
          <p:cNvSpPr txBox="1">
            <a:spLocks/>
          </p:cNvSpPr>
          <p:nvPr/>
        </p:nvSpPr>
        <p:spPr>
          <a:xfrm>
            <a:off x="214312" y="3717032"/>
            <a:ext cx="8715375" cy="8572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s-ES" sz="4400" b="1" dirty="0">
              <a:solidFill>
                <a:schemeClr val="tx2"/>
              </a:solidFill>
              <a:latin typeface="Arial" charset="0"/>
              <a:cs typeface="Arial" charset="0"/>
            </a:endParaRPr>
          </a:p>
        </p:txBody>
      </p:sp>
      <p:sp>
        <p:nvSpPr>
          <p:cNvPr id="3" name="Rectángulo 2"/>
          <p:cNvSpPr/>
          <p:nvPr/>
        </p:nvSpPr>
        <p:spPr>
          <a:xfrm>
            <a:off x="575555" y="1065510"/>
            <a:ext cx="7992888" cy="1569660"/>
          </a:xfrm>
          <a:prstGeom prst="rect">
            <a:avLst/>
          </a:prstGeom>
          <a:solidFill>
            <a:schemeClr val="accent4">
              <a:lumMod val="40000"/>
              <a:lumOff val="60000"/>
            </a:schemeClr>
          </a:solidFill>
        </p:spPr>
        <p:txBody>
          <a:bodyPr wrap="square" lIns="91440" tIns="45720" rIns="91440" bIns="45720">
            <a:spAutoFit/>
          </a:bodyPr>
          <a:lstStyle/>
          <a:p>
            <a:pPr algn="ctr"/>
            <a:r>
              <a:rPr lang="es-ES" sz="4800" b="0" cap="none" spc="0" dirty="0" smtClean="0">
                <a:ln w="0"/>
                <a:solidFill>
                  <a:schemeClr val="accent1"/>
                </a:solidFill>
                <a:effectLst>
                  <a:outerShdw blurRad="38100" dist="25400" dir="5400000" algn="ctr" rotWithShape="0">
                    <a:srgbClr val="6E747A">
                      <a:alpha val="43000"/>
                    </a:srgbClr>
                  </a:outerShdw>
                </a:effectLst>
              </a:rPr>
              <a:t>PRESUPUESTOS GENERALES DE LOS TERMINOS DE REFERENCIA</a:t>
            </a:r>
            <a:endParaRPr lang="es-ES" sz="4800" b="0" cap="none" spc="0" dirty="0" smtClean="0">
              <a:ln w="0"/>
              <a:solidFill>
                <a:schemeClr val="accent1"/>
              </a:solidFill>
              <a:effectLst>
                <a:outerShdw blurRad="38100" dist="25400" dir="5400000" algn="ctr" rotWithShape="0">
                  <a:srgbClr val="6E747A">
                    <a:alpha val="43000"/>
                  </a:srgbClr>
                </a:outerShdw>
              </a:effectLst>
            </a:endParaRPr>
          </a:p>
        </p:txBody>
      </p:sp>
      <p:sp>
        <p:nvSpPr>
          <p:cNvPr id="2" name="CuadroTexto 1"/>
          <p:cNvSpPr txBox="1"/>
          <p:nvPr/>
        </p:nvSpPr>
        <p:spPr>
          <a:xfrm>
            <a:off x="647565" y="2728659"/>
            <a:ext cx="7920878" cy="3231654"/>
          </a:xfrm>
          <a:prstGeom prst="rect">
            <a:avLst/>
          </a:prstGeom>
          <a:noFill/>
        </p:spPr>
        <p:txBody>
          <a:bodyPr wrap="square" rtlCol="0">
            <a:spAutoFit/>
          </a:bodyPr>
          <a:lstStyle/>
          <a:p>
            <a:r>
              <a:rPr lang="en-US" dirty="0" err="1" smtClean="0"/>
              <a:t>Artículo</a:t>
            </a:r>
            <a:r>
              <a:rPr lang="en-US" dirty="0" smtClean="0"/>
              <a:t> 12 Manual </a:t>
            </a:r>
            <a:r>
              <a:rPr lang="en-US" dirty="0" err="1" smtClean="0"/>
              <a:t>Procesos</a:t>
            </a:r>
            <a:r>
              <a:rPr lang="en-US" dirty="0" smtClean="0"/>
              <a:t> y </a:t>
            </a:r>
            <a:r>
              <a:rPr lang="en-US" dirty="0" err="1" smtClean="0"/>
              <a:t>Procedimientos</a:t>
            </a:r>
            <a:r>
              <a:rPr lang="en-US" dirty="0" smtClean="0"/>
              <a:t> de </a:t>
            </a:r>
            <a:r>
              <a:rPr lang="en-US" dirty="0" err="1" smtClean="0"/>
              <a:t>Contratación</a:t>
            </a:r>
            <a:r>
              <a:rPr lang="en-US" dirty="0" smtClean="0"/>
              <a:t>:</a:t>
            </a:r>
          </a:p>
          <a:p>
            <a:pPr algn="just"/>
            <a:r>
              <a:rPr lang="es-ES_tradnl" b="1" dirty="0"/>
              <a:t>Artículo </a:t>
            </a:r>
            <a:r>
              <a:rPr lang="es-ES_tradnl" b="1" dirty="0" smtClean="0"/>
              <a:t>12. Términos de referencia</a:t>
            </a:r>
            <a:r>
              <a:rPr lang="es-ES_tradnl" dirty="0" smtClean="0"/>
              <a:t>. (…) presupuestos generales:</a:t>
            </a:r>
          </a:p>
          <a:p>
            <a:pPr marL="171450" lvl="0" indent="-171450">
              <a:buFont typeface="Arial" panose="020B0604020202020204" pitchFamily="34" charset="0"/>
              <a:buChar char="•"/>
            </a:pPr>
            <a:r>
              <a:rPr lang="es-CO" sz="1200" i="1" dirty="0"/>
              <a:t>Objeto de la contratación. </a:t>
            </a:r>
            <a:endParaRPr lang="es-CO" sz="1200" dirty="0"/>
          </a:p>
          <a:p>
            <a:pPr marL="171450" indent="-171450">
              <a:buFont typeface="Arial" panose="020B0604020202020204" pitchFamily="34" charset="0"/>
              <a:buChar char="•"/>
            </a:pPr>
            <a:r>
              <a:rPr lang="es-CO" sz="1200" i="1" dirty="0" smtClean="0"/>
              <a:t>Obligaciones</a:t>
            </a:r>
            <a:r>
              <a:rPr lang="es-CO" sz="1200" i="1" dirty="0"/>
              <a:t>.</a:t>
            </a:r>
            <a:endParaRPr lang="es-CO" sz="1200" dirty="0"/>
          </a:p>
          <a:p>
            <a:pPr marL="171450" lvl="0" indent="-171450">
              <a:buFont typeface="Arial" panose="020B0604020202020204" pitchFamily="34" charset="0"/>
              <a:buChar char="•"/>
            </a:pPr>
            <a:r>
              <a:rPr lang="es-CO" sz="1200" i="1" dirty="0" smtClean="0"/>
              <a:t>Resultados </a:t>
            </a:r>
            <a:r>
              <a:rPr lang="es-CO" sz="1200" i="1" dirty="0"/>
              <a:t>esperados.</a:t>
            </a:r>
            <a:endParaRPr lang="es-CO" sz="1200" dirty="0"/>
          </a:p>
          <a:p>
            <a:pPr marL="171450" lvl="0" indent="-171450">
              <a:buFont typeface="Arial" panose="020B0604020202020204" pitchFamily="34" charset="0"/>
              <a:buChar char="•"/>
            </a:pPr>
            <a:r>
              <a:rPr lang="es-CO" sz="1200" i="1" dirty="0" smtClean="0"/>
              <a:t>Número </a:t>
            </a:r>
            <a:r>
              <a:rPr lang="es-CO" sz="1200" i="1" dirty="0"/>
              <a:t>del certificado de disponibilidad presupuestal que ampara el futuro proceso de selección y/o contrato.</a:t>
            </a:r>
            <a:endParaRPr lang="es-CO" sz="1200" dirty="0"/>
          </a:p>
          <a:p>
            <a:pPr marL="171450" lvl="0" indent="-171450">
              <a:buFont typeface="Arial" panose="020B0604020202020204" pitchFamily="34" charset="0"/>
              <a:buChar char="•"/>
            </a:pPr>
            <a:r>
              <a:rPr lang="es-CO" sz="1200" i="1" dirty="0" smtClean="0"/>
              <a:t>Número </a:t>
            </a:r>
            <a:r>
              <a:rPr lang="es-CO" sz="1200" i="1" dirty="0"/>
              <a:t>de operación, proyecto y meta del plan de desarrollo, siempre que la ejecución de los recursos sea con cargo al presupuesto de inversión.</a:t>
            </a:r>
            <a:endParaRPr lang="es-CO" sz="1200" dirty="0"/>
          </a:p>
          <a:p>
            <a:pPr marL="171450" lvl="0" indent="-171450">
              <a:buFont typeface="Arial" panose="020B0604020202020204" pitchFamily="34" charset="0"/>
              <a:buChar char="•"/>
            </a:pPr>
            <a:r>
              <a:rPr lang="es-CO" sz="1200" i="1" dirty="0" smtClean="0"/>
              <a:t>Cargo </a:t>
            </a:r>
            <a:r>
              <a:rPr lang="es-CO" sz="1200" i="1" dirty="0"/>
              <a:t>y nombre del supervisor, o nombre o razón social del interventor contratado para dicho propósito.</a:t>
            </a:r>
            <a:endParaRPr lang="es-CO" sz="1200" dirty="0"/>
          </a:p>
          <a:p>
            <a:pPr marL="171450" lvl="0" indent="-171450">
              <a:buFont typeface="Arial" panose="020B0604020202020204" pitchFamily="34" charset="0"/>
              <a:buChar char="•"/>
            </a:pPr>
            <a:r>
              <a:rPr lang="es-CO" sz="1200" i="1" dirty="0" smtClean="0"/>
              <a:t>Valor </a:t>
            </a:r>
            <a:r>
              <a:rPr lang="es-CO" sz="1200" i="1" dirty="0"/>
              <a:t>y forma de pago.</a:t>
            </a:r>
            <a:endParaRPr lang="es-CO" sz="1200" dirty="0"/>
          </a:p>
          <a:p>
            <a:pPr marL="171450" lvl="0" indent="-171450">
              <a:buFont typeface="Arial" panose="020B0604020202020204" pitchFamily="34" charset="0"/>
              <a:buChar char="•"/>
            </a:pPr>
            <a:r>
              <a:rPr lang="es-CO" sz="1200" i="1" dirty="0" smtClean="0"/>
              <a:t>Plazo </a:t>
            </a:r>
            <a:r>
              <a:rPr lang="es-CO" sz="1200" i="1" dirty="0"/>
              <a:t>de ejecución del contrato.</a:t>
            </a:r>
            <a:endParaRPr lang="es-CO" sz="1200" dirty="0"/>
          </a:p>
          <a:p>
            <a:pPr marL="171450" lvl="0" indent="-171450">
              <a:buFont typeface="Arial" panose="020B0604020202020204" pitchFamily="34" charset="0"/>
              <a:buChar char="•"/>
            </a:pPr>
            <a:r>
              <a:rPr lang="es-CO" sz="1200" i="1" dirty="0" smtClean="0"/>
              <a:t>Garantías </a:t>
            </a:r>
            <a:r>
              <a:rPr lang="es-CO" sz="1200" i="1" dirty="0"/>
              <a:t>e identificación de los posibles riesgos asociados al contrato (para menor y mayor cuantía o cuando en la mínima cuantía se requiera).</a:t>
            </a:r>
            <a:endParaRPr lang="es-CO" sz="1200" dirty="0"/>
          </a:p>
          <a:p>
            <a:pPr marL="171450" lvl="0" indent="-171450">
              <a:buFont typeface="Arial" panose="020B0604020202020204" pitchFamily="34" charset="0"/>
              <a:buChar char="•"/>
            </a:pPr>
            <a:r>
              <a:rPr lang="es-CO" sz="1200" i="1" dirty="0" smtClean="0"/>
              <a:t>Licencia</a:t>
            </a:r>
            <a:r>
              <a:rPr lang="es-CO" sz="1200" i="1" dirty="0"/>
              <a:t>, permiso, autorización o planos y diseños de ser necesarios.</a:t>
            </a:r>
            <a:endParaRPr lang="es-CO" sz="1200" dirty="0"/>
          </a:p>
          <a:p>
            <a:pPr marL="171450" lvl="0" indent="-171450">
              <a:buFont typeface="Arial" panose="020B0604020202020204" pitchFamily="34" charset="0"/>
              <a:buChar char="•"/>
            </a:pPr>
            <a:r>
              <a:rPr lang="es-CO" sz="1200" i="1" dirty="0" smtClean="0"/>
              <a:t>Para </a:t>
            </a:r>
            <a:r>
              <a:rPr lang="es-CO" sz="1200" i="1" dirty="0"/>
              <a:t>los procesos de selección de menor y mayor cuantía se deberán proponer los criterios de calificación que serán tenidos en cuenta durante el desarrollo del proceso de invitación directa o pública correspondiente. </a:t>
            </a:r>
            <a:endParaRPr lang="es-CO" sz="1200" dirty="0"/>
          </a:p>
        </p:txBody>
      </p:sp>
    </p:spTree>
    <p:extLst>
      <p:ext uri="{BB962C8B-B14F-4D97-AF65-F5344CB8AC3E}">
        <p14:creationId xmlns:p14="http://schemas.microsoft.com/office/powerpoint/2010/main" val="33619023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35496" y="0"/>
            <a:ext cx="6408712" cy="9087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s-CO" sz="2400" b="1" dirty="0" smtClean="0">
                <a:solidFill>
                  <a:srgbClr val="F0B52A"/>
                </a:solidFill>
                <a:latin typeface="Arial" charset="0"/>
                <a:cs typeface="Arial" charset="0"/>
              </a:rPr>
              <a:t>Secretaría General</a:t>
            </a:r>
            <a:endParaRPr lang="es-ES" sz="2400" b="1" dirty="0">
              <a:solidFill>
                <a:srgbClr val="F0B52A"/>
              </a:solidFill>
              <a:latin typeface="Arial" charset="0"/>
              <a:cs typeface="Arial" charset="0"/>
            </a:endParaRPr>
          </a:p>
        </p:txBody>
      </p:sp>
      <p:sp>
        <p:nvSpPr>
          <p:cNvPr id="5" name="2 Marcador de texto"/>
          <p:cNvSpPr txBox="1">
            <a:spLocks/>
          </p:cNvSpPr>
          <p:nvPr/>
        </p:nvSpPr>
        <p:spPr>
          <a:xfrm>
            <a:off x="214312" y="3717032"/>
            <a:ext cx="8715375" cy="8572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s-ES" sz="4400" b="1" dirty="0">
              <a:solidFill>
                <a:schemeClr val="tx2"/>
              </a:solidFill>
              <a:latin typeface="Arial" charset="0"/>
              <a:cs typeface="Arial" charset="0"/>
            </a:endParaRPr>
          </a:p>
        </p:txBody>
      </p:sp>
      <p:pic>
        <p:nvPicPr>
          <p:cNvPr id="2" name="Imagen 1"/>
          <p:cNvPicPr>
            <a:picLocks noChangeAspect="1"/>
          </p:cNvPicPr>
          <p:nvPr/>
        </p:nvPicPr>
        <p:blipFill>
          <a:blip r:embed="rId2"/>
          <a:stretch>
            <a:fillRect/>
          </a:stretch>
        </p:blipFill>
        <p:spPr>
          <a:xfrm>
            <a:off x="1115616" y="1133745"/>
            <a:ext cx="6984776" cy="4947549"/>
          </a:xfrm>
          <a:prstGeom prst="rect">
            <a:avLst/>
          </a:prstGeom>
        </p:spPr>
      </p:pic>
    </p:spTree>
    <p:extLst>
      <p:ext uri="{BB962C8B-B14F-4D97-AF65-F5344CB8AC3E}">
        <p14:creationId xmlns:p14="http://schemas.microsoft.com/office/powerpoint/2010/main" val="40061217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35496" y="0"/>
            <a:ext cx="6408712" cy="9087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s-CO" sz="2400" b="1" dirty="0" smtClean="0">
                <a:solidFill>
                  <a:srgbClr val="F0B52A"/>
                </a:solidFill>
                <a:latin typeface="Arial" charset="0"/>
                <a:cs typeface="Arial" charset="0"/>
              </a:rPr>
              <a:t>Secretaría General</a:t>
            </a:r>
            <a:endParaRPr lang="es-ES" sz="2400" b="1" dirty="0">
              <a:solidFill>
                <a:srgbClr val="F0B52A"/>
              </a:solidFill>
              <a:latin typeface="Arial" charset="0"/>
              <a:cs typeface="Arial" charset="0"/>
            </a:endParaRPr>
          </a:p>
        </p:txBody>
      </p:sp>
      <p:sp>
        <p:nvSpPr>
          <p:cNvPr id="5" name="2 Marcador de texto"/>
          <p:cNvSpPr txBox="1">
            <a:spLocks/>
          </p:cNvSpPr>
          <p:nvPr/>
        </p:nvSpPr>
        <p:spPr>
          <a:xfrm>
            <a:off x="214312" y="3717032"/>
            <a:ext cx="8715375" cy="8572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s-ES" sz="4400" b="1" dirty="0">
              <a:solidFill>
                <a:schemeClr val="tx2"/>
              </a:solidFill>
              <a:latin typeface="Arial" charset="0"/>
              <a:cs typeface="Arial" charset="0"/>
            </a:endParaRPr>
          </a:p>
        </p:txBody>
      </p:sp>
      <p:pic>
        <p:nvPicPr>
          <p:cNvPr id="3" name="Imagen 2"/>
          <p:cNvPicPr>
            <a:picLocks noChangeAspect="1"/>
          </p:cNvPicPr>
          <p:nvPr/>
        </p:nvPicPr>
        <p:blipFill>
          <a:blip r:embed="rId2"/>
          <a:stretch>
            <a:fillRect/>
          </a:stretch>
        </p:blipFill>
        <p:spPr>
          <a:xfrm>
            <a:off x="683568" y="1412776"/>
            <a:ext cx="7873164" cy="4752528"/>
          </a:xfrm>
          <a:prstGeom prst="rect">
            <a:avLst/>
          </a:prstGeom>
        </p:spPr>
      </p:pic>
    </p:spTree>
    <p:extLst>
      <p:ext uri="{BB962C8B-B14F-4D97-AF65-F5344CB8AC3E}">
        <p14:creationId xmlns:p14="http://schemas.microsoft.com/office/powerpoint/2010/main" val="12336112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32637" y="1196752"/>
            <a:ext cx="8229600" cy="1143000"/>
          </a:xfrm>
        </p:spPr>
        <p:txBody>
          <a:bodyPr>
            <a:noAutofit/>
          </a:bodyPr>
          <a:lstStyle/>
          <a:p>
            <a:r>
              <a:rPr lang="es-CO" sz="4000" b="1" dirty="0">
                <a:solidFill>
                  <a:schemeClr val="tx2"/>
                </a:solidFill>
                <a:latin typeface="Arial" charset="0"/>
                <a:ea typeface="+mn-ea"/>
                <a:cs typeface="Arial" charset="0"/>
              </a:rPr>
              <a:t>INTERVENTORIA COMO MODALIDAD DE CONSULTORIA</a:t>
            </a:r>
          </a:p>
        </p:txBody>
      </p:sp>
      <p:pic>
        <p:nvPicPr>
          <p:cNvPr id="4" name="Imagen 3"/>
          <p:cNvPicPr>
            <a:picLocks noChangeAspect="1"/>
          </p:cNvPicPr>
          <p:nvPr/>
        </p:nvPicPr>
        <p:blipFill>
          <a:blip r:embed="rId2"/>
          <a:stretch>
            <a:fillRect/>
          </a:stretch>
        </p:blipFill>
        <p:spPr>
          <a:xfrm>
            <a:off x="586998" y="2564904"/>
            <a:ext cx="7920879" cy="3623469"/>
          </a:xfrm>
          <a:prstGeom prst="rect">
            <a:avLst/>
          </a:prstGeom>
        </p:spPr>
      </p:pic>
    </p:spTree>
    <p:extLst>
      <p:ext uri="{BB962C8B-B14F-4D97-AF65-F5344CB8AC3E}">
        <p14:creationId xmlns:p14="http://schemas.microsoft.com/office/powerpoint/2010/main" val="33754094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35496" y="0"/>
            <a:ext cx="6408712" cy="9087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s-CO" sz="2400" b="1" dirty="0" smtClean="0">
                <a:solidFill>
                  <a:srgbClr val="F0B52A"/>
                </a:solidFill>
                <a:latin typeface="Arial" charset="0"/>
                <a:cs typeface="Arial" charset="0"/>
              </a:rPr>
              <a:t>Secretaría General</a:t>
            </a:r>
            <a:endParaRPr lang="es-ES" sz="2400" b="1" dirty="0">
              <a:solidFill>
                <a:srgbClr val="F0B52A"/>
              </a:solidFill>
              <a:latin typeface="Arial" charset="0"/>
              <a:cs typeface="Arial" charset="0"/>
            </a:endParaRPr>
          </a:p>
        </p:txBody>
      </p:sp>
      <p:sp>
        <p:nvSpPr>
          <p:cNvPr id="5" name="2 Marcador de texto"/>
          <p:cNvSpPr txBox="1">
            <a:spLocks/>
          </p:cNvSpPr>
          <p:nvPr/>
        </p:nvSpPr>
        <p:spPr>
          <a:xfrm>
            <a:off x="214312" y="3717032"/>
            <a:ext cx="8715375" cy="8572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s-ES" sz="4400" b="1" dirty="0">
              <a:solidFill>
                <a:schemeClr val="tx2"/>
              </a:solidFill>
              <a:latin typeface="Arial" charset="0"/>
              <a:cs typeface="Arial" charset="0"/>
            </a:endParaRPr>
          </a:p>
        </p:txBody>
      </p:sp>
      <p:pic>
        <p:nvPicPr>
          <p:cNvPr id="2" name="Imagen 1"/>
          <p:cNvPicPr>
            <a:picLocks noChangeAspect="1"/>
          </p:cNvPicPr>
          <p:nvPr/>
        </p:nvPicPr>
        <p:blipFill>
          <a:blip r:embed="rId2"/>
          <a:stretch>
            <a:fillRect/>
          </a:stretch>
        </p:blipFill>
        <p:spPr>
          <a:xfrm>
            <a:off x="956188" y="1052736"/>
            <a:ext cx="7288220" cy="5042511"/>
          </a:xfrm>
          <a:prstGeom prst="rect">
            <a:avLst/>
          </a:prstGeom>
        </p:spPr>
      </p:pic>
    </p:spTree>
    <p:extLst>
      <p:ext uri="{BB962C8B-B14F-4D97-AF65-F5344CB8AC3E}">
        <p14:creationId xmlns:p14="http://schemas.microsoft.com/office/powerpoint/2010/main" val="37315946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35496" y="0"/>
            <a:ext cx="6408712" cy="9087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s-CO" sz="2400" b="1" dirty="0" smtClean="0">
                <a:solidFill>
                  <a:srgbClr val="F0B52A"/>
                </a:solidFill>
                <a:latin typeface="Arial" charset="0"/>
                <a:cs typeface="Arial" charset="0"/>
              </a:rPr>
              <a:t>Secretaría General</a:t>
            </a:r>
            <a:endParaRPr lang="es-ES" sz="2400" b="1" dirty="0">
              <a:solidFill>
                <a:srgbClr val="F0B52A"/>
              </a:solidFill>
              <a:latin typeface="Arial" charset="0"/>
              <a:cs typeface="Arial" charset="0"/>
            </a:endParaRPr>
          </a:p>
        </p:txBody>
      </p:sp>
      <p:sp>
        <p:nvSpPr>
          <p:cNvPr id="5" name="2 Marcador de texto"/>
          <p:cNvSpPr txBox="1">
            <a:spLocks/>
          </p:cNvSpPr>
          <p:nvPr/>
        </p:nvSpPr>
        <p:spPr>
          <a:xfrm>
            <a:off x="214312" y="3717032"/>
            <a:ext cx="8715375" cy="8572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s-ES" sz="4400" b="1" dirty="0">
              <a:solidFill>
                <a:schemeClr val="tx2"/>
              </a:solidFill>
              <a:latin typeface="Arial" charset="0"/>
              <a:cs typeface="Arial" charset="0"/>
            </a:endParaRPr>
          </a:p>
        </p:txBody>
      </p:sp>
      <p:pic>
        <p:nvPicPr>
          <p:cNvPr id="3" name="Imagen 2"/>
          <p:cNvPicPr>
            <a:picLocks noChangeAspect="1"/>
          </p:cNvPicPr>
          <p:nvPr/>
        </p:nvPicPr>
        <p:blipFill>
          <a:blip r:embed="rId2"/>
          <a:stretch>
            <a:fillRect/>
          </a:stretch>
        </p:blipFill>
        <p:spPr>
          <a:xfrm>
            <a:off x="389870" y="1099215"/>
            <a:ext cx="8364257" cy="961634"/>
          </a:xfrm>
          <a:prstGeom prst="rect">
            <a:avLst/>
          </a:prstGeom>
        </p:spPr>
      </p:pic>
      <p:sp>
        <p:nvSpPr>
          <p:cNvPr id="2" name="Rectángulo 1"/>
          <p:cNvSpPr/>
          <p:nvPr/>
        </p:nvSpPr>
        <p:spPr>
          <a:xfrm>
            <a:off x="211679" y="2327969"/>
            <a:ext cx="8606159" cy="3693319"/>
          </a:xfrm>
          <a:prstGeom prst="rect">
            <a:avLst/>
          </a:prstGeom>
        </p:spPr>
        <p:txBody>
          <a:bodyPr wrap="square">
            <a:spAutoFit/>
          </a:bodyPr>
          <a:lstStyle/>
          <a:p>
            <a:r>
              <a:rPr lang="es-ES_tradnl" dirty="0">
                <a:solidFill>
                  <a:srgbClr val="000000"/>
                </a:solidFill>
                <a:latin typeface="Arial" panose="020B0604020202020204" pitchFamily="34" charset="0"/>
                <a:ea typeface="Arial Unicode MS" panose="020B0604020202020204" pitchFamily="34" charset="-128"/>
              </a:rPr>
              <a:t> </a:t>
            </a:r>
            <a:r>
              <a:rPr lang="en-US" sz="1600" dirty="0" err="1"/>
              <a:t>Artículo</a:t>
            </a:r>
            <a:r>
              <a:rPr lang="en-US" sz="1600" dirty="0"/>
              <a:t> 11 Manual </a:t>
            </a:r>
            <a:r>
              <a:rPr lang="en-US" sz="1600" dirty="0" err="1"/>
              <a:t>Procesos</a:t>
            </a:r>
            <a:r>
              <a:rPr lang="en-US" sz="1600" dirty="0"/>
              <a:t> y </a:t>
            </a:r>
            <a:r>
              <a:rPr lang="en-US" sz="1600" dirty="0" err="1"/>
              <a:t>Procedimientos</a:t>
            </a:r>
            <a:r>
              <a:rPr lang="en-US" sz="1600" dirty="0"/>
              <a:t> de </a:t>
            </a:r>
            <a:r>
              <a:rPr lang="en-US" sz="1600" dirty="0" err="1"/>
              <a:t>Contratación</a:t>
            </a:r>
            <a:r>
              <a:rPr lang="en-US" sz="1600" dirty="0" smtClean="0"/>
              <a:t>:</a:t>
            </a:r>
          </a:p>
          <a:p>
            <a:endParaRPr lang="en-US" sz="1600" dirty="0"/>
          </a:p>
          <a:p>
            <a:pPr marL="342900" lvl="0" indent="-342900" algn="just">
              <a:spcAft>
                <a:spcPts val="0"/>
              </a:spcAft>
              <a:buFont typeface="+mj-lt"/>
              <a:buAutoNum type="alphaLcPeriod"/>
              <a:tabLst>
                <a:tab pos="196850" algn="l"/>
              </a:tabLst>
            </a:pPr>
            <a:r>
              <a:rPr lang="es-ES_tradnl" sz="1600" b="1" dirty="0" smtClean="0">
                <a:solidFill>
                  <a:srgbClr val="000000"/>
                </a:solidFill>
                <a:ea typeface="Arial Unicode MS" panose="020B0604020202020204" pitchFamily="34" charset="-128"/>
              </a:rPr>
              <a:t>Justificación</a:t>
            </a:r>
            <a:r>
              <a:rPr lang="es-ES_tradnl" sz="1600" b="1" dirty="0">
                <a:solidFill>
                  <a:srgbClr val="000000"/>
                </a:solidFill>
                <a:ea typeface="Arial Unicode MS" panose="020B0604020202020204" pitchFamily="34" charset="-128"/>
              </a:rPr>
              <a:t>.</a:t>
            </a:r>
            <a:r>
              <a:rPr lang="es-ES_tradnl" sz="1600" dirty="0">
                <a:solidFill>
                  <a:srgbClr val="000000"/>
                </a:solidFill>
                <a:ea typeface="Arial Unicode MS" panose="020B0604020202020204" pitchFamily="34" charset="-128"/>
              </a:rPr>
              <a:t> La justificación corresponde a la explicación de la importancia de realizar la contratación; igualmente permite identificar los beneficios que se obtendrán al resolver la problemática que se plantean por medio de la contratación del bien, servicio u obra. De ser necesario, a la justificación se anexará la ficha técnica de los bienes y servicios, la ficha económica y el estudio de mercado</a:t>
            </a:r>
            <a:r>
              <a:rPr lang="es-ES_tradnl" sz="1600" dirty="0" smtClean="0">
                <a:solidFill>
                  <a:srgbClr val="000000"/>
                </a:solidFill>
                <a:ea typeface="Arial Unicode MS" panose="020B0604020202020204" pitchFamily="34" charset="-128"/>
              </a:rPr>
              <a:t>. </a:t>
            </a:r>
            <a:endParaRPr lang="es-CO" sz="2400" dirty="0">
              <a:ea typeface="Times New Roman" panose="02020603050405020304" pitchFamily="18" charset="0"/>
            </a:endParaRPr>
          </a:p>
          <a:p>
            <a:pPr marL="342900" lvl="0" indent="-342900" algn="just">
              <a:spcAft>
                <a:spcPts val="0"/>
              </a:spcAft>
              <a:buFont typeface="+mj-lt"/>
              <a:buAutoNum type="alphaLcPeriod"/>
              <a:tabLst>
                <a:tab pos="196850" algn="l"/>
              </a:tabLst>
            </a:pPr>
            <a:r>
              <a:rPr lang="es-ES_tradnl" sz="1600" b="1" dirty="0">
                <a:solidFill>
                  <a:srgbClr val="000000"/>
                </a:solidFill>
                <a:ea typeface="Arial Unicode MS" panose="020B0604020202020204" pitchFamily="34" charset="-128"/>
              </a:rPr>
              <a:t>Conveniencia:</a:t>
            </a:r>
            <a:r>
              <a:rPr lang="es-ES_tradnl" sz="1600" dirty="0">
                <a:solidFill>
                  <a:srgbClr val="000000"/>
                </a:solidFill>
                <a:ea typeface="Arial Unicode MS" panose="020B0604020202020204" pitchFamily="34" charset="-128"/>
              </a:rPr>
              <a:t> El estudio de conveniencia es aquel por medio del cual se estipula la utilidad y la necesidad de la contratación que se pretende adelantar y prevé el beneficio de la adquisición de este bien o servicio.  </a:t>
            </a:r>
            <a:endParaRPr lang="es-CO" sz="2400" dirty="0">
              <a:ea typeface="Times New Roman" panose="02020603050405020304" pitchFamily="18" charset="0"/>
            </a:endParaRPr>
          </a:p>
          <a:p>
            <a:pPr marL="342900" lvl="0" indent="-342900" algn="just">
              <a:spcAft>
                <a:spcPts val="0"/>
              </a:spcAft>
              <a:buFont typeface="+mj-lt"/>
              <a:buAutoNum type="alphaLcPeriod"/>
              <a:tabLst>
                <a:tab pos="196850" algn="l"/>
              </a:tabLst>
            </a:pPr>
            <a:r>
              <a:rPr lang="es-ES_tradnl" sz="1600" b="1" dirty="0">
                <a:solidFill>
                  <a:srgbClr val="000000"/>
                </a:solidFill>
                <a:ea typeface="Arial Unicode MS" panose="020B0604020202020204" pitchFamily="34" charset="-128"/>
              </a:rPr>
              <a:t>Factibilidad:</a:t>
            </a:r>
            <a:r>
              <a:rPr lang="es-ES_tradnl" sz="1600" dirty="0">
                <a:solidFill>
                  <a:srgbClr val="000000"/>
                </a:solidFill>
                <a:ea typeface="Arial Unicode MS" panose="020B0604020202020204" pitchFamily="34" charset="-128"/>
              </a:rPr>
              <a:t> El estudio de factibilidad será aquel que define la disponibilidad de los recursos necesarios para cumplir con  los objetivos o metas trazados y para los cuales se   pretende hacer la  contratación. </a:t>
            </a:r>
            <a:endParaRPr lang="es-ES_tradnl" sz="1600" dirty="0" smtClean="0">
              <a:solidFill>
                <a:srgbClr val="000000"/>
              </a:solidFill>
              <a:ea typeface="Arial Unicode MS" panose="020B0604020202020204" pitchFamily="34" charset="-128"/>
            </a:endParaRPr>
          </a:p>
          <a:p>
            <a:pPr lvl="0" algn="ctr">
              <a:spcAft>
                <a:spcPts val="0"/>
              </a:spcAft>
              <a:tabLst>
                <a:tab pos="196850" algn="l"/>
              </a:tabLst>
            </a:pPr>
            <a:r>
              <a:rPr lang="es-CO" sz="2400" dirty="0" smtClean="0">
                <a:solidFill>
                  <a:srgbClr val="FF0000"/>
                </a:solidFill>
                <a:effectLst/>
                <a:ea typeface="Times New Roman" panose="02020603050405020304" pitchFamily="18" charset="0"/>
              </a:rPr>
              <a:t>DEFINIR OBJETIVOS </a:t>
            </a:r>
            <a:r>
              <a:rPr lang="es-CO" sz="2400" dirty="0">
                <a:solidFill>
                  <a:srgbClr val="FF0000"/>
                </a:solidFill>
                <a:ea typeface="Times New Roman" panose="02020603050405020304" pitchFamily="18" charset="0"/>
              </a:rPr>
              <a:t>-</a:t>
            </a:r>
            <a:r>
              <a:rPr lang="es-CO" sz="2400" dirty="0" smtClean="0">
                <a:solidFill>
                  <a:srgbClr val="FF0000"/>
                </a:solidFill>
                <a:effectLst/>
                <a:ea typeface="Times New Roman" panose="02020603050405020304" pitchFamily="18" charset="0"/>
              </a:rPr>
              <a:t> ALCANCES - UTILIDAD -RESTRICCIONES</a:t>
            </a:r>
            <a:endParaRPr lang="es-CO" sz="2400" dirty="0">
              <a:solidFill>
                <a:srgbClr val="FF0000"/>
              </a:solidFill>
              <a:effectLst/>
              <a:ea typeface="Times New Roman" panose="02020603050405020304" pitchFamily="18" charset="0"/>
            </a:endParaRPr>
          </a:p>
        </p:txBody>
      </p:sp>
    </p:spTree>
    <p:extLst>
      <p:ext uri="{BB962C8B-B14F-4D97-AF65-F5344CB8AC3E}">
        <p14:creationId xmlns:p14="http://schemas.microsoft.com/office/powerpoint/2010/main" val="34059283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35496" y="0"/>
            <a:ext cx="6408712" cy="9087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s-CO" sz="2400" b="1" dirty="0" smtClean="0">
                <a:solidFill>
                  <a:srgbClr val="F0B52A"/>
                </a:solidFill>
                <a:latin typeface="Arial" charset="0"/>
                <a:cs typeface="Arial" charset="0"/>
              </a:rPr>
              <a:t>Secretaría General</a:t>
            </a:r>
            <a:endParaRPr lang="es-ES" sz="2400" b="1" dirty="0">
              <a:solidFill>
                <a:srgbClr val="F0B52A"/>
              </a:solidFill>
              <a:latin typeface="Arial" charset="0"/>
              <a:cs typeface="Arial" charset="0"/>
            </a:endParaRPr>
          </a:p>
        </p:txBody>
      </p:sp>
      <p:sp>
        <p:nvSpPr>
          <p:cNvPr id="5" name="2 Marcador de texto"/>
          <p:cNvSpPr txBox="1">
            <a:spLocks/>
          </p:cNvSpPr>
          <p:nvPr/>
        </p:nvSpPr>
        <p:spPr>
          <a:xfrm>
            <a:off x="214312" y="3717032"/>
            <a:ext cx="8715375" cy="8572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s-ES" sz="4400" b="1" dirty="0">
              <a:solidFill>
                <a:schemeClr val="tx2"/>
              </a:solidFill>
              <a:latin typeface="Arial" charset="0"/>
              <a:cs typeface="Arial" charset="0"/>
            </a:endParaRPr>
          </a:p>
        </p:txBody>
      </p:sp>
      <p:graphicFrame>
        <p:nvGraphicFramePr>
          <p:cNvPr id="7" name="Tabla 6"/>
          <p:cNvGraphicFramePr>
            <a:graphicFrameLocks noGrp="1"/>
          </p:cNvGraphicFramePr>
          <p:nvPr>
            <p:extLst>
              <p:ext uri="{D42A27DB-BD31-4B8C-83A1-F6EECF244321}">
                <p14:modId xmlns:p14="http://schemas.microsoft.com/office/powerpoint/2010/main" val="3850383869"/>
              </p:ext>
            </p:extLst>
          </p:nvPr>
        </p:nvGraphicFramePr>
        <p:xfrm>
          <a:off x="611560" y="1394202"/>
          <a:ext cx="7992888" cy="4645660"/>
        </p:xfrm>
        <a:graphic>
          <a:graphicData uri="http://schemas.openxmlformats.org/drawingml/2006/table">
            <a:tbl>
              <a:tblPr firstRow="1" firstCol="1" lastRow="1" lastCol="1" bandRow="1" bandCol="1">
                <a:tableStyleId>{5C22544A-7EE6-4342-B048-85BDC9FD1C3A}</a:tableStyleId>
              </a:tblPr>
              <a:tblGrid>
                <a:gridCol w="7992888"/>
              </a:tblGrid>
              <a:tr h="4392488">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b="0" kern="1200" dirty="0" err="1" smtClean="0">
                          <a:solidFill>
                            <a:schemeClr val="tx1"/>
                          </a:solidFill>
                          <a:effectLst/>
                          <a:latin typeface="+mn-lt"/>
                          <a:ea typeface="+mn-ea"/>
                          <a:cs typeface="+mn-cs"/>
                        </a:rPr>
                        <a:t>Artículo</a:t>
                      </a:r>
                      <a:r>
                        <a:rPr lang="en-US" sz="1600" b="0" kern="1200" dirty="0" smtClean="0">
                          <a:solidFill>
                            <a:schemeClr val="tx1"/>
                          </a:solidFill>
                          <a:effectLst/>
                          <a:latin typeface="+mn-lt"/>
                          <a:ea typeface="+mn-ea"/>
                          <a:cs typeface="+mn-cs"/>
                        </a:rPr>
                        <a:t> 11 Manual </a:t>
                      </a:r>
                      <a:r>
                        <a:rPr lang="en-US" sz="1600" b="0" kern="1200" dirty="0" err="1" smtClean="0">
                          <a:solidFill>
                            <a:schemeClr val="tx1"/>
                          </a:solidFill>
                          <a:effectLst/>
                          <a:latin typeface="+mn-lt"/>
                          <a:ea typeface="+mn-ea"/>
                          <a:cs typeface="+mn-cs"/>
                        </a:rPr>
                        <a:t>Procesos</a:t>
                      </a:r>
                      <a:r>
                        <a:rPr lang="en-US" sz="1600" b="0" kern="1200" dirty="0" smtClean="0">
                          <a:solidFill>
                            <a:schemeClr val="tx1"/>
                          </a:solidFill>
                          <a:effectLst/>
                          <a:latin typeface="+mn-lt"/>
                          <a:ea typeface="+mn-ea"/>
                          <a:cs typeface="+mn-cs"/>
                        </a:rPr>
                        <a:t> y </a:t>
                      </a:r>
                      <a:r>
                        <a:rPr lang="en-US" sz="1600" b="0" kern="1200" dirty="0" err="1" smtClean="0">
                          <a:solidFill>
                            <a:schemeClr val="tx1"/>
                          </a:solidFill>
                          <a:effectLst/>
                          <a:latin typeface="+mn-lt"/>
                          <a:ea typeface="+mn-ea"/>
                          <a:cs typeface="+mn-cs"/>
                        </a:rPr>
                        <a:t>Procedimientos</a:t>
                      </a:r>
                      <a:r>
                        <a:rPr lang="en-US" sz="1600" b="0" kern="1200" dirty="0" smtClean="0">
                          <a:solidFill>
                            <a:schemeClr val="tx1"/>
                          </a:solidFill>
                          <a:effectLst/>
                          <a:latin typeface="+mn-lt"/>
                          <a:ea typeface="+mn-ea"/>
                          <a:cs typeface="+mn-cs"/>
                        </a:rPr>
                        <a:t> de </a:t>
                      </a:r>
                      <a:r>
                        <a:rPr lang="en-US" sz="1600" b="0" kern="1200" dirty="0" err="1" smtClean="0">
                          <a:solidFill>
                            <a:schemeClr val="tx1"/>
                          </a:solidFill>
                          <a:effectLst/>
                          <a:latin typeface="+mn-lt"/>
                          <a:ea typeface="+mn-ea"/>
                          <a:cs typeface="+mn-cs"/>
                        </a:rPr>
                        <a:t>Contratación</a:t>
                      </a:r>
                      <a:r>
                        <a:rPr lang="en-US" sz="1600" b="0" kern="1200" dirty="0" smtClean="0">
                          <a:solidFill>
                            <a:schemeClr val="tx1"/>
                          </a:solidFill>
                          <a:effectLst/>
                          <a:latin typeface="+mn-lt"/>
                          <a:ea typeface="+mn-ea"/>
                          <a:cs typeface="+mn-cs"/>
                        </a:rPr>
                        <a:t>:</a:t>
                      </a:r>
                    </a:p>
                    <a:p>
                      <a:pPr algn="just">
                        <a:spcBef>
                          <a:spcPts val="0"/>
                        </a:spcBef>
                        <a:spcAft>
                          <a:spcPts val="0"/>
                        </a:spcAft>
                      </a:pPr>
                      <a:endParaRPr lang="es-ES" sz="2400" b="1" dirty="0" smtClean="0">
                        <a:solidFill>
                          <a:schemeClr val="tx1"/>
                        </a:solidFill>
                        <a:effectLst/>
                      </a:endParaRPr>
                    </a:p>
                    <a:p>
                      <a:pPr algn="just">
                        <a:spcBef>
                          <a:spcPts val="0"/>
                        </a:spcBef>
                        <a:spcAft>
                          <a:spcPts val="0"/>
                        </a:spcAft>
                      </a:pPr>
                      <a:r>
                        <a:rPr lang="es-ES" sz="2400" b="1" dirty="0" smtClean="0">
                          <a:solidFill>
                            <a:schemeClr val="tx1"/>
                          </a:solidFill>
                          <a:effectLst/>
                        </a:rPr>
                        <a:t>FACTIBILIDAD</a:t>
                      </a:r>
                      <a:r>
                        <a:rPr lang="es-ES" sz="2400" b="0" dirty="0">
                          <a:solidFill>
                            <a:schemeClr val="tx1"/>
                          </a:solidFill>
                          <a:effectLst/>
                        </a:rPr>
                        <a:t>:</a:t>
                      </a:r>
                      <a:endParaRPr lang="es-CO" sz="2800" b="0" dirty="0">
                        <a:solidFill>
                          <a:schemeClr val="tx1"/>
                        </a:solidFill>
                        <a:effectLst/>
                      </a:endParaRPr>
                    </a:p>
                    <a:p>
                      <a:pPr algn="just">
                        <a:spcAft>
                          <a:spcPts val="0"/>
                        </a:spcAft>
                      </a:pPr>
                      <a:r>
                        <a:rPr lang="es-CO" sz="1600" b="0" dirty="0">
                          <a:solidFill>
                            <a:schemeClr val="tx1"/>
                          </a:solidFill>
                          <a:effectLst/>
                        </a:rPr>
                        <a:t>Es la disponibilidad de los recursos necesarios para llevar a cabo los objetivos o metas señalados que se pretenden contratar. </a:t>
                      </a:r>
                      <a:r>
                        <a:rPr lang="es-CO" sz="1600" b="0" dirty="0" smtClean="0">
                          <a:solidFill>
                            <a:schemeClr val="tx1"/>
                          </a:solidFill>
                          <a:effectLst/>
                        </a:rPr>
                        <a:t>El </a:t>
                      </a:r>
                      <a:r>
                        <a:rPr lang="es-CO" sz="1600" b="0" dirty="0">
                          <a:solidFill>
                            <a:schemeClr val="tx1"/>
                          </a:solidFill>
                          <a:effectLst/>
                        </a:rPr>
                        <a:t>estudio incluye los objetivos, alcances y restricciones sobre el bien o servicio que se pretende contratar. </a:t>
                      </a:r>
                      <a:endParaRPr lang="es-CO" sz="3200" b="0" dirty="0">
                        <a:solidFill>
                          <a:schemeClr val="tx1"/>
                        </a:solidFill>
                        <a:effectLst/>
                      </a:endParaRPr>
                    </a:p>
                    <a:p>
                      <a:pPr algn="just">
                        <a:spcAft>
                          <a:spcPts val="0"/>
                        </a:spcAft>
                      </a:pPr>
                      <a:r>
                        <a:rPr lang="es-CO" sz="1600" b="0" dirty="0">
                          <a:solidFill>
                            <a:schemeClr val="tx1"/>
                          </a:solidFill>
                          <a:effectLst/>
                        </a:rPr>
                        <a:t> </a:t>
                      </a:r>
                      <a:endParaRPr lang="es-CO" sz="3200" b="0" dirty="0">
                        <a:solidFill>
                          <a:schemeClr val="tx1"/>
                        </a:solidFill>
                        <a:effectLst/>
                      </a:endParaRPr>
                    </a:p>
                    <a:p>
                      <a:pPr algn="just">
                        <a:spcAft>
                          <a:spcPts val="0"/>
                        </a:spcAft>
                      </a:pPr>
                      <a:r>
                        <a:rPr lang="es-CO" sz="1600" b="0" dirty="0">
                          <a:solidFill>
                            <a:schemeClr val="tx1"/>
                          </a:solidFill>
                          <a:effectLst/>
                        </a:rPr>
                        <a:t>Los </a:t>
                      </a:r>
                      <a:r>
                        <a:rPr lang="es-CO" sz="1600" b="1" u="sng" dirty="0" smtClean="0">
                          <a:solidFill>
                            <a:schemeClr val="tx1"/>
                          </a:solidFill>
                          <a:effectLst/>
                        </a:rPr>
                        <a:t>TIPOS DE FACTIBILIDADES</a:t>
                      </a:r>
                      <a:r>
                        <a:rPr lang="es-CO" sz="1600" b="0" dirty="0" smtClean="0">
                          <a:solidFill>
                            <a:schemeClr val="tx1"/>
                          </a:solidFill>
                          <a:effectLst/>
                        </a:rPr>
                        <a:t> </a:t>
                      </a:r>
                      <a:r>
                        <a:rPr lang="es-CO" sz="1600" b="0" dirty="0">
                          <a:solidFill>
                            <a:schemeClr val="tx1"/>
                          </a:solidFill>
                          <a:effectLst/>
                        </a:rPr>
                        <a:t>básicamente son: </a:t>
                      </a:r>
                      <a:endParaRPr lang="es-CO" sz="3200" b="0" dirty="0">
                        <a:solidFill>
                          <a:schemeClr val="tx1"/>
                        </a:solidFill>
                        <a:effectLst/>
                      </a:endParaRPr>
                    </a:p>
                    <a:p>
                      <a:pPr algn="just">
                        <a:spcAft>
                          <a:spcPts val="90"/>
                        </a:spcAft>
                      </a:pPr>
                      <a:r>
                        <a:rPr lang="es-CO" sz="1600" b="0" dirty="0">
                          <a:solidFill>
                            <a:schemeClr val="tx1"/>
                          </a:solidFill>
                          <a:effectLst/>
                        </a:rPr>
                        <a:t> </a:t>
                      </a:r>
                      <a:endParaRPr lang="es-CO" sz="3200" b="0" dirty="0">
                        <a:solidFill>
                          <a:schemeClr val="tx1"/>
                        </a:solidFill>
                        <a:effectLst/>
                      </a:endParaRPr>
                    </a:p>
                    <a:p>
                      <a:pPr marL="285750" indent="-285750" algn="just">
                        <a:spcAft>
                          <a:spcPts val="0"/>
                        </a:spcAft>
                        <a:buFont typeface="Arial" panose="020B0604020202020204" pitchFamily="34" charset="0"/>
                        <a:buChar char="•"/>
                      </a:pPr>
                      <a:r>
                        <a:rPr lang="es-ES" sz="1600" b="1" dirty="0" smtClean="0">
                          <a:solidFill>
                            <a:schemeClr val="tx1"/>
                          </a:solidFill>
                          <a:effectLst/>
                        </a:rPr>
                        <a:t>FACTIBILIDAD TÉCNICA</a:t>
                      </a:r>
                      <a:r>
                        <a:rPr lang="es-ES" sz="1600" b="0" dirty="0" smtClean="0">
                          <a:solidFill>
                            <a:schemeClr val="tx1"/>
                          </a:solidFill>
                          <a:effectLst/>
                        </a:rPr>
                        <a:t>: </a:t>
                      </a:r>
                      <a:r>
                        <a:rPr lang="es-ES" sz="1600" b="0" dirty="0">
                          <a:solidFill>
                            <a:schemeClr val="tx1"/>
                          </a:solidFill>
                          <a:effectLst/>
                        </a:rPr>
                        <a:t>si existe o está al alcance la tecnología necesaria para desarrollar el objeto contractual. Dentro de esta factibilidad técnica se deben contemplar cuando aplique, características </a:t>
                      </a:r>
                      <a:r>
                        <a:rPr lang="es-ES" sz="1600" b="0" dirty="0" smtClean="0">
                          <a:solidFill>
                            <a:schemeClr val="tx1"/>
                          </a:solidFill>
                          <a:effectLst/>
                        </a:rPr>
                        <a:t>ambientales.</a:t>
                      </a:r>
                    </a:p>
                    <a:p>
                      <a:pPr marL="0" indent="0" algn="just">
                        <a:spcAft>
                          <a:spcPts val="0"/>
                        </a:spcAft>
                        <a:buFont typeface="Arial" panose="020B0604020202020204" pitchFamily="34" charset="0"/>
                        <a:buNone/>
                      </a:pPr>
                      <a:endParaRPr lang="es-ES" sz="1600" b="0" dirty="0" smtClean="0">
                        <a:solidFill>
                          <a:schemeClr val="tx1"/>
                        </a:solidFill>
                        <a:effectLst/>
                      </a:endParaRPr>
                    </a:p>
                    <a:p>
                      <a:pPr marL="285750" indent="-285750" algn="just">
                        <a:spcAft>
                          <a:spcPts val="0"/>
                        </a:spcAft>
                        <a:buFont typeface="Arial" panose="020B0604020202020204" pitchFamily="34" charset="0"/>
                        <a:buChar char="•"/>
                      </a:pPr>
                      <a:r>
                        <a:rPr lang="es-CO" sz="1600" b="1" dirty="0" smtClean="0">
                          <a:solidFill>
                            <a:schemeClr val="tx1"/>
                          </a:solidFill>
                          <a:effectLst/>
                        </a:rPr>
                        <a:t>FACTIBILIDAD ECONÓMICA</a:t>
                      </a:r>
                      <a:r>
                        <a:rPr lang="es-CO" sz="1600" b="0" dirty="0" smtClean="0">
                          <a:solidFill>
                            <a:schemeClr val="tx1"/>
                          </a:solidFill>
                          <a:effectLst/>
                        </a:rPr>
                        <a:t>: relación </a:t>
                      </a:r>
                      <a:r>
                        <a:rPr lang="es-CO" sz="1600" b="0" dirty="0">
                          <a:solidFill>
                            <a:schemeClr val="tx1"/>
                          </a:solidFill>
                          <a:effectLst/>
                        </a:rPr>
                        <a:t>beneficio costo. </a:t>
                      </a:r>
                      <a:endParaRPr lang="es-CO" sz="1600" b="0" dirty="0" smtClean="0">
                        <a:solidFill>
                          <a:schemeClr val="tx1"/>
                        </a:solidFill>
                        <a:effectLst/>
                      </a:endParaRPr>
                    </a:p>
                    <a:p>
                      <a:pPr marL="0" indent="0" algn="just">
                        <a:spcAft>
                          <a:spcPts val="0"/>
                        </a:spcAft>
                        <a:buFont typeface="Arial" panose="020B0604020202020204" pitchFamily="34" charset="0"/>
                        <a:buNone/>
                      </a:pPr>
                      <a:endParaRPr lang="es-CO" sz="3200" b="0" dirty="0">
                        <a:solidFill>
                          <a:schemeClr val="tx1"/>
                        </a:solidFill>
                        <a:effectLst/>
                      </a:endParaRPr>
                    </a:p>
                    <a:p>
                      <a:pPr marL="285750" indent="-285750" algn="just">
                        <a:spcAft>
                          <a:spcPts val="0"/>
                        </a:spcAft>
                        <a:buFont typeface="Arial" panose="020B0604020202020204" pitchFamily="34" charset="0"/>
                        <a:buChar char="•"/>
                      </a:pPr>
                      <a:r>
                        <a:rPr lang="es-ES" sz="1600" b="1" dirty="0" smtClean="0">
                          <a:solidFill>
                            <a:schemeClr val="tx1"/>
                          </a:solidFill>
                          <a:effectLst/>
                        </a:rPr>
                        <a:t>FACTIBILIDAD OPERACIONAL U ORGANIZACIONAL</a:t>
                      </a:r>
                      <a:r>
                        <a:rPr lang="es-ES" sz="1600" b="0" dirty="0" smtClean="0">
                          <a:solidFill>
                            <a:schemeClr val="tx1"/>
                          </a:solidFill>
                          <a:effectLst/>
                        </a:rPr>
                        <a:t>: </a:t>
                      </a:r>
                      <a:r>
                        <a:rPr lang="es-ES" sz="1600" b="0" dirty="0">
                          <a:solidFill>
                            <a:schemeClr val="tx1"/>
                          </a:solidFill>
                          <a:effectLst/>
                        </a:rPr>
                        <a:t>si el objeto a contratar puede funcionar en la institución.</a:t>
                      </a:r>
                      <a:endParaRPr lang="es-CO" sz="3200" b="0" dirty="0">
                        <a:solidFill>
                          <a:schemeClr val="tx1"/>
                        </a:solidFill>
                        <a:effectLst/>
                        <a:latin typeface="Times New Roman" panose="02020603050405020304" pitchFamily="18" charset="0"/>
                        <a:ea typeface="Times New Roman" panose="02020603050405020304" pitchFamily="18" charset="0"/>
                      </a:endParaRPr>
                    </a:p>
                  </a:txBody>
                  <a:tcPr marL="67914" marR="67914" marT="0" marB="0" anchor="ctr">
                    <a:solidFill>
                      <a:schemeClr val="bg1"/>
                    </a:solidFill>
                  </a:tcPr>
                </a:tc>
              </a:tr>
            </a:tbl>
          </a:graphicData>
        </a:graphic>
      </p:graphicFrame>
    </p:spTree>
    <p:extLst>
      <p:ext uri="{BB962C8B-B14F-4D97-AF65-F5344CB8AC3E}">
        <p14:creationId xmlns:p14="http://schemas.microsoft.com/office/powerpoint/2010/main" val="31660559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35496" y="0"/>
            <a:ext cx="6408712" cy="9087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s-CO" sz="2400" b="1" dirty="0" smtClean="0">
                <a:solidFill>
                  <a:srgbClr val="F0B52A"/>
                </a:solidFill>
                <a:latin typeface="Arial" charset="0"/>
                <a:cs typeface="Arial" charset="0"/>
              </a:rPr>
              <a:t>Secretaría General</a:t>
            </a:r>
            <a:endParaRPr lang="es-ES" sz="2400" b="1" dirty="0">
              <a:solidFill>
                <a:srgbClr val="F0B52A"/>
              </a:solidFill>
              <a:latin typeface="Arial" charset="0"/>
              <a:cs typeface="Arial" charset="0"/>
            </a:endParaRPr>
          </a:p>
        </p:txBody>
      </p:sp>
      <p:sp>
        <p:nvSpPr>
          <p:cNvPr id="5" name="2 Marcador de texto"/>
          <p:cNvSpPr txBox="1">
            <a:spLocks/>
          </p:cNvSpPr>
          <p:nvPr/>
        </p:nvSpPr>
        <p:spPr>
          <a:xfrm>
            <a:off x="214312" y="3717032"/>
            <a:ext cx="8715375" cy="8572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s-ES" sz="4400" b="1" dirty="0">
              <a:solidFill>
                <a:srgbClr val="1F497D"/>
              </a:solidFill>
              <a:latin typeface="Arial" charset="0"/>
              <a:cs typeface="Arial" charset="0"/>
            </a:endParaRPr>
          </a:p>
        </p:txBody>
      </p:sp>
      <p:sp>
        <p:nvSpPr>
          <p:cNvPr id="6" name="Rectángulo 5"/>
          <p:cNvSpPr/>
          <p:nvPr/>
        </p:nvSpPr>
        <p:spPr>
          <a:xfrm>
            <a:off x="575555" y="1052736"/>
            <a:ext cx="7992888" cy="1754326"/>
          </a:xfrm>
          <a:prstGeom prst="rect">
            <a:avLst/>
          </a:prstGeom>
          <a:solidFill>
            <a:schemeClr val="accent6">
              <a:lumMod val="40000"/>
              <a:lumOff val="60000"/>
            </a:schemeClr>
          </a:solidFill>
        </p:spPr>
        <p:txBody>
          <a:bodyPr wrap="square" lIns="91440" tIns="45720" rIns="91440" bIns="45720">
            <a:spAutoFit/>
          </a:bodyPr>
          <a:lstStyle/>
          <a:p>
            <a:pPr algn="ctr"/>
            <a:r>
              <a:rPr lang="es-ES" sz="5400" dirty="0" smtClean="0">
                <a:ln w="0"/>
                <a:solidFill>
                  <a:srgbClr val="4F81BD"/>
                </a:solidFill>
                <a:effectLst>
                  <a:outerShdw blurRad="38100" dist="25400" dir="5400000" algn="ctr" rotWithShape="0">
                    <a:srgbClr val="6E747A">
                      <a:alpha val="43000"/>
                    </a:srgbClr>
                  </a:outerShdw>
                </a:effectLst>
              </a:rPr>
              <a:t>PLAZO DE EJECUCION DEL CONTRATO</a:t>
            </a:r>
            <a:endParaRPr lang="es-ES" sz="5400" dirty="0">
              <a:ln w="0"/>
              <a:solidFill>
                <a:srgbClr val="4F81BD"/>
              </a:solidFill>
              <a:effectLst>
                <a:outerShdw blurRad="38100" dist="25400" dir="5400000" algn="ctr" rotWithShape="0">
                  <a:srgbClr val="6E747A">
                    <a:alpha val="43000"/>
                  </a:srgbClr>
                </a:outerShdw>
              </a:effectLst>
            </a:endParaRPr>
          </a:p>
        </p:txBody>
      </p:sp>
      <p:graphicFrame>
        <p:nvGraphicFramePr>
          <p:cNvPr id="7" name="Tabla 6"/>
          <p:cNvGraphicFramePr>
            <a:graphicFrameLocks noGrp="1"/>
          </p:cNvGraphicFramePr>
          <p:nvPr>
            <p:extLst>
              <p:ext uri="{D42A27DB-BD31-4B8C-83A1-F6EECF244321}">
                <p14:modId xmlns:p14="http://schemas.microsoft.com/office/powerpoint/2010/main" val="3887741961"/>
              </p:ext>
            </p:extLst>
          </p:nvPr>
        </p:nvGraphicFramePr>
        <p:xfrm>
          <a:off x="575555" y="3356992"/>
          <a:ext cx="7992888" cy="2682240"/>
        </p:xfrm>
        <a:graphic>
          <a:graphicData uri="http://schemas.openxmlformats.org/drawingml/2006/table">
            <a:tbl>
              <a:tblPr firstRow="1" firstCol="1" lastRow="1" lastCol="1" bandRow="1" bandCol="1">
                <a:tableStyleId>{5C22544A-7EE6-4342-B048-85BDC9FD1C3A}</a:tableStyleId>
              </a:tblPr>
              <a:tblGrid>
                <a:gridCol w="7992888"/>
              </a:tblGrid>
              <a:tr h="2206114">
                <a:tc>
                  <a:txBody>
                    <a:bodyPr/>
                    <a:lstStyle/>
                    <a:p>
                      <a:pPr marL="342900" marR="0" indent="-342900" algn="just" defTabSz="914400" rtl="0" eaLnBrk="1" fontAlgn="auto" latinLnBrk="0" hangingPunct="1">
                        <a:lnSpc>
                          <a:spcPct val="100000"/>
                        </a:lnSpc>
                        <a:spcBef>
                          <a:spcPts val="0"/>
                        </a:spcBef>
                        <a:spcAft>
                          <a:spcPts val="0"/>
                        </a:spcAft>
                        <a:buClrTx/>
                        <a:buSzTx/>
                        <a:buFontTx/>
                        <a:buAutoNum type="arabicPeriod"/>
                        <a:tabLst/>
                        <a:defRPr/>
                      </a:pPr>
                      <a:r>
                        <a:rPr lang="en-US" sz="1600" b="0" kern="1200" dirty="0" err="1" smtClean="0">
                          <a:solidFill>
                            <a:schemeClr val="tx1"/>
                          </a:solidFill>
                          <a:effectLst/>
                          <a:latin typeface="+mn-lt"/>
                          <a:ea typeface="+mn-ea"/>
                          <a:cs typeface="+mn-cs"/>
                        </a:rPr>
                        <a:t>Existe</a:t>
                      </a:r>
                      <a:r>
                        <a:rPr lang="en-US" sz="1600" b="0" kern="1200" dirty="0" smtClean="0">
                          <a:solidFill>
                            <a:schemeClr val="tx1"/>
                          </a:solidFill>
                          <a:effectLst/>
                          <a:latin typeface="+mn-lt"/>
                          <a:ea typeface="+mn-ea"/>
                          <a:cs typeface="+mn-cs"/>
                        </a:rPr>
                        <a:t> </a:t>
                      </a:r>
                      <a:r>
                        <a:rPr lang="en-US" sz="1600" b="0" kern="1200" dirty="0" err="1" smtClean="0">
                          <a:solidFill>
                            <a:schemeClr val="tx1"/>
                          </a:solidFill>
                          <a:effectLst/>
                          <a:latin typeface="+mn-lt"/>
                          <a:ea typeface="+mn-ea"/>
                          <a:cs typeface="+mn-cs"/>
                        </a:rPr>
                        <a:t>ya</a:t>
                      </a:r>
                      <a:r>
                        <a:rPr lang="en-US" sz="1600" b="0" kern="1200" dirty="0" smtClean="0">
                          <a:solidFill>
                            <a:schemeClr val="tx1"/>
                          </a:solidFill>
                          <a:effectLst/>
                          <a:latin typeface="+mn-lt"/>
                          <a:ea typeface="+mn-ea"/>
                          <a:cs typeface="+mn-cs"/>
                        </a:rPr>
                        <a:t> </a:t>
                      </a:r>
                      <a:r>
                        <a:rPr lang="en-US" sz="1600" b="0" kern="1200" dirty="0" err="1" smtClean="0">
                          <a:solidFill>
                            <a:schemeClr val="tx1"/>
                          </a:solidFill>
                          <a:effectLst/>
                          <a:latin typeface="+mn-lt"/>
                          <a:ea typeface="+mn-ea"/>
                          <a:cs typeface="+mn-cs"/>
                        </a:rPr>
                        <a:t>preestablecida</a:t>
                      </a:r>
                      <a:r>
                        <a:rPr lang="en-US" sz="1600" b="0" kern="1200" baseline="0" dirty="0" smtClean="0">
                          <a:solidFill>
                            <a:schemeClr val="tx1"/>
                          </a:solidFill>
                          <a:effectLst/>
                          <a:latin typeface="+mn-lt"/>
                          <a:ea typeface="+mn-ea"/>
                          <a:cs typeface="+mn-cs"/>
                        </a:rPr>
                        <a:t> la </a:t>
                      </a:r>
                      <a:r>
                        <a:rPr lang="en-US" sz="1600" b="0" kern="1200" baseline="0" dirty="0" err="1" smtClean="0">
                          <a:solidFill>
                            <a:schemeClr val="tx1"/>
                          </a:solidFill>
                          <a:effectLst/>
                          <a:latin typeface="+mn-lt"/>
                          <a:ea typeface="+mn-ea"/>
                          <a:cs typeface="+mn-cs"/>
                        </a:rPr>
                        <a:t>prohibición</a:t>
                      </a:r>
                      <a:r>
                        <a:rPr lang="en-US" sz="1600" b="0" kern="1200" baseline="0" dirty="0" smtClean="0">
                          <a:solidFill>
                            <a:schemeClr val="tx1"/>
                          </a:solidFill>
                          <a:effectLst/>
                          <a:latin typeface="+mn-lt"/>
                          <a:ea typeface="+mn-ea"/>
                          <a:cs typeface="+mn-cs"/>
                        </a:rPr>
                        <a:t> legal de </a:t>
                      </a:r>
                      <a:r>
                        <a:rPr lang="en-US" sz="1600" b="0" kern="1200" baseline="0" dirty="0" err="1" smtClean="0">
                          <a:solidFill>
                            <a:schemeClr val="tx1"/>
                          </a:solidFill>
                          <a:effectLst/>
                          <a:latin typeface="+mn-lt"/>
                          <a:ea typeface="+mn-ea"/>
                          <a:cs typeface="+mn-cs"/>
                        </a:rPr>
                        <a:t>prorrogar</a:t>
                      </a:r>
                      <a:r>
                        <a:rPr lang="en-US" sz="1600" b="0" kern="1200" baseline="0" dirty="0" smtClean="0">
                          <a:solidFill>
                            <a:schemeClr val="tx1"/>
                          </a:solidFill>
                          <a:effectLst/>
                          <a:latin typeface="+mn-lt"/>
                          <a:ea typeface="+mn-ea"/>
                          <a:cs typeface="+mn-cs"/>
                        </a:rPr>
                        <a:t> </a:t>
                      </a:r>
                      <a:r>
                        <a:rPr lang="en-US" sz="1600" b="0" kern="1200" baseline="0" dirty="0" err="1" smtClean="0">
                          <a:solidFill>
                            <a:schemeClr val="tx1"/>
                          </a:solidFill>
                          <a:effectLst/>
                          <a:latin typeface="+mn-lt"/>
                          <a:ea typeface="+mn-ea"/>
                          <a:cs typeface="+mn-cs"/>
                        </a:rPr>
                        <a:t>automáticamente</a:t>
                      </a:r>
                      <a:r>
                        <a:rPr lang="en-US" sz="1600" b="0" kern="1200" baseline="0" dirty="0" smtClean="0">
                          <a:solidFill>
                            <a:schemeClr val="tx1"/>
                          </a:solidFill>
                          <a:effectLst/>
                          <a:latin typeface="+mn-lt"/>
                          <a:ea typeface="+mn-ea"/>
                          <a:cs typeface="+mn-cs"/>
                        </a:rPr>
                        <a:t> los </a:t>
                      </a:r>
                      <a:r>
                        <a:rPr lang="en-US" sz="1600" b="0" kern="1200" baseline="0" dirty="0" err="1" smtClean="0">
                          <a:solidFill>
                            <a:schemeClr val="tx1"/>
                          </a:solidFill>
                          <a:effectLst/>
                          <a:latin typeface="+mn-lt"/>
                          <a:ea typeface="+mn-ea"/>
                          <a:cs typeface="+mn-cs"/>
                        </a:rPr>
                        <a:t>contratos</a:t>
                      </a:r>
                      <a:r>
                        <a:rPr lang="en-US" sz="1600" b="0" kern="1200" baseline="0" dirty="0" smtClean="0">
                          <a:solidFill>
                            <a:schemeClr val="tx1"/>
                          </a:solidFill>
                          <a:effectLst/>
                          <a:latin typeface="+mn-lt"/>
                          <a:ea typeface="+mn-ea"/>
                          <a:cs typeface="+mn-cs"/>
                        </a:rPr>
                        <a:t>.</a:t>
                      </a:r>
                    </a:p>
                    <a:p>
                      <a:pPr marL="342900" marR="0" indent="-342900" algn="just" defTabSz="914400" rtl="0" eaLnBrk="1" fontAlgn="auto" latinLnBrk="0" hangingPunct="1">
                        <a:lnSpc>
                          <a:spcPct val="100000"/>
                        </a:lnSpc>
                        <a:spcBef>
                          <a:spcPts val="0"/>
                        </a:spcBef>
                        <a:spcAft>
                          <a:spcPts val="0"/>
                        </a:spcAft>
                        <a:buClrTx/>
                        <a:buSzTx/>
                        <a:buFontTx/>
                        <a:buAutoNum type="arabicPeriod"/>
                        <a:tabLst/>
                        <a:defRPr/>
                      </a:pPr>
                      <a:r>
                        <a:rPr lang="en-US" sz="1600" b="0" kern="1200" baseline="0" dirty="0" smtClean="0">
                          <a:solidFill>
                            <a:schemeClr val="tx1"/>
                          </a:solidFill>
                          <a:effectLst/>
                          <a:latin typeface="+mn-lt"/>
                          <a:ea typeface="+mn-ea"/>
                          <a:cs typeface="+mn-cs"/>
                        </a:rPr>
                        <a:t>El </a:t>
                      </a:r>
                      <a:r>
                        <a:rPr lang="en-US" sz="1600" b="0" kern="1200" baseline="0" dirty="0" err="1" smtClean="0">
                          <a:solidFill>
                            <a:schemeClr val="tx1"/>
                          </a:solidFill>
                          <a:effectLst/>
                          <a:latin typeface="+mn-lt"/>
                          <a:ea typeface="+mn-ea"/>
                          <a:cs typeface="+mn-cs"/>
                        </a:rPr>
                        <a:t>plazo</a:t>
                      </a:r>
                      <a:r>
                        <a:rPr lang="en-US" sz="1600" b="0" kern="1200" baseline="0" dirty="0" smtClean="0">
                          <a:solidFill>
                            <a:schemeClr val="tx1"/>
                          </a:solidFill>
                          <a:effectLst/>
                          <a:latin typeface="+mn-lt"/>
                          <a:ea typeface="+mn-ea"/>
                          <a:cs typeface="+mn-cs"/>
                        </a:rPr>
                        <a:t> de </a:t>
                      </a:r>
                      <a:r>
                        <a:rPr lang="en-US" sz="1600" b="0" kern="1200" baseline="0" dirty="0" err="1" smtClean="0">
                          <a:solidFill>
                            <a:schemeClr val="tx1"/>
                          </a:solidFill>
                          <a:effectLst/>
                          <a:latin typeface="+mn-lt"/>
                          <a:ea typeface="+mn-ea"/>
                          <a:cs typeface="+mn-cs"/>
                        </a:rPr>
                        <a:t>ejecución</a:t>
                      </a:r>
                      <a:r>
                        <a:rPr lang="en-US" sz="1600" b="0" kern="1200" baseline="0" dirty="0" smtClean="0">
                          <a:solidFill>
                            <a:schemeClr val="tx1"/>
                          </a:solidFill>
                          <a:effectLst/>
                          <a:latin typeface="+mn-lt"/>
                          <a:ea typeface="+mn-ea"/>
                          <a:cs typeface="+mn-cs"/>
                        </a:rPr>
                        <a:t> NO </a:t>
                      </a:r>
                      <a:r>
                        <a:rPr lang="en-US" sz="1600" b="0" kern="1200" baseline="0" dirty="0" err="1" smtClean="0">
                          <a:solidFill>
                            <a:schemeClr val="tx1"/>
                          </a:solidFill>
                          <a:effectLst/>
                          <a:latin typeface="+mn-lt"/>
                          <a:ea typeface="+mn-ea"/>
                          <a:cs typeface="+mn-cs"/>
                        </a:rPr>
                        <a:t>puede</a:t>
                      </a:r>
                      <a:r>
                        <a:rPr lang="en-US" sz="1600" b="0" kern="1200" baseline="0" dirty="0" smtClean="0">
                          <a:solidFill>
                            <a:schemeClr val="tx1"/>
                          </a:solidFill>
                          <a:effectLst/>
                          <a:latin typeface="+mn-lt"/>
                          <a:ea typeface="+mn-ea"/>
                          <a:cs typeface="+mn-cs"/>
                        </a:rPr>
                        <a:t> </a:t>
                      </a:r>
                      <a:r>
                        <a:rPr lang="en-US" sz="1600" b="0" kern="1200" baseline="0" dirty="0" err="1" smtClean="0">
                          <a:solidFill>
                            <a:schemeClr val="tx1"/>
                          </a:solidFill>
                          <a:effectLst/>
                          <a:latin typeface="+mn-lt"/>
                          <a:ea typeface="+mn-ea"/>
                          <a:cs typeface="+mn-cs"/>
                        </a:rPr>
                        <a:t>extenderse</a:t>
                      </a:r>
                      <a:r>
                        <a:rPr lang="en-US" sz="1600" b="0" kern="1200" baseline="0" dirty="0" smtClean="0">
                          <a:solidFill>
                            <a:schemeClr val="tx1"/>
                          </a:solidFill>
                          <a:effectLst/>
                          <a:latin typeface="+mn-lt"/>
                          <a:ea typeface="+mn-ea"/>
                          <a:cs typeface="+mn-cs"/>
                        </a:rPr>
                        <a:t> hasta el </a:t>
                      </a:r>
                      <a:r>
                        <a:rPr lang="en-US" sz="1600" b="0" kern="1200" baseline="0" dirty="0" err="1" smtClean="0">
                          <a:solidFill>
                            <a:schemeClr val="tx1"/>
                          </a:solidFill>
                          <a:effectLst/>
                          <a:latin typeface="+mn-lt"/>
                          <a:ea typeface="+mn-ea"/>
                          <a:cs typeface="+mn-cs"/>
                        </a:rPr>
                        <a:t>plazo</a:t>
                      </a:r>
                      <a:r>
                        <a:rPr lang="en-US" sz="1600" b="0" kern="1200" baseline="0" dirty="0" smtClean="0">
                          <a:solidFill>
                            <a:schemeClr val="tx1"/>
                          </a:solidFill>
                          <a:effectLst/>
                          <a:latin typeface="+mn-lt"/>
                          <a:ea typeface="+mn-ea"/>
                          <a:cs typeface="+mn-cs"/>
                        </a:rPr>
                        <a:t> de </a:t>
                      </a:r>
                      <a:r>
                        <a:rPr lang="en-US" sz="1600" b="0" kern="1200" baseline="0" dirty="0" err="1" smtClean="0">
                          <a:solidFill>
                            <a:schemeClr val="tx1"/>
                          </a:solidFill>
                          <a:effectLst/>
                          <a:latin typeface="+mn-lt"/>
                          <a:ea typeface="+mn-ea"/>
                          <a:cs typeface="+mn-cs"/>
                        </a:rPr>
                        <a:t>vigencia</a:t>
                      </a:r>
                      <a:r>
                        <a:rPr lang="en-US" sz="1600" b="0" kern="1200" baseline="0" dirty="0" smtClean="0">
                          <a:solidFill>
                            <a:schemeClr val="tx1"/>
                          </a:solidFill>
                          <a:effectLst/>
                          <a:latin typeface="+mn-lt"/>
                          <a:ea typeface="+mn-ea"/>
                          <a:cs typeface="+mn-cs"/>
                        </a:rPr>
                        <a:t> del </a:t>
                      </a:r>
                      <a:r>
                        <a:rPr lang="en-US" sz="1600" b="0" kern="1200" baseline="0" dirty="0" err="1" smtClean="0">
                          <a:solidFill>
                            <a:schemeClr val="tx1"/>
                          </a:solidFill>
                          <a:effectLst/>
                          <a:latin typeface="+mn-lt"/>
                          <a:ea typeface="+mn-ea"/>
                          <a:cs typeface="+mn-cs"/>
                        </a:rPr>
                        <a:t>contrato</a:t>
                      </a:r>
                      <a:endParaRPr lang="en-US" sz="1600" b="0" kern="1200" baseline="0" dirty="0" smtClean="0">
                        <a:solidFill>
                          <a:schemeClr val="tx1"/>
                        </a:solidFill>
                        <a:effectLst/>
                        <a:latin typeface="+mn-lt"/>
                        <a:ea typeface="+mn-ea"/>
                        <a:cs typeface="+mn-cs"/>
                      </a:endParaRPr>
                    </a:p>
                    <a:p>
                      <a:pPr marL="342900" marR="0" indent="-342900" algn="just" defTabSz="914400" rtl="0" eaLnBrk="1" fontAlgn="auto" latinLnBrk="0" hangingPunct="1">
                        <a:lnSpc>
                          <a:spcPct val="100000"/>
                        </a:lnSpc>
                        <a:spcBef>
                          <a:spcPts val="0"/>
                        </a:spcBef>
                        <a:spcAft>
                          <a:spcPts val="0"/>
                        </a:spcAft>
                        <a:buClrTx/>
                        <a:buSzTx/>
                        <a:buFontTx/>
                        <a:buAutoNum type="arabicPeriod"/>
                        <a:tabLst/>
                        <a:defRPr/>
                      </a:pPr>
                      <a:r>
                        <a:rPr lang="en-US" sz="1600" b="0" kern="1200" baseline="0" dirty="0" smtClean="0">
                          <a:solidFill>
                            <a:schemeClr val="tx1"/>
                          </a:solidFill>
                          <a:effectLst/>
                          <a:latin typeface="+mn-lt"/>
                          <a:ea typeface="+mn-ea"/>
                          <a:cs typeface="+mn-cs"/>
                        </a:rPr>
                        <a:t>El </a:t>
                      </a:r>
                      <a:r>
                        <a:rPr lang="en-US" sz="1600" b="0" kern="1200" baseline="0" dirty="0" err="1" smtClean="0">
                          <a:solidFill>
                            <a:schemeClr val="tx1"/>
                          </a:solidFill>
                          <a:effectLst/>
                          <a:latin typeface="+mn-lt"/>
                          <a:ea typeface="+mn-ea"/>
                          <a:cs typeface="+mn-cs"/>
                        </a:rPr>
                        <a:t>plazo</a:t>
                      </a:r>
                      <a:r>
                        <a:rPr lang="en-US" sz="1600" b="0" kern="1200" baseline="0" dirty="0" smtClean="0">
                          <a:solidFill>
                            <a:schemeClr val="tx1"/>
                          </a:solidFill>
                          <a:effectLst/>
                          <a:latin typeface="+mn-lt"/>
                          <a:ea typeface="+mn-ea"/>
                          <a:cs typeface="+mn-cs"/>
                        </a:rPr>
                        <a:t> de </a:t>
                      </a:r>
                      <a:r>
                        <a:rPr lang="en-US" sz="1600" b="0" kern="1200" baseline="0" dirty="0" err="1" smtClean="0">
                          <a:solidFill>
                            <a:schemeClr val="tx1"/>
                          </a:solidFill>
                          <a:effectLst/>
                          <a:latin typeface="+mn-lt"/>
                          <a:ea typeface="+mn-ea"/>
                          <a:cs typeface="+mn-cs"/>
                        </a:rPr>
                        <a:t>ejecución</a:t>
                      </a:r>
                      <a:r>
                        <a:rPr lang="en-US" sz="1600" b="0" kern="1200" baseline="0" dirty="0" smtClean="0">
                          <a:solidFill>
                            <a:schemeClr val="tx1"/>
                          </a:solidFill>
                          <a:effectLst/>
                          <a:latin typeface="+mn-lt"/>
                          <a:ea typeface="+mn-ea"/>
                          <a:cs typeface="+mn-cs"/>
                        </a:rPr>
                        <a:t> del </a:t>
                      </a:r>
                      <a:r>
                        <a:rPr lang="en-US" sz="1600" b="0" kern="1200" baseline="0" dirty="0" err="1" smtClean="0">
                          <a:solidFill>
                            <a:schemeClr val="tx1"/>
                          </a:solidFill>
                          <a:effectLst/>
                          <a:latin typeface="+mn-lt"/>
                          <a:ea typeface="+mn-ea"/>
                          <a:cs typeface="+mn-cs"/>
                        </a:rPr>
                        <a:t>contrato</a:t>
                      </a:r>
                      <a:r>
                        <a:rPr lang="en-US" sz="1600" b="0" kern="1200" baseline="0" dirty="0" smtClean="0">
                          <a:solidFill>
                            <a:schemeClr val="tx1"/>
                          </a:solidFill>
                          <a:effectLst/>
                          <a:latin typeface="+mn-lt"/>
                          <a:ea typeface="+mn-ea"/>
                          <a:cs typeface="+mn-cs"/>
                        </a:rPr>
                        <a:t> </a:t>
                      </a:r>
                      <a:r>
                        <a:rPr lang="en-US" sz="1600" b="0" kern="1200" baseline="0" dirty="0" err="1" smtClean="0">
                          <a:solidFill>
                            <a:schemeClr val="tx1"/>
                          </a:solidFill>
                          <a:effectLst/>
                          <a:latin typeface="+mn-lt"/>
                          <a:ea typeface="+mn-ea"/>
                          <a:cs typeface="+mn-cs"/>
                        </a:rPr>
                        <a:t>comienza</a:t>
                      </a:r>
                      <a:r>
                        <a:rPr lang="en-US" sz="1600" b="0" kern="1200" baseline="0" dirty="0" smtClean="0">
                          <a:solidFill>
                            <a:schemeClr val="tx1"/>
                          </a:solidFill>
                          <a:effectLst/>
                          <a:latin typeface="+mn-lt"/>
                          <a:ea typeface="+mn-ea"/>
                          <a:cs typeface="+mn-cs"/>
                        </a:rPr>
                        <a:t> </a:t>
                      </a:r>
                      <a:r>
                        <a:rPr lang="en-US" sz="1600" b="0" kern="1200" baseline="0" dirty="0" err="1" smtClean="0">
                          <a:solidFill>
                            <a:schemeClr val="tx1"/>
                          </a:solidFill>
                          <a:effectLst/>
                          <a:latin typeface="+mn-lt"/>
                          <a:ea typeface="+mn-ea"/>
                          <a:cs typeface="+mn-cs"/>
                        </a:rPr>
                        <a:t>desde</a:t>
                      </a:r>
                      <a:r>
                        <a:rPr lang="en-US" sz="1600" b="0" kern="1200" baseline="0" dirty="0" smtClean="0">
                          <a:solidFill>
                            <a:schemeClr val="tx1"/>
                          </a:solidFill>
                          <a:effectLst/>
                          <a:latin typeface="+mn-lt"/>
                          <a:ea typeface="+mn-ea"/>
                          <a:cs typeface="+mn-cs"/>
                        </a:rPr>
                        <a:t> el </a:t>
                      </a:r>
                      <a:r>
                        <a:rPr lang="en-US" sz="1600" b="0" kern="1200" baseline="0" dirty="0" err="1" smtClean="0">
                          <a:solidFill>
                            <a:schemeClr val="tx1"/>
                          </a:solidFill>
                          <a:effectLst/>
                          <a:latin typeface="+mn-lt"/>
                          <a:ea typeface="+mn-ea"/>
                          <a:cs typeface="+mn-cs"/>
                        </a:rPr>
                        <a:t>mismo</a:t>
                      </a:r>
                      <a:r>
                        <a:rPr lang="en-US" sz="1600" b="0" kern="1200" baseline="0" dirty="0" smtClean="0">
                          <a:solidFill>
                            <a:schemeClr val="tx1"/>
                          </a:solidFill>
                          <a:effectLst/>
                          <a:latin typeface="+mn-lt"/>
                          <a:ea typeface="+mn-ea"/>
                          <a:cs typeface="+mn-cs"/>
                        </a:rPr>
                        <a:t> </a:t>
                      </a:r>
                      <a:r>
                        <a:rPr lang="en-US" sz="1600" b="0" kern="1200" baseline="0" dirty="0" err="1" smtClean="0">
                          <a:solidFill>
                            <a:schemeClr val="tx1"/>
                          </a:solidFill>
                          <a:effectLst/>
                          <a:latin typeface="+mn-lt"/>
                          <a:ea typeface="+mn-ea"/>
                          <a:cs typeface="+mn-cs"/>
                        </a:rPr>
                        <a:t>momento</a:t>
                      </a:r>
                      <a:r>
                        <a:rPr lang="en-US" sz="1600" b="0" kern="1200" baseline="0" dirty="0" smtClean="0">
                          <a:solidFill>
                            <a:schemeClr val="tx1"/>
                          </a:solidFill>
                          <a:effectLst/>
                          <a:latin typeface="+mn-lt"/>
                          <a:ea typeface="+mn-ea"/>
                          <a:cs typeface="+mn-cs"/>
                        </a:rPr>
                        <a:t> de </a:t>
                      </a:r>
                      <a:r>
                        <a:rPr lang="en-US" sz="1600" b="0" kern="1200" baseline="0" dirty="0" err="1" smtClean="0">
                          <a:solidFill>
                            <a:schemeClr val="tx1"/>
                          </a:solidFill>
                          <a:effectLst/>
                          <a:latin typeface="+mn-lt"/>
                          <a:ea typeface="+mn-ea"/>
                          <a:cs typeface="+mn-cs"/>
                        </a:rPr>
                        <a:t>perfeccionamiento</a:t>
                      </a:r>
                      <a:r>
                        <a:rPr lang="en-US" sz="1600" b="0" kern="1200" baseline="0" dirty="0" smtClean="0">
                          <a:solidFill>
                            <a:schemeClr val="tx1"/>
                          </a:solidFill>
                          <a:effectLst/>
                          <a:latin typeface="+mn-lt"/>
                          <a:ea typeface="+mn-ea"/>
                          <a:cs typeface="+mn-cs"/>
                        </a:rPr>
                        <a:t> y/o </a:t>
                      </a:r>
                      <a:r>
                        <a:rPr lang="en-US" sz="1600" b="0" kern="1200" baseline="0" dirty="0" err="1" smtClean="0">
                          <a:solidFill>
                            <a:schemeClr val="tx1"/>
                          </a:solidFill>
                          <a:effectLst/>
                          <a:latin typeface="+mn-lt"/>
                          <a:ea typeface="+mn-ea"/>
                          <a:cs typeface="+mn-cs"/>
                        </a:rPr>
                        <a:t>legalización</a:t>
                      </a:r>
                      <a:r>
                        <a:rPr lang="en-US" sz="1600" b="0" kern="1200" baseline="0" dirty="0" smtClean="0">
                          <a:solidFill>
                            <a:schemeClr val="tx1"/>
                          </a:solidFill>
                          <a:effectLst/>
                          <a:latin typeface="+mn-lt"/>
                          <a:ea typeface="+mn-ea"/>
                          <a:cs typeface="+mn-cs"/>
                        </a:rPr>
                        <a:t> del </a:t>
                      </a:r>
                      <a:r>
                        <a:rPr lang="en-US" sz="1600" b="0" kern="1200" baseline="0" dirty="0" err="1" smtClean="0">
                          <a:solidFill>
                            <a:schemeClr val="tx1"/>
                          </a:solidFill>
                          <a:effectLst/>
                          <a:latin typeface="+mn-lt"/>
                          <a:ea typeface="+mn-ea"/>
                          <a:cs typeface="+mn-cs"/>
                        </a:rPr>
                        <a:t>contrato</a:t>
                      </a:r>
                      <a:r>
                        <a:rPr lang="en-US" sz="1600" b="0" kern="1200" baseline="0" dirty="0" smtClean="0">
                          <a:solidFill>
                            <a:schemeClr val="tx1"/>
                          </a:solidFill>
                          <a:effectLst/>
                          <a:latin typeface="+mn-lt"/>
                          <a:ea typeface="+mn-ea"/>
                          <a:cs typeface="+mn-cs"/>
                        </a:rPr>
                        <a:t> (</a:t>
                      </a:r>
                      <a:r>
                        <a:rPr lang="en-US" sz="1600" b="0" kern="1200" baseline="0" dirty="0" err="1" smtClean="0">
                          <a:solidFill>
                            <a:schemeClr val="tx1"/>
                          </a:solidFill>
                          <a:effectLst/>
                          <a:latin typeface="+mn-lt"/>
                          <a:ea typeface="+mn-ea"/>
                          <a:cs typeface="+mn-cs"/>
                        </a:rPr>
                        <a:t>según</a:t>
                      </a:r>
                      <a:r>
                        <a:rPr lang="en-US" sz="1600" b="0" kern="1200" baseline="0" dirty="0" smtClean="0">
                          <a:solidFill>
                            <a:schemeClr val="tx1"/>
                          </a:solidFill>
                          <a:effectLst/>
                          <a:latin typeface="+mn-lt"/>
                          <a:ea typeface="+mn-ea"/>
                          <a:cs typeface="+mn-cs"/>
                        </a:rPr>
                        <a:t> sea el </a:t>
                      </a:r>
                      <a:r>
                        <a:rPr lang="en-US" sz="1600" b="0" kern="1200" baseline="0" dirty="0" err="1" smtClean="0">
                          <a:solidFill>
                            <a:schemeClr val="tx1"/>
                          </a:solidFill>
                          <a:effectLst/>
                          <a:latin typeface="+mn-lt"/>
                          <a:ea typeface="+mn-ea"/>
                          <a:cs typeface="+mn-cs"/>
                        </a:rPr>
                        <a:t>caso</a:t>
                      </a:r>
                      <a:r>
                        <a:rPr lang="en-US" sz="1600" b="0" kern="1200" baseline="0" dirty="0" smtClean="0">
                          <a:solidFill>
                            <a:schemeClr val="tx1"/>
                          </a:solidFill>
                          <a:effectLst/>
                          <a:latin typeface="+mn-lt"/>
                          <a:ea typeface="+mn-ea"/>
                          <a:cs typeface="+mn-cs"/>
                        </a:rPr>
                        <a:t> de </a:t>
                      </a:r>
                      <a:r>
                        <a:rPr lang="en-US" sz="1600" b="0" kern="1200" baseline="0" dirty="0" err="1" smtClean="0">
                          <a:solidFill>
                            <a:schemeClr val="tx1"/>
                          </a:solidFill>
                          <a:effectLst/>
                          <a:latin typeface="+mn-lt"/>
                          <a:ea typeface="+mn-ea"/>
                          <a:cs typeface="+mn-cs"/>
                        </a:rPr>
                        <a:t>modalidad</a:t>
                      </a:r>
                      <a:r>
                        <a:rPr lang="en-US" sz="1600" b="0" kern="1200" baseline="0" dirty="0" smtClean="0">
                          <a:solidFill>
                            <a:schemeClr val="tx1"/>
                          </a:solidFill>
                          <a:effectLst/>
                          <a:latin typeface="+mn-lt"/>
                          <a:ea typeface="+mn-ea"/>
                          <a:cs typeface="+mn-cs"/>
                        </a:rPr>
                        <a:t> de </a:t>
                      </a:r>
                      <a:r>
                        <a:rPr lang="en-US" sz="1600" b="0" kern="1200" baseline="0" dirty="0" err="1" smtClean="0">
                          <a:solidFill>
                            <a:schemeClr val="tx1"/>
                          </a:solidFill>
                          <a:effectLst/>
                          <a:latin typeface="+mn-lt"/>
                          <a:ea typeface="+mn-ea"/>
                          <a:cs typeface="+mn-cs"/>
                        </a:rPr>
                        <a:t>contratación</a:t>
                      </a:r>
                      <a:r>
                        <a:rPr lang="en-US" sz="1600" b="0" kern="1200" baseline="0" dirty="0" smtClean="0">
                          <a:solidFill>
                            <a:schemeClr val="tx1"/>
                          </a:solidFill>
                          <a:effectLst/>
                          <a:latin typeface="+mn-lt"/>
                          <a:ea typeface="+mn-ea"/>
                          <a:cs typeface="+mn-cs"/>
                        </a:rPr>
                        <a:t>).</a:t>
                      </a:r>
                    </a:p>
                    <a:p>
                      <a:pPr marL="342900" marR="0" indent="-342900" algn="just" defTabSz="914400" rtl="0" eaLnBrk="1" fontAlgn="auto" latinLnBrk="0" hangingPunct="1">
                        <a:lnSpc>
                          <a:spcPct val="100000"/>
                        </a:lnSpc>
                        <a:spcBef>
                          <a:spcPts val="0"/>
                        </a:spcBef>
                        <a:spcAft>
                          <a:spcPts val="0"/>
                        </a:spcAft>
                        <a:buClrTx/>
                        <a:buSzTx/>
                        <a:buFontTx/>
                        <a:buAutoNum type="arabicPeriod"/>
                        <a:tabLst/>
                        <a:defRPr/>
                      </a:pPr>
                      <a:r>
                        <a:rPr lang="en-US" sz="1600" b="0" kern="1200" baseline="0" dirty="0" smtClean="0">
                          <a:solidFill>
                            <a:schemeClr val="tx1"/>
                          </a:solidFill>
                          <a:effectLst/>
                          <a:latin typeface="+mn-lt"/>
                          <a:ea typeface="+mn-ea"/>
                          <a:cs typeface="+mn-cs"/>
                        </a:rPr>
                        <a:t>El supervisor </a:t>
                      </a:r>
                      <a:r>
                        <a:rPr lang="en-US" sz="1600" b="0" kern="1200" baseline="0" dirty="0" err="1" smtClean="0">
                          <a:solidFill>
                            <a:schemeClr val="tx1"/>
                          </a:solidFill>
                          <a:effectLst/>
                          <a:latin typeface="+mn-lt"/>
                          <a:ea typeface="+mn-ea"/>
                          <a:cs typeface="+mn-cs"/>
                        </a:rPr>
                        <a:t>debe</a:t>
                      </a:r>
                      <a:r>
                        <a:rPr lang="en-US" sz="1600" b="0" kern="1200" baseline="0" dirty="0" smtClean="0">
                          <a:solidFill>
                            <a:schemeClr val="tx1"/>
                          </a:solidFill>
                          <a:effectLst/>
                          <a:latin typeface="+mn-lt"/>
                          <a:ea typeface="+mn-ea"/>
                          <a:cs typeface="+mn-cs"/>
                        </a:rPr>
                        <a:t> </a:t>
                      </a:r>
                      <a:r>
                        <a:rPr lang="en-US" sz="1600" b="0" kern="1200" baseline="0" dirty="0" err="1" smtClean="0">
                          <a:solidFill>
                            <a:schemeClr val="tx1"/>
                          </a:solidFill>
                          <a:effectLst/>
                          <a:latin typeface="+mn-lt"/>
                          <a:ea typeface="+mn-ea"/>
                          <a:cs typeface="+mn-cs"/>
                        </a:rPr>
                        <a:t>ejercer</a:t>
                      </a:r>
                      <a:r>
                        <a:rPr lang="en-US" sz="1600" b="0" kern="1200" baseline="0" dirty="0" smtClean="0">
                          <a:solidFill>
                            <a:schemeClr val="tx1"/>
                          </a:solidFill>
                          <a:effectLst/>
                          <a:latin typeface="+mn-lt"/>
                          <a:ea typeface="+mn-ea"/>
                          <a:cs typeface="+mn-cs"/>
                        </a:rPr>
                        <a:t> 100% </a:t>
                      </a:r>
                      <a:r>
                        <a:rPr lang="en-US" sz="1600" b="0" kern="1200" baseline="0" dirty="0" err="1" smtClean="0">
                          <a:solidFill>
                            <a:schemeClr val="tx1"/>
                          </a:solidFill>
                          <a:effectLst/>
                          <a:latin typeface="+mn-lt"/>
                          <a:ea typeface="+mn-ea"/>
                          <a:cs typeface="+mn-cs"/>
                        </a:rPr>
                        <a:t>sus</a:t>
                      </a:r>
                      <a:r>
                        <a:rPr lang="en-US" sz="1600" b="0" kern="1200" baseline="0" dirty="0" smtClean="0">
                          <a:solidFill>
                            <a:schemeClr val="tx1"/>
                          </a:solidFill>
                          <a:effectLst/>
                          <a:latin typeface="+mn-lt"/>
                          <a:ea typeface="+mn-ea"/>
                          <a:cs typeface="+mn-cs"/>
                        </a:rPr>
                        <a:t> </a:t>
                      </a:r>
                      <a:r>
                        <a:rPr lang="en-US" sz="1600" b="0" kern="1200" baseline="0" dirty="0" err="1" smtClean="0">
                          <a:solidFill>
                            <a:schemeClr val="tx1"/>
                          </a:solidFill>
                          <a:effectLst/>
                          <a:latin typeface="+mn-lt"/>
                          <a:ea typeface="+mn-ea"/>
                          <a:cs typeface="+mn-cs"/>
                        </a:rPr>
                        <a:t>actividades</a:t>
                      </a:r>
                      <a:r>
                        <a:rPr lang="en-US" sz="1600" b="0" kern="1200" baseline="0" dirty="0" smtClean="0">
                          <a:solidFill>
                            <a:schemeClr val="tx1"/>
                          </a:solidFill>
                          <a:effectLst/>
                          <a:latin typeface="+mn-lt"/>
                          <a:ea typeface="+mn-ea"/>
                          <a:cs typeface="+mn-cs"/>
                        </a:rPr>
                        <a:t> de </a:t>
                      </a:r>
                      <a:r>
                        <a:rPr lang="en-US" sz="1600" b="0" kern="1200" baseline="0" dirty="0" err="1" smtClean="0">
                          <a:solidFill>
                            <a:schemeClr val="tx1"/>
                          </a:solidFill>
                          <a:effectLst/>
                          <a:latin typeface="+mn-lt"/>
                          <a:ea typeface="+mn-ea"/>
                          <a:cs typeface="+mn-cs"/>
                        </a:rPr>
                        <a:t>supervisión</a:t>
                      </a:r>
                      <a:r>
                        <a:rPr lang="en-US" sz="1600" b="0" kern="1200" baseline="0" dirty="0" smtClean="0">
                          <a:solidFill>
                            <a:schemeClr val="tx1"/>
                          </a:solidFill>
                          <a:effectLst/>
                          <a:latin typeface="+mn-lt"/>
                          <a:ea typeface="+mn-ea"/>
                          <a:cs typeface="+mn-cs"/>
                        </a:rPr>
                        <a:t> del </a:t>
                      </a:r>
                      <a:r>
                        <a:rPr lang="en-US" sz="1600" b="0" kern="1200" baseline="0" dirty="0" err="1" smtClean="0">
                          <a:solidFill>
                            <a:schemeClr val="tx1"/>
                          </a:solidFill>
                          <a:effectLst/>
                          <a:latin typeface="+mn-lt"/>
                          <a:ea typeface="+mn-ea"/>
                          <a:cs typeface="+mn-cs"/>
                        </a:rPr>
                        <a:t>contrato</a:t>
                      </a:r>
                      <a:r>
                        <a:rPr lang="en-US" sz="1600" b="0" kern="1200" baseline="0" dirty="0" smtClean="0">
                          <a:solidFill>
                            <a:schemeClr val="tx1"/>
                          </a:solidFill>
                          <a:effectLst/>
                          <a:latin typeface="+mn-lt"/>
                          <a:ea typeface="+mn-ea"/>
                          <a:cs typeface="+mn-cs"/>
                        </a:rPr>
                        <a:t>.</a:t>
                      </a:r>
                    </a:p>
                    <a:p>
                      <a:pPr marL="342900" marR="0" indent="-342900" algn="just" defTabSz="914400" rtl="0" eaLnBrk="1" fontAlgn="auto" latinLnBrk="0" hangingPunct="1">
                        <a:lnSpc>
                          <a:spcPct val="100000"/>
                        </a:lnSpc>
                        <a:spcBef>
                          <a:spcPts val="0"/>
                        </a:spcBef>
                        <a:spcAft>
                          <a:spcPts val="0"/>
                        </a:spcAft>
                        <a:buClrTx/>
                        <a:buSzTx/>
                        <a:buFontTx/>
                        <a:buAutoNum type="arabicPeriod"/>
                        <a:tabLst/>
                        <a:defRPr/>
                      </a:pPr>
                      <a:r>
                        <a:rPr lang="en-US" sz="1600" b="0" kern="1200" baseline="0" dirty="0" smtClean="0">
                          <a:solidFill>
                            <a:schemeClr val="tx1"/>
                          </a:solidFill>
                          <a:effectLst/>
                          <a:latin typeface="+mn-lt"/>
                          <a:ea typeface="+mn-ea"/>
                          <a:cs typeface="+mn-cs"/>
                        </a:rPr>
                        <a:t>Durante el </a:t>
                      </a:r>
                      <a:r>
                        <a:rPr lang="en-US" sz="1600" b="0" kern="1200" baseline="0" dirty="0" err="1" smtClean="0">
                          <a:solidFill>
                            <a:schemeClr val="tx1"/>
                          </a:solidFill>
                          <a:effectLst/>
                          <a:latin typeface="+mn-lt"/>
                          <a:ea typeface="+mn-ea"/>
                          <a:cs typeface="+mn-cs"/>
                        </a:rPr>
                        <a:t>plazo</a:t>
                      </a:r>
                      <a:r>
                        <a:rPr lang="en-US" sz="1600" b="0" kern="1200" baseline="0" dirty="0" smtClean="0">
                          <a:solidFill>
                            <a:schemeClr val="tx1"/>
                          </a:solidFill>
                          <a:effectLst/>
                          <a:latin typeface="+mn-lt"/>
                          <a:ea typeface="+mn-ea"/>
                          <a:cs typeface="+mn-cs"/>
                        </a:rPr>
                        <a:t> de </a:t>
                      </a:r>
                      <a:r>
                        <a:rPr lang="en-US" sz="1600" b="0" kern="1200" baseline="0" dirty="0" err="1" smtClean="0">
                          <a:solidFill>
                            <a:schemeClr val="tx1"/>
                          </a:solidFill>
                          <a:effectLst/>
                          <a:latin typeface="+mn-lt"/>
                          <a:ea typeface="+mn-ea"/>
                          <a:cs typeface="+mn-cs"/>
                        </a:rPr>
                        <a:t>ejecución</a:t>
                      </a:r>
                      <a:r>
                        <a:rPr lang="en-US" sz="1600" b="0" kern="1200" baseline="0" dirty="0" smtClean="0">
                          <a:solidFill>
                            <a:schemeClr val="tx1"/>
                          </a:solidFill>
                          <a:effectLst/>
                          <a:latin typeface="+mn-lt"/>
                          <a:ea typeface="+mn-ea"/>
                          <a:cs typeface="+mn-cs"/>
                        </a:rPr>
                        <a:t> </a:t>
                      </a:r>
                      <a:r>
                        <a:rPr lang="en-US" sz="1600" b="0" kern="1200" baseline="0" dirty="0" err="1" smtClean="0">
                          <a:solidFill>
                            <a:schemeClr val="tx1"/>
                          </a:solidFill>
                          <a:effectLst/>
                          <a:latin typeface="+mn-lt"/>
                          <a:ea typeface="+mn-ea"/>
                          <a:cs typeface="+mn-cs"/>
                        </a:rPr>
                        <a:t>debe</a:t>
                      </a:r>
                      <a:r>
                        <a:rPr lang="en-US" sz="1600" b="0" kern="1200" baseline="0" dirty="0" smtClean="0">
                          <a:solidFill>
                            <a:schemeClr val="tx1"/>
                          </a:solidFill>
                          <a:effectLst/>
                          <a:latin typeface="+mn-lt"/>
                          <a:ea typeface="+mn-ea"/>
                          <a:cs typeface="+mn-cs"/>
                        </a:rPr>
                        <a:t> </a:t>
                      </a:r>
                      <a:r>
                        <a:rPr lang="en-US" sz="1600" b="0" kern="1200" baseline="0" dirty="0" err="1" smtClean="0">
                          <a:solidFill>
                            <a:schemeClr val="tx1"/>
                          </a:solidFill>
                          <a:effectLst/>
                          <a:latin typeface="+mn-lt"/>
                          <a:ea typeface="+mn-ea"/>
                          <a:cs typeface="+mn-cs"/>
                        </a:rPr>
                        <a:t>desarrollarse</a:t>
                      </a:r>
                      <a:r>
                        <a:rPr lang="en-US" sz="1600" b="0" kern="1200" baseline="0" dirty="0" smtClean="0">
                          <a:solidFill>
                            <a:schemeClr val="tx1"/>
                          </a:solidFill>
                          <a:effectLst/>
                          <a:latin typeface="+mn-lt"/>
                          <a:ea typeface="+mn-ea"/>
                          <a:cs typeface="+mn-cs"/>
                        </a:rPr>
                        <a:t> la </a:t>
                      </a:r>
                      <a:r>
                        <a:rPr lang="en-US" sz="1600" b="0" kern="1200" baseline="0" dirty="0" err="1" smtClean="0">
                          <a:solidFill>
                            <a:schemeClr val="tx1"/>
                          </a:solidFill>
                          <a:effectLst/>
                          <a:latin typeface="+mn-lt"/>
                          <a:ea typeface="+mn-ea"/>
                          <a:cs typeface="+mn-cs"/>
                        </a:rPr>
                        <a:t>totalidad</a:t>
                      </a:r>
                      <a:r>
                        <a:rPr lang="en-US" sz="1600" b="0" kern="1200" baseline="0" dirty="0" smtClean="0">
                          <a:solidFill>
                            <a:schemeClr val="tx1"/>
                          </a:solidFill>
                          <a:effectLst/>
                          <a:latin typeface="+mn-lt"/>
                          <a:ea typeface="+mn-ea"/>
                          <a:cs typeface="+mn-cs"/>
                        </a:rPr>
                        <a:t> de </a:t>
                      </a:r>
                      <a:r>
                        <a:rPr lang="en-US" sz="1600" b="0" kern="1200" baseline="0" dirty="0" err="1" smtClean="0">
                          <a:solidFill>
                            <a:schemeClr val="tx1"/>
                          </a:solidFill>
                          <a:effectLst/>
                          <a:latin typeface="+mn-lt"/>
                          <a:ea typeface="+mn-ea"/>
                          <a:cs typeface="+mn-cs"/>
                        </a:rPr>
                        <a:t>las</a:t>
                      </a:r>
                      <a:r>
                        <a:rPr lang="en-US" sz="1600" b="0" kern="1200" baseline="0" dirty="0" smtClean="0">
                          <a:solidFill>
                            <a:schemeClr val="tx1"/>
                          </a:solidFill>
                          <a:effectLst/>
                          <a:latin typeface="+mn-lt"/>
                          <a:ea typeface="+mn-ea"/>
                          <a:cs typeface="+mn-cs"/>
                        </a:rPr>
                        <a:t> </a:t>
                      </a:r>
                      <a:r>
                        <a:rPr lang="en-US" sz="1600" b="0" kern="1200" baseline="0" dirty="0" err="1" smtClean="0">
                          <a:solidFill>
                            <a:schemeClr val="tx1"/>
                          </a:solidFill>
                          <a:effectLst/>
                          <a:latin typeface="+mn-lt"/>
                          <a:ea typeface="+mn-ea"/>
                          <a:cs typeface="+mn-cs"/>
                        </a:rPr>
                        <a:t>obligaciones</a:t>
                      </a:r>
                      <a:r>
                        <a:rPr lang="en-US" sz="1600" b="0" kern="1200" baseline="0" dirty="0" smtClean="0">
                          <a:solidFill>
                            <a:schemeClr val="tx1"/>
                          </a:solidFill>
                          <a:effectLst/>
                          <a:latin typeface="+mn-lt"/>
                          <a:ea typeface="+mn-ea"/>
                          <a:cs typeface="+mn-cs"/>
                        </a:rPr>
                        <a:t> </a:t>
                      </a:r>
                      <a:r>
                        <a:rPr lang="en-US" sz="1600" b="0" kern="1200" baseline="0" dirty="0" err="1" smtClean="0">
                          <a:solidFill>
                            <a:schemeClr val="tx1"/>
                          </a:solidFill>
                          <a:effectLst/>
                          <a:latin typeface="+mn-lt"/>
                          <a:ea typeface="+mn-ea"/>
                          <a:cs typeface="+mn-cs"/>
                        </a:rPr>
                        <a:t>correspondientes</a:t>
                      </a:r>
                      <a:r>
                        <a:rPr lang="en-US" sz="1600" b="0" kern="1200" baseline="0" dirty="0" smtClean="0">
                          <a:solidFill>
                            <a:schemeClr val="tx1"/>
                          </a:solidFill>
                          <a:effectLst/>
                          <a:latin typeface="+mn-lt"/>
                          <a:ea typeface="+mn-ea"/>
                          <a:cs typeface="+mn-cs"/>
                        </a:rPr>
                        <a:t>.</a:t>
                      </a:r>
                    </a:p>
                    <a:p>
                      <a:pPr marL="0" marR="0" indent="0" algn="just" defTabSz="914400" rtl="0" eaLnBrk="1" fontAlgn="auto" latinLnBrk="0" hangingPunct="1">
                        <a:lnSpc>
                          <a:spcPct val="100000"/>
                        </a:lnSpc>
                        <a:spcBef>
                          <a:spcPts val="0"/>
                        </a:spcBef>
                        <a:spcAft>
                          <a:spcPts val="0"/>
                        </a:spcAft>
                        <a:buClrTx/>
                        <a:buSzTx/>
                        <a:buFontTx/>
                        <a:buNone/>
                        <a:tabLst/>
                        <a:defRPr/>
                      </a:pPr>
                      <a:endParaRPr lang="en-US" sz="1600" b="0" kern="1200" baseline="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US" sz="1600" b="0" kern="1200" baseline="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US" sz="1600" b="0" kern="1200" dirty="0" smtClean="0">
                        <a:solidFill>
                          <a:schemeClr val="tx1"/>
                        </a:solidFill>
                        <a:effectLst/>
                        <a:latin typeface="+mn-lt"/>
                        <a:ea typeface="+mn-ea"/>
                        <a:cs typeface="+mn-cs"/>
                      </a:endParaRPr>
                    </a:p>
                  </a:txBody>
                  <a:tcPr marL="67914" marR="67914" marT="0" marB="0" anchor="ctr">
                    <a:solidFill>
                      <a:schemeClr val="bg1"/>
                    </a:solidFill>
                  </a:tcPr>
                </a:tc>
              </a:tr>
            </a:tbl>
          </a:graphicData>
        </a:graphic>
      </p:graphicFrame>
    </p:spTree>
    <p:extLst>
      <p:ext uri="{BB962C8B-B14F-4D97-AF65-F5344CB8AC3E}">
        <p14:creationId xmlns:p14="http://schemas.microsoft.com/office/powerpoint/2010/main" val="13543732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35496" y="0"/>
            <a:ext cx="6408712" cy="9087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s-CO" sz="2400" b="1" dirty="0" smtClean="0">
                <a:solidFill>
                  <a:srgbClr val="F0B52A"/>
                </a:solidFill>
                <a:latin typeface="Arial" charset="0"/>
                <a:cs typeface="Arial" charset="0"/>
              </a:rPr>
              <a:t>Secretaría General</a:t>
            </a:r>
            <a:endParaRPr lang="es-ES" sz="2400" b="1" dirty="0">
              <a:solidFill>
                <a:srgbClr val="F0B52A"/>
              </a:solidFill>
              <a:latin typeface="Arial" charset="0"/>
              <a:cs typeface="Arial" charset="0"/>
            </a:endParaRPr>
          </a:p>
        </p:txBody>
      </p:sp>
      <p:sp>
        <p:nvSpPr>
          <p:cNvPr id="5" name="2 Marcador de texto"/>
          <p:cNvSpPr txBox="1">
            <a:spLocks/>
          </p:cNvSpPr>
          <p:nvPr/>
        </p:nvSpPr>
        <p:spPr>
          <a:xfrm>
            <a:off x="214312" y="3717032"/>
            <a:ext cx="8715375" cy="8572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s-ES" sz="4400" b="1" dirty="0">
              <a:solidFill>
                <a:schemeClr val="tx2"/>
              </a:solidFill>
              <a:latin typeface="Arial" charset="0"/>
              <a:cs typeface="Arial" charset="0"/>
            </a:endParaRPr>
          </a:p>
        </p:txBody>
      </p:sp>
      <p:sp>
        <p:nvSpPr>
          <p:cNvPr id="6" name="Rectángulo 5"/>
          <p:cNvSpPr/>
          <p:nvPr/>
        </p:nvSpPr>
        <p:spPr>
          <a:xfrm>
            <a:off x="575555" y="1650280"/>
            <a:ext cx="7992888" cy="4154984"/>
          </a:xfrm>
          <a:prstGeom prst="rect">
            <a:avLst/>
          </a:prstGeom>
          <a:solidFill>
            <a:schemeClr val="accent6">
              <a:lumMod val="40000"/>
              <a:lumOff val="60000"/>
            </a:schemeClr>
          </a:solidFill>
        </p:spPr>
        <p:txBody>
          <a:bodyPr wrap="square" lIns="91440" tIns="45720" rIns="91440" bIns="45720">
            <a:spAutoFit/>
          </a:bodyPr>
          <a:lstStyle/>
          <a:p>
            <a:pPr algn="ctr"/>
            <a:r>
              <a:rPr lang="es-ES" sz="4400" b="0" cap="none" spc="0" dirty="0" smtClean="0">
                <a:ln w="0"/>
                <a:solidFill>
                  <a:schemeClr val="accent1"/>
                </a:solidFill>
                <a:effectLst>
                  <a:outerShdw blurRad="38100" dist="25400" dir="5400000" algn="ctr" rotWithShape="0">
                    <a:srgbClr val="6E747A">
                      <a:alpha val="43000"/>
                    </a:srgbClr>
                  </a:outerShdw>
                </a:effectLst>
              </a:rPr>
              <a:t>LAS OBLIGACIONES A CUMPLIR POR PARTE DEL CONTRATISTA Y EL SUPERVISOR DEL MISMO, DEBEN SURTIRSE DENTRO DEL PLAZO DE EJECUCION DEL CONTRATO</a:t>
            </a:r>
          </a:p>
          <a:p>
            <a:pPr algn="ctr"/>
            <a:endParaRPr lang="es-ES" sz="4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1045246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35496" y="0"/>
            <a:ext cx="6408712" cy="9087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s-CO" sz="2400" b="1" dirty="0" smtClean="0">
                <a:solidFill>
                  <a:srgbClr val="F0B52A"/>
                </a:solidFill>
                <a:latin typeface="Arial" charset="0"/>
                <a:cs typeface="Arial" charset="0"/>
              </a:rPr>
              <a:t>Secretaría General</a:t>
            </a:r>
            <a:endParaRPr lang="es-ES" sz="2400" b="1" dirty="0">
              <a:solidFill>
                <a:srgbClr val="F0B52A"/>
              </a:solidFill>
              <a:latin typeface="Arial" charset="0"/>
              <a:cs typeface="Arial" charset="0"/>
            </a:endParaRPr>
          </a:p>
        </p:txBody>
      </p:sp>
      <p:sp>
        <p:nvSpPr>
          <p:cNvPr id="5" name="2 Marcador de texto"/>
          <p:cNvSpPr txBox="1">
            <a:spLocks/>
          </p:cNvSpPr>
          <p:nvPr/>
        </p:nvSpPr>
        <p:spPr>
          <a:xfrm>
            <a:off x="214312" y="3717032"/>
            <a:ext cx="8715375" cy="8572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s-ES" sz="4400" b="1" dirty="0">
              <a:solidFill>
                <a:schemeClr val="tx2"/>
              </a:solidFill>
              <a:latin typeface="Arial" charset="0"/>
              <a:cs typeface="Arial" charset="0"/>
            </a:endParaRPr>
          </a:p>
        </p:txBody>
      </p:sp>
      <p:sp>
        <p:nvSpPr>
          <p:cNvPr id="6" name="Rectángulo 5"/>
          <p:cNvSpPr/>
          <p:nvPr/>
        </p:nvSpPr>
        <p:spPr>
          <a:xfrm>
            <a:off x="575555" y="1628800"/>
            <a:ext cx="7992888" cy="3785652"/>
          </a:xfrm>
          <a:prstGeom prst="rect">
            <a:avLst/>
          </a:prstGeom>
          <a:solidFill>
            <a:schemeClr val="accent6">
              <a:lumMod val="40000"/>
              <a:lumOff val="60000"/>
            </a:schemeClr>
          </a:solidFill>
        </p:spPr>
        <p:txBody>
          <a:bodyPr wrap="square" lIns="91440" tIns="45720" rIns="91440" bIns="45720">
            <a:spAutoFit/>
          </a:bodyPr>
          <a:lstStyle/>
          <a:p>
            <a:pPr algn="ctr"/>
            <a:r>
              <a:rPr lang="es-ES" sz="5400" b="0" cap="none" spc="0" dirty="0" smtClean="0">
                <a:ln w="0"/>
                <a:solidFill>
                  <a:schemeClr val="accent1"/>
                </a:solidFill>
                <a:effectLst>
                  <a:outerShdw blurRad="38100" dist="25400" dir="5400000" algn="ctr" rotWithShape="0">
                    <a:srgbClr val="6E747A">
                      <a:alpha val="43000"/>
                    </a:srgbClr>
                  </a:outerShdw>
                </a:effectLst>
              </a:rPr>
              <a:t>OTROSI</a:t>
            </a:r>
          </a:p>
          <a:p>
            <a:pPr algn="ctr"/>
            <a:r>
              <a:rPr lang="es-ES" sz="5400" dirty="0" smtClean="0">
                <a:ln w="0"/>
                <a:solidFill>
                  <a:schemeClr val="accent1"/>
                </a:solidFill>
                <a:effectLst>
                  <a:outerShdw blurRad="38100" dist="25400" dir="5400000" algn="ctr" rotWithShape="0">
                    <a:srgbClr val="6E747A">
                      <a:alpha val="43000"/>
                    </a:srgbClr>
                  </a:outerShdw>
                </a:effectLst>
              </a:rPr>
              <a:t>(</a:t>
            </a:r>
            <a:r>
              <a:rPr lang="es-ES" sz="4000" dirty="0" smtClean="0">
                <a:ln w="0"/>
                <a:solidFill>
                  <a:srgbClr val="FF0000"/>
                </a:solidFill>
                <a:effectLst>
                  <a:outerShdw blurRad="38100" dist="25400" dir="5400000" algn="ctr" rotWithShape="0">
                    <a:srgbClr val="6E747A">
                      <a:alpha val="43000"/>
                    </a:srgbClr>
                  </a:outerShdw>
                </a:effectLst>
              </a:rPr>
              <a:t>EXCEPCION A LA REGLA GENERAL</a:t>
            </a:r>
            <a:r>
              <a:rPr lang="es-ES" sz="5400" dirty="0" smtClean="0">
                <a:ln w="0"/>
                <a:solidFill>
                  <a:schemeClr val="accent1"/>
                </a:solidFill>
                <a:effectLst>
                  <a:outerShdw blurRad="38100" dist="25400" dir="5400000" algn="ctr" rotWithShape="0">
                    <a:srgbClr val="6E747A">
                      <a:alpha val="43000"/>
                    </a:srgbClr>
                  </a:outerShdw>
                </a:effectLst>
              </a:rPr>
              <a:t>)</a:t>
            </a:r>
          </a:p>
          <a:p>
            <a:pPr algn="ctr"/>
            <a:endParaRPr lang="es-ES" sz="4400" b="0" cap="none" spc="0" dirty="0" smtClean="0">
              <a:ln w="0"/>
              <a:solidFill>
                <a:schemeClr val="accent1"/>
              </a:solidFill>
              <a:effectLst>
                <a:outerShdw blurRad="38100" dist="25400" dir="5400000" algn="ctr" rotWithShape="0">
                  <a:srgbClr val="6E747A">
                    <a:alpha val="43000"/>
                  </a:srgbClr>
                </a:outerShdw>
              </a:effectLst>
            </a:endParaRPr>
          </a:p>
          <a:p>
            <a:pPr algn="ctr"/>
            <a:r>
              <a:rPr lang="es-ES" sz="4400" b="0" cap="none" spc="0" dirty="0" smtClean="0">
                <a:ln w="0"/>
                <a:solidFill>
                  <a:schemeClr val="accent1"/>
                </a:solidFill>
                <a:effectLst>
                  <a:outerShdw blurRad="38100" dist="25400" dir="5400000" algn="ctr" rotWithShape="0">
                    <a:srgbClr val="6E747A">
                      <a:alpha val="43000"/>
                    </a:srgbClr>
                  </a:outerShdw>
                </a:effectLst>
              </a:rPr>
              <a:t>Ampliación de garantías como consecuencia del </a:t>
            </a:r>
            <a:r>
              <a:rPr lang="es-ES" sz="4400" b="0" cap="none" spc="0" dirty="0" err="1" smtClean="0">
                <a:ln w="0"/>
                <a:solidFill>
                  <a:schemeClr val="accent1"/>
                </a:solidFill>
                <a:effectLst>
                  <a:outerShdw blurRad="38100" dist="25400" dir="5400000" algn="ctr" rotWithShape="0">
                    <a:srgbClr val="6E747A">
                      <a:alpha val="43000"/>
                    </a:srgbClr>
                  </a:outerShdw>
                </a:effectLst>
              </a:rPr>
              <a:t>otrosi</a:t>
            </a:r>
            <a:r>
              <a:rPr lang="es-ES" sz="4400" b="0" cap="none" spc="0" dirty="0" smtClean="0">
                <a:ln w="0"/>
                <a:solidFill>
                  <a:schemeClr val="accent1"/>
                </a:solidFill>
                <a:effectLst>
                  <a:outerShdw blurRad="38100" dist="25400" dir="5400000" algn="ctr" rotWithShape="0">
                    <a:srgbClr val="6E747A">
                      <a:alpha val="43000"/>
                    </a:srgbClr>
                  </a:outerShdw>
                </a:effectLst>
              </a:rPr>
              <a:t> </a:t>
            </a:r>
            <a:endParaRPr lang="es-ES" sz="4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1176207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35496" y="0"/>
            <a:ext cx="6408712" cy="9087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s-CO" sz="2400" b="1" dirty="0" smtClean="0">
                <a:solidFill>
                  <a:srgbClr val="F0B52A"/>
                </a:solidFill>
                <a:latin typeface="Arial" charset="0"/>
                <a:cs typeface="Arial" charset="0"/>
              </a:rPr>
              <a:t>Secretaría General</a:t>
            </a:r>
            <a:endParaRPr lang="es-ES" sz="2400" b="1" dirty="0">
              <a:solidFill>
                <a:srgbClr val="F0B52A"/>
              </a:solidFill>
              <a:latin typeface="Arial" charset="0"/>
              <a:cs typeface="Arial" charset="0"/>
            </a:endParaRPr>
          </a:p>
        </p:txBody>
      </p:sp>
      <p:sp>
        <p:nvSpPr>
          <p:cNvPr id="5" name="2 Marcador de texto"/>
          <p:cNvSpPr txBox="1">
            <a:spLocks/>
          </p:cNvSpPr>
          <p:nvPr/>
        </p:nvSpPr>
        <p:spPr>
          <a:xfrm>
            <a:off x="214312" y="3717032"/>
            <a:ext cx="8715375" cy="8572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s-ES" sz="4400" b="1" dirty="0">
              <a:solidFill>
                <a:srgbClr val="1F497D"/>
              </a:solidFill>
              <a:latin typeface="Arial" charset="0"/>
              <a:cs typeface="Arial" charset="0"/>
            </a:endParaRPr>
          </a:p>
        </p:txBody>
      </p:sp>
      <p:sp>
        <p:nvSpPr>
          <p:cNvPr id="6" name="Rectángulo 5"/>
          <p:cNvSpPr/>
          <p:nvPr/>
        </p:nvSpPr>
        <p:spPr>
          <a:xfrm>
            <a:off x="575555" y="1112546"/>
            <a:ext cx="7992888" cy="1200329"/>
          </a:xfrm>
          <a:prstGeom prst="rect">
            <a:avLst/>
          </a:prstGeom>
          <a:solidFill>
            <a:schemeClr val="accent6">
              <a:lumMod val="40000"/>
              <a:lumOff val="60000"/>
            </a:schemeClr>
          </a:solidFill>
        </p:spPr>
        <p:txBody>
          <a:bodyPr wrap="square" lIns="91440" tIns="45720" rIns="91440" bIns="45720">
            <a:spAutoFit/>
          </a:bodyPr>
          <a:lstStyle/>
          <a:p>
            <a:pPr algn="ctr"/>
            <a:r>
              <a:rPr lang="es-ES" sz="3600" dirty="0" smtClean="0">
                <a:ln w="0"/>
                <a:solidFill>
                  <a:srgbClr val="4F81BD"/>
                </a:solidFill>
                <a:effectLst>
                  <a:outerShdw blurRad="38100" dist="25400" dir="5400000" algn="ctr" rotWithShape="0">
                    <a:srgbClr val="6E747A">
                      <a:alpha val="43000"/>
                    </a:srgbClr>
                  </a:outerShdw>
                </a:effectLst>
              </a:rPr>
              <a:t>REQUISITOS PARA MODIFICACIONES A LOS CONTRATOS MEDIANTE OTROSIS</a:t>
            </a:r>
            <a:endParaRPr lang="es-ES" sz="3600" dirty="0">
              <a:ln w="0"/>
              <a:solidFill>
                <a:srgbClr val="4F81BD"/>
              </a:solidFill>
              <a:effectLst>
                <a:outerShdw blurRad="38100" dist="25400" dir="5400000" algn="ctr" rotWithShape="0">
                  <a:srgbClr val="6E747A">
                    <a:alpha val="43000"/>
                  </a:srgbClr>
                </a:outerShdw>
              </a:effectLst>
            </a:endParaRPr>
          </a:p>
        </p:txBody>
      </p:sp>
      <p:sp>
        <p:nvSpPr>
          <p:cNvPr id="2" name="CuadroTexto 1"/>
          <p:cNvSpPr txBox="1"/>
          <p:nvPr/>
        </p:nvSpPr>
        <p:spPr>
          <a:xfrm>
            <a:off x="467544" y="2492896"/>
            <a:ext cx="7992888" cy="3816429"/>
          </a:xfrm>
          <a:prstGeom prst="rect">
            <a:avLst/>
          </a:prstGeom>
          <a:noFill/>
        </p:spPr>
        <p:txBody>
          <a:bodyPr wrap="square" rtlCol="0">
            <a:spAutoFit/>
          </a:bodyPr>
          <a:lstStyle/>
          <a:p>
            <a:r>
              <a:rPr lang="es-CO" sz="1600" dirty="0" smtClean="0">
                <a:latin typeface="Arial" panose="020B0604020202020204" pitchFamily="34" charset="0"/>
                <a:cs typeface="Arial" panose="020B0604020202020204" pitchFamily="34" charset="0"/>
              </a:rPr>
              <a:t>Art 16.3 Modificaciones a los contratos del manual de contratación.</a:t>
            </a:r>
          </a:p>
          <a:p>
            <a:endParaRPr lang="es-CO" sz="1600" dirty="0" smtClean="0">
              <a:latin typeface="Arial" panose="020B0604020202020204" pitchFamily="34" charset="0"/>
              <a:cs typeface="Arial" panose="020B0604020202020204" pitchFamily="34" charset="0"/>
            </a:endParaRPr>
          </a:p>
          <a:p>
            <a:pPr marL="342900" indent="-342900">
              <a:buAutoNum type="arabicPeriod"/>
            </a:pPr>
            <a:r>
              <a:rPr lang="es-CO" sz="1600" dirty="0" smtClean="0">
                <a:latin typeface="Arial" panose="020B0604020202020204" pitchFamily="34" charset="0"/>
                <a:cs typeface="Arial" panose="020B0604020202020204" pitchFamily="34" charset="0"/>
              </a:rPr>
              <a:t>No podrán modificarse el objeto del contrato</a:t>
            </a:r>
          </a:p>
          <a:p>
            <a:pPr marL="342900" indent="-342900">
              <a:buAutoNum type="arabicPeriod"/>
            </a:pPr>
            <a:r>
              <a:rPr lang="es-CO" sz="1600" dirty="0" smtClean="0">
                <a:latin typeface="Arial" panose="020B0604020202020204" pitchFamily="34" charset="0"/>
                <a:cs typeface="Arial" panose="020B0604020202020204" pitchFamily="34" charset="0"/>
              </a:rPr>
              <a:t>Toda solicitud de otrosí deberá gestionarse dentro del plazo de ejecución del contrato.</a:t>
            </a:r>
          </a:p>
          <a:p>
            <a:endParaRPr lang="es-CO" sz="1600" dirty="0">
              <a:latin typeface="Arial" panose="020B0604020202020204" pitchFamily="34" charset="0"/>
              <a:cs typeface="Arial" panose="020B0604020202020204" pitchFamily="34" charset="0"/>
            </a:endParaRPr>
          </a:p>
          <a:p>
            <a:r>
              <a:rPr lang="es-CO" sz="1600" dirty="0" smtClean="0">
                <a:latin typeface="Arial" panose="020B0604020202020204" pitchFamily="34" charset="0"/>
                <a:cs typeface="Arial" panose="020B0604020202020204" pitchFamily="34" charset="0"/>
              </a:rPr>
              <a:t>DOCUMENTOS NECESARIOS:</a:t>
            </a:r>
          </a:p>
          <a:p>
            <a:pPr marL="342900" indent="-342900">
              <a:buAutoNum type="arabicPeriod"/>
            </a:pPr>
            <a:r>
              <a:rPr lang="es-CO" sz="1600" dirty="0" smtClean="0">
                <a:latin typeface="Arial" panose="020B0604020202020204" pitchFamily="34" charset="0"/>
                <a:cs typeface="Arial" panose="020B0604020202020204" pitchFamily="34" charset="0"/>
              </a:rPr>
              <a:t>Solicitud a la Secretaría General </a:t>
            </a:r>
            <a:r>
              <a:rPr lang="es-ES_tradnl" sz="1600" dirty="0" smtClean="0">
                <a:latin typeface="Arial" panose="020B0604020202020204" pitchFamily="34" charset="0"/>
                <a:cs typeface="Arial" panose="020B0604020202020204" pitchFamily="34" charset="0"/>
              </a:rPr>
              <a:t>acompañada </a:t>
            </a:r>
            <a:r>
              <a:rPr lang="es-ES_tradnl" sz="1600" dirty="0">
                <a:latin typeface="Arial" panose="020B0604020202020204" pitchFamily="34" charset="0"/>
                <a:cs typeface="Arial" panose="020B0604020202020204" pitchFamily="34" charset="0"/>
              </a:rPr>
              <a:t>de la respectiva justificación. </a:t>
            </a:r>
            <a:endParaRPr lang="es-ES_tradnl" sz="1600" dirty="0" smtClean="0">
              <a:latin typeface="Arial" panose="020B0604020202020204" pitchFamily="34" charset="0"/>
              <a:cs typeface="Arial" panose="020B0604020202020204" pitchFamily="34" charset="0"/>
            </a:endParaRPr>
          </a:p>
          <a:p>
            <a:pPr marL="342900" indent="-342900">
              <a:buAutoNum type="arabicPeriod"/>
            </a:pPr>
            <a:r>
              <a:rPr lang="es-ES_tradnl" sz="1600" dirty="0" smtClean="0">
                <a:latin typeface="Arial" panose="020B0604020202020204" pitchFamily="34" charset="0"/>
                <a:cs typeface="Arial" panose="020B0604020202020204" pitchFamily="34" charset="0"/>
              </a:rPr>
              <a:t>Autorización expresa del contratista y del supervisor del contrato.</a:t>
            </a:r>
          </a:p>
          <a:p>
            <a:pPr marL="342900" indent="-342900">
              <a:buAutoNum type="arabicPeriod"/>
            </a:pPr>
            <a:r>
              <a:rPr lang="es-ES_tradnl" sz="1600" dirty="0" smtClean="0">
                <a:latin typeface="Arial" panose="020B0604020202020204" pitchFamily="34" charset="0"/>
                <a:cs typeface="Arial" panose="020B0604020202020204" pitchFamily="34" charset="0"/>
              </a:rPr>
              <a:t>Estudios previos donde se acredite Justificación conveniencia y factibilidad</a:t>
            </a:r>
          </a:p>
          <a:p>
            <a:pPr marL="342900" indent="-342900">
              <a:buAutoNum type="arabicPeriod"/>
            </a:pPr>
            <a:r>
              <a:rPr lang="es-ES_tradnl" sz="1600" dirty="0" smtClean="0">
                <a:latin typeface="Arial" panose="020B0604020202020204" pitchFamily="34" charset="0"/>
                <a:cs typeface="Arial" panose="020B0604020202020204" pitchFamily="34" charset="0"/>
              </a:rPr>
              <a:t>CDP al tratarse de adición al contrato, el cual nunca podrá ser superior al 50% del valor del contrato principal.</a:t>
            </a:r>
          </a:p>
          <a:p>
            <a:pPr marL="342900" indent="-342900">
              <a:buFontTx/>
              <a:buAutoNum type="arabicPeriod"/>
            </a:pPr>
            <a:r>
              <a:rPr lang="es-ES_tradnl" sz="1600" dirty="0" smtClean="0">
                <a:latin typeface="Arial" panose="020B0604020202020204" pitchFamily="34" charset="0"/>
                <a:cs typeface="Arial" panose="020B0604020202020204" pitchFamily="34" charset="0"/>
              </a:rPr>
              <a:t>Una vez suscrito el </a:t>
            </a:r>
            <a:r>
              <a:rPr lang="es-ES_tradnl" sz="1600" dirty="0" err="1" smtClean="0">
                <a:latin typeface="Arial" panose="020B0604020202020204" pitchFamily="34" charset="0"/>
                <a:cs typeface="Arial" panose="020B0604020202020204" pitchFamily="34" charset="0"/>
              </a:rPr>
              <a:t>otrosi</a:t>
            </a:r>
            <a:r>
              <a:rPr lang="es-ES_tradnl" sz="1600" dirty="0" smtClean="0">
                <a:latin typeface="Arial" panose="020B0604020202020204" pitchFamily="34" charset="0"/>
                <a:cs typeface="Arial" panose="020B0604020202020204" pitchFamily="34" charset="0"/>
              </a:rPr>
              <a:t>, se deberá gestionar la correspondiente ampliación de primas y vigencias del caso.</a:t>
            </a:r>
          </a:p>
          <a:p>
            <a:pPr marL="342900" indent="-342900">
              <a:buAutoNum type="arabicPeriod"/>
            </a:pPr>
            <a:endParaRPr lang="es-CO" dirty="0"/>
          </a:p>
        </p:txBody>
      </p:sp>
    </p:spTree>
    <p:extLst>
      <p:ext uri="{BB962C8B-B14F-4D97-AF65-F5344CB8AC3E}">
        <p14:creationId xmlns:p14="http://schemas.microsoft.com/office/powerpoint/2010/main" val="10863992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35496" y="0"/>
            <a:ext cx="6408712" cy="9087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s-CO" sz="2400" b="1" dirty="0" smtClean="0">
                <a:solidFill>
                  <a:srgbClr val="F0B52A"/>
                </a:solidFill>
                <a:latin typeface="Arial" charset="0"/>
                <a:cs typeface="Arial" charset="0"/>
              </a:rPr>
              <a:t>Secretaría General</a:t>
            </a:r>
            <a:endParaRPr lang="es-ES" sz="2400" b="1" dirty="0">
              <a:solidFill>
                <a:srgbClr val="F0B52A"/>
              </a:solidFill>
              <a:latin typeface="Arial" charset="0"/>
              <a:cs typeface="Arial" charset="0"/>
            </a:endParaRPr>
          </a:p>
        </p:txBody>
      </p:sp>
      <p:sp>
        <p:nvSpPr>
          <p:cNvPr id="5" name="2 Marcador de texto"/>
          <p:cNvSpPr txBox="1">
            <a:spLocks/>
          </p:cNvSpPr>
          <p:nvPr/>
        </p:nvSpPr>
        <p:spPr>
          <a:xfrm>
            <a:off x="214312" y="3717032"/>
            <a:ext cx="8715375" cy="8572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s-ES" sz="4400" b="1" dirty="0">
              <a:solidFill>
                <a:schemeClr val="tx2"/>
              </a:solidFill>
              <a:latin typeface="Arial" charset="0"/>
              <a:cs typeface="Arial" charset="0"/>
            </a:endParaRPr>
          </a:p>
        </p:txBody>
      </p:sp>
      <p:sp>
        <p:nvSpPr>
          <p:cNvPr id="6" name="Rectángulo 5"/>
          <p:cNvSpPr/>
          <p:nvPr/>
        </p:nvSpPr>
        <p:spPr>
          <a:xfrm>
            <a:off x="683568" y="2843825"/>
            <a:ext cx="7992888" cy="923330"/>
          </a:xfrm>
          <a:prstGeom prst="rect">
            <a:avLst/>
          </a:prstGeom>
          <a:solidFill>
            <a:schemeClr val="accent6">
              <a:lumMod val="40000"/>
              <a:lumOff val="60000"/>
            </a:schemeClr>
          </a:solidFill>
        </p:spPr>
        <p:txBody>
          <a:bodyPr wrap="square" lIns="91440" tIns="45720" rIns="91440" bIns="45720">
            <a:spAutoFit/>
          </a:bodyPr>
          <a:lstStyle/>
          <a:p>
            <a:pPr algn="ctr"/>
            <a:r>
              <a:rPr lang="es-ES" sz="5400" b="0" cap="none" spc="0" dirty="0" smtClean="0">
                <a:ln w="0"/>
                <a:solidFill>
                  <a:schemeClr val="accent1"/>
                </a:solidFill>
                <a:effectLst>
                  <a:outerShdw blurRad="38100" dist="25400" dir="5400000" algn="ctr" rotWithShape="0">
                    <a:srgbClr val="6E747A">
                      <a:alpha val="43000"/>
                    </a:srgbClr>
                  </a:outerShdw>
                </a:effectLst>
              </a:rPr>
              <a:t>VALOR Y FORMA DE PAGO</a:t>
            </a:r>
            <a:endParaRPr lang="es-ES"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8522280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35496" y="0"/>
            <a:ext cx="6408712" cy="9087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s-CO" sz="2400" b="1" dirty="0" smtClean="0">
                <a:solidFill>
                  <a:srgbClr val="F0B52A"/>
                </a:solidFill>
                <a:latin typeface="Arial" charset="0"/>
                <a:cs typeface="Arial" charset="0"/>
              </a:rPr>
              <a:t>Secretaría General</a:t>
            </a:r>
            <a:endParaRPr lang="es-ES" sz="2400" b="1" dirty="0">
              <a:solidFill>
                <a:srgbClr val="F0B52A"/>
              </a:solidFill>
              <a:latin typeface="Arial" charset="0"/>
              <a:cs typeface="Arial" charset="0"/>
            </a:endParaRPr>
          </a:p>
        </p:txBody>
      </p:sp>
      <p:sp>
        <p:nvSpPr>
          <p:cNvPr id="5" name="2 Marcador de texto"/>
          <p:cNvSpPr txBox="1">
            <a:spLocks/>
          </p:cNvSpPr>
          <p:nvPr/>
        </p:nvSpPr>
        <p:spPr>
          <a:xfrm>
            <a:off x="214312" y="3717032"/>
            <a:ext cx="8715375" cy="8572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s-ES" sz="4400" b="1" dirty="0">
              <a:solidFill>
                <a:schemeClr val="tx2"/>
              </a:solidFill>
              <a:latin typeface="Arial" charset="0"/>
              <a:cs typeface="Arial" charset="0"/>
            </a:endParaRPr>
          </a:p>
        </p:txBody>
      </p:sp>
      <p:sp>
        <p:nvSpPr>
          <p:cNvPr id="6" name="Rectángulo 5"/>
          <p:cNvSpPr/>
          <p:nvPr/>
        </p:nvSpPr>
        <p:spPr>
          <a:xfrm>
            <a:off x="586125" y="1759459"/>
            <a:ext cx="7992888" cy="769441"/>
          </a:xfrm>
          <a:prstGeom prst="rect">
            <a:avLst/>
          </a:prstGeom>
          <a:solidFill>
            <a:schemeClr val="accent3">
              <a:lumMod val="60000"/>
              <a:lumOff val="40000"/>
            </a:schemeClr>
          </a:solidFill>
        </p:spPr>
        <p:txBody>
          <a:bodyPr wrap="square" lIns="91440" tIns="45720" rIns="91440" bIns="45720">
            <a:spAutoFit/>
          </a:bodyPr>
          <a:lstStyle/>
          <a:p>
            <a:pPr algn="ctr"/>
            <a:r>
              <a:rPr lang="es-ES" sz="4400" b="0" cap="none" spc="0" dirty="0" smtClean="0">
                <a:ln w="0"/>
                <a:solidFill>
                  <a:schemeClr val="accent1"/>
                </a:solidFill>
                <a:effectLst>
                  <a:outerShdw blurRad="38100" dist="25400" dir="5400000" algn="ctr" rotWithShape="0">
                    <a:srgbClr val="6E747A">
                      <a:alpha val="43000"/>
                    </a:srgbClr>
                  </a:outerShdw>
                </a:effectLst>
              </a:rPr>
              <a:t>REQUISITOS HABILITANTES</a:t>
            </a:r>
            <a:endParaRPr lang="es-ES" sz="4400" b="0" cap="none" spc="0" dirty="0">
              <a:ln w="0"/>
              <a:solidFill>
                <a:schemeClr val="accent1"/>
              </a:solidFill>
              <a:effectLst>
                <a:outerShdw blurRad="38100" dist="25400" dir="5400000" algn="ctr" rotWithShape="0">
                  <a:srgbClr val="6E747A">
                    <a:alpha val="43000"/>
                  </a:srgbClr>
                </a:outerShdw>
              </a:effectLst>
            </a:endParaRPr>
          </a:p>
        </p:txBody>
      </p:sp>
      <p:sp>
        <p:nvSpPr>
          <p:cNvPr id="7" name="CuadroTexto 6"/>
          <p:cNvSpPr txBox="1"/>
          <p:nvPr/>
        </p:nvSpPr>
        <p:spPr>
          <a:xfrm>
            <a:off x="575555" y="2924944"/>
            <a:ext cx="7992888" cy="2123658"/>
          </a:xfrm>
          <a:prstGeom prst="rect">
            <a:avLst/>
          </a:prstGeom>
          <a:noFill/>
        </p:spPr>
        <p:txBody>
          <a:bodyPr wrap="square" rtlCol="0">
            <a:spAutoFit/>
          </a:bodyPr>
          <a:lstStyle/>
          <a:p>
            <a:pPr algn="just"/>
            <a:r>
              <a:rPr lang="es-CO" sz="2000" dirty="0" smtClean="0"/>
              <a:t>Establecer las </a:t>
            </a:r>
            <a:r>
              <a:rPr lang="es-CO" sz="2000" dirty="0"/>
              <a:t>condiciones mínimas para los proponentes de tal manera que la Entidad Estatal sólo evalúe las ofertas de aquellos que están en condiciones de cumplir con el objeto del Proceso de </a:t>
            </a:r>
            <a:r>
              <a:rPr lang="es-CO" sz="2000" dirty="0"/>
              <a:t>Contratación</a:t>
            </a:r>
            <a:r>
              <a:rPr lang="es-CO" sz="2000" dirty="0"/>
              <a:t> </a:t>
            </a:r>
            <a:r>
              <a:rPr lang="es-CO" sz="2000" dirty="0"/>
              <a:t>y están referidos a </a:t>
            </a:r>
            <a:r>
              <a:rPr lang="es-CO" sz="2000" dirty="0"/>
              <a:t>su capacidad jurídica, financiera, organizacional y su </a:t>
            </a:r>
            <a:r>
              <a:rPr lang="es-CO" sz="2000" dirty="0" smtClean="0"/>
              <a:t>experiencia.  </a:t>
            </a:r>
            <a:r>
              <a:rPr lang="es-CO" sz="2000" b="1" u="sng" dirty="0" smtClean="0"/>
              <a:t>REFERIDOS SIEMPRE A LAS CONDICIONES DEL OFERENTE, MAS NO A LA OFERTA.</a:t>
            </a:r>
            <a:endParaRPr lang="es-CO" sz="2000" b="1" u="sng" dirty="0"/>
          </a:p>
          <a:p>
            <a:endParaRPr lang="es-CO" sz="1200" dirty="0"/>
          </a:p>
        </p:txBody>
      </p:sp>
    </p:spTree>
    <p:extLst>
      <p:ext uri="{BB962C8B-B14F-4D97-AF65-F5344CB8AC3E}">
        <p14:creationId xmlns:p14="http://schemas.microsoft.com/office/powerpoint/2010/main" val="3295078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35496" y="0"/>
            <a:ext cx="6408712" cy="9087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s-CO" sz="2400" b="1" dirty="0" smtClean="0">
                <a:solidFill>
                  <a:srgbClr val="F0B52A"/>
                </a:solidFill>
                <a:latin typeface="Arial" charset="0"/>
                <a:cs typeface="Arial" charset="0"/>
              </a:rPr>
              <a:t>Secretaría General</a:t>
            </a:r>
            <a:endParaRPr lang="es-ES" sz="2400" b="1" dirty="0">
              <a:solidFill>
                <a:srgbClr val="F0B52A"/>
              </a:solidFill>
              <a:latin typeface="Arial" charset="0"/>
              <a:cs typeface="Arial" charset="0"/>
            </a:endParaRPr>
          </a:p>
        </p:txBody>
      </p:sp>
      <p:sp>
        <p:nvSpPr>
          <p:cNvPr id="5" name="2 Marcador de texto"/>
          <p:cNvSpPr txBox="1">
            <a:spLocks/>
          </p:cNvSpPr>
          <p:nvPr/>
        </p:nvSpPr>
        <p:spPr>
          <a:xfrm>
            <a:off x="214312" y="3717032"/>
            <a:ext cx="8715375" cy="8572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s-ES" sz="4400" b="1" dirty="0">
              <a:solidFill>
                <a:schemeClr val="tx2"/>
              </a:solidFill>
              <a:latin typeface="Arial" charset="0"/>
              <a:cs typeface="Arial" charset="0"/>
            </a:endParaRPr>
          </a:p>
        </p:txBody>
      </p:sp>
      <p:sp>
        <p:nvSpPr>
          <p:cNvPr id="6" name="Rectángulo 5"/>
          <p:cNvSpPr/>
          <p:nvPr/>
        </p:nvSpPr>
        <p:spPr>
          <a:xfrm>
            <a:off x="575555" y="1124744"/>
            <a:ext cx="7992888" cy="707886"/>
          </a:xfrm>
          <a:prstGeom prst="rect">
            <a:avLst/>
          </a:prstGeom>
          <a:solidFill>
            <a:schemeClr val="accent3">
              <a:lumMod val="60000"/>
              <a:lumOff val="40000"/>
            </a:schemeClr>
          </a:solidFill>
        </p:spPr>
        <p:txBody>
          <a:bodyPr wrap="square" lIns="91440" tIns="45720" rIns="91440" bIns="45720">
            <a:spAutoFit/>
          </a:bodyPr>
          <a:lstStyle/>
          <a:p>
            <a:pPr algn="ctr"/>
            <a:r>
              <a:rPr lang="es-ES" sz="4000" b="0" cap="none" spc="0" dirty="0" smtClean="0">
                <a:ln w="0"/>
                <a:solidFill>
                  <a:schemeClr val="accent1"/>
                </a:solidFill>
                <a:effectLst>
                  <a:outerShdw blurRad="38100" dist="25400" dir="5400000" algn="ctr" rotWithShape="0">
                    <a:srgbClr val="6E747A">
                      <a:alpha val="43000"/>
                    </a:srgbClr>
                  </a:outerShdw>
                </a:effectLst>
              </a:rPr>
              <a:t>MEDICION REQUISITOS </a:t>
            </a:r>
            <a:r>
              <a:rPr lang="es-ES" sz="4000" b="0" cap="none" spc="0" dirty="0" smtClean="0">
                <a:ln w="0"/>
                <a:solidFill>
                  <a:schemeClr val="accent1"/>
                </a:solidFill>
                <a:effectLst>
                  <a:outerShdw blurRad="38100" dist="25400" dir="5400000" algn="ctr" rotWithShape="0">
                    <a:srgbClr val="6E747A">
                      <a:alpha val="43000"/>
                    </a:srgbClr>
                  </a:outerShdw>
                </a:effectLst>
              </a:rPr>
              <a:t>HABILITANTES</a:t>
            </a:r>
            <a:endParaRPr lang="es-ES" sz="4000" b="0" cap="none" spc="0" dirty="0">
              <a:ln w="0"/>
              <a:solidFill>
                <a:schemeClr val="accent1"/>
              </a:solidFill>
              <a:effectLst>
                <a:outerShdw blurRad="38100" dist="25400" dir="5400000" algn="ctr" rotWithShape="0">
                  <a:srgbClr val="6E747A">
                    <a:alpha val="43000"/>
                  </a:srgbClr>
                </a:outerShdw>
              </a:effectLst>
            </a:endParaRPr>
          </a:p>
        </p:txBody>
      </p:sp>
      <p:sp>
        <p:nvSpPr>
          <p:cNvPr id="7" name="CuadroTexto 6"/>
          <p:cNvSpPr txBox="1"/>
          <p:nvPr/>
        </p:nvSpPr>
        <p:spPr>
          <a:xfrm>
            <a:off x="559350" y="1844824"/>
            <a:ext cx="7992888" cy="4216539"/>
          </a:xfrm>
          <a:prstGeom prst="rect">
            <a:avLst/>
          </a:prstGeom>
          <a:noFill/>
        </p:spPr>
        <p:txBody>
          <a:bodyPr wrap="square" rtlCol="0">
            <a:spAutoFit/>
          </a:bodyPr>
          <a:lstStyle/>
          <a:p>
            <a:endParaRPr lang="es-CO" sz="1200" dirty="0"/>
          </a:p>
          <a:p>
            <a:r>
              <a:rPr lang="es-CO" sz="1600" b="1" u="sng" dirty="0" smtClean="0"/>
              <a:t>CAPACIDAD JURIDICA: </a:t>
            </a:r>
          </a:p>
          <a:p>
            <a:pPr marL="285750" indent="-285750" algn="just">
              <a:buFont typeface="Arial" panose="020B0604020202020204" pitchFamily="34" charset="0"/>
              <a:buChar char="•"/>
            </a:pPr>
            <a:r>
              <a:rPr lang="es-CO" sz="1600" dirty="0" smtClean="0"/>
              <a:t>Obligarse a cumplir el objeto del contrato</a:t>
            </a:r>
          </a:p>
          <a:p>
            <a:pPr marL="285750" indent="-285750" algn="just">
              <a:buFont typeface="Arial" panose="020B0604020202020204" pitchFamily="34" charset="0"/>
              <a:buChar char="•"/>
            </a:pPr>
            <a:r>
              <a:rPr lang="es-CO" sz="1600" dirty="0" smtClean="0"/>
              <a:t>No estar incursa en inhabilidades o incompatibilidades que impidan la celebración del contrato (Ley 80 de 1993 y Ley 1150 de 2007)</a:t>
            </a:r>
          </a:p>
          <a:p>
            <a:pPr marL="285750" indent="-285750" algn="just">
              <a:buFont typeface="Arial" panose="020B0604020202020204" pitchFamily="34" charset="0"/>
              <a:buChar char="•"/>
            </a:pPr>
            <a:r>
              <a:rPr lang="es-CO" sz="1600" dirty="0" smtClean="0"/>
              <a:t>Adelantar actividades en el marco del objeto social</a:t>
            </a:r>
          </a:p>
          <a:p>
            <a:pPr marL="285750" indent="-285750" algn="just">
              <a:buFont typeface="Arial" panose="020B0604020202020204" pitchFamily="34" charset="0"/>
              <a:buChar char="•"/>
            </a:pPr>
            <a:r>
              <a:rPr lang="es-CO" sz="1600" dirty="0" smtClean="0"/>
              <a:t>Facultades del Representante Legal para firmar el contrato</a:t>
            </a:r>
          </a:p>
          <a:p>
            <a:pPr marL="285750" indent="-285750" algn="just">
              <a:buFont typeface="Arial" panose="020B0604020202020204" pitchFamily="34" charset="0"/>
              <a:buChar char="•"/>
            </a:pPr>
            <a:r>
              <a:rPr lang="es-CO" sz="1600" dirty="0" smtClean="0"/>
              <a:t>Autorización del órgano social</a:t>
            </a:r>
          </a:p>
          <a:p>
            <a:pPr marL="285750" indent="-285750" algn="just">
              <a:buFont typeface="Arial" panose="020B0604020202020204" pitchFamily="34" charset="0"/>
              <a:buChar char="•"/>
            </a:pPr>
            <a:r>
              <a:rPr lang="es-CO" sz="1600" dirty="0" smtClean="0"/>
              <a:t>Autorizaciones de entidades del estado para prestar el objeto contractual</a:t>
            </a:r>
          </a:p>
          <a:p>
            <a:endParaRPr lang="es-CO" sz="1600" dirty="0"/>
          </a:p>
          <a:p>
            <a:r>
              <a:rPr lang="es-CO" sz="1600" b="1" u="sng" dirty="0" smtClean="0"/>
              <a:t>CAPACIDAD FINANCIERA</a:t>
            </a:r>
          </a:p>
          <a:p>
            <a:pPr marL="285750" indent="-285750">
              <a:buFont typeface="Arial" panose="020B0604020202020204" pitchFamily="34" charset="0"/>
              <a:buChar char="•"/>
            </a:pPr>
            <a:r>
              <a:rPr lang="es-CO" sz="1600" dirty="0" smtClean="0"/>
              <a:t>Liquidez</a:t>
            </a:r>
          </a:p>
          <a:p>
            <a:pPr marL="285750" indent="-285750">
              <a:buFont typeface="Arial" panose="020B0604020202020204" pitchFamily="34" charset="0"/>
              <a:buChar char="•"/>
            </a:pPr>
            <a:r>
              <a:rPr lang="es-CO" sz="1600" dirty="0" smtClean="0"/>
              <a:t>Endeudamiento</a:t>
            </a:r>
          </a:p>
          <a:p>
            <a:endParaRPr lang="es-CO" sz="1600" dirty="0"/>
          </a:p>
          <a:p>
            <a:r>
              <a:rPr lang="es-CO" sz="1600" b="1" u="sng" dirty="0" smtClean="0"/>
              <a:t>CAPACIDAD ORGANIZACIONAL:</a:t>
            </a:r>
          </a:p>
          <a:p>
            <a:pPr marL="285750" indent="-285750">
              <a:buFont typeface="Arial" panose="020B0604020202020204" pitchFamily="34" charset="0"/>
              <a:buChar char="•"/>
            </a:pPr>
            <a:r>
              <a:rPr lang="es-CO" sz="1600" dirty="0"/>
              <a:t>Rentabilidad sobre el patrimonio</a:t>
            </a:r>
          </a:p>
          <a:p>
            <a:pPr marL="285750" indent="-285750">
              <a:buFont typeface="Arial" panose="020B0604020202020204" pitchFamily="34" charset="0"/>
              <a:buChar char="•"/>
            </a:pPr>
            <a:r>
              <a:rPr lang="es-CO" sz="1600" dirty="0"/>
              <a:t>Rentabilidad sobre los activos</a:t>
            </a:r>
            <a:endParaRPr lang="es-CO" sz="1600" dirty="0"/>
          </a:p>
        </p:txBody>
      </p:sp>
    </p:spTree>
    <p:extLst>
      <p:ext uri="{BB962C8B-B14F-4D97-AF65-F5344CB8AC3E}">
        <p14:creationId xmlns:p14="http://schemas.microsoft.com/office/powerpoint/2010/main" val="16689529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37830" y="989856"/>
            <a:ext cx="8229600" cy="1143000"/>
          </a:xfrm>
        </p:spPr>
        <p:txBody>
          <a:bodyPr>
            <a:normAutofit/>
          </a:bodyPr>
          <a:lstStyle/>
          <a:p>
            <a:r>
              <a:rPr lang="es-CO" b="1" dirty="0">
                <a:solidFill>
                  <a:schemeClr val="tx2"/>
                </a:solidFill>
                <a:latin typeface="Arial" charset="0"/>
                <a:ea typeface="+mn-ea"/>
                <a:cs typeface="Arial" charset="0"/>
              </a:rPr>
              <a:t>CONTRATO </a:t>
            </a:r>
            <a:r>
              <a:rPr lang="es-CO" b="1" dirty="0" smtClean="0">
                <a:solidFill>
                  <a:schemeClr val="tx2"/>
                </a:solidFill>
                <a:latin typeface="Arial" charset="0"/>
                <a:ea typeface="+mn-ea"/>
                <a:cs typeface="Arial" charset="0"/>
              </a:rPr>
              <a:t>ACCESORIO</a:t>
            </a:r>
            <a:endParaRPr lang="es-CO" b="1" dirty="0">
              <a:solidFill>
                <a:schemeClr val="tx2"/>
              </a:solidFill>
              <a:latin typeface="Arial" charset="0"/>
              <a:ea typeface="+mn-ea"/>
              <a:cs typeface="Arial" charset="0"/>
            </a:endParaRPr>
          </a:p>
        </p:txBody>
      </p:sp>
      <p:pic>
        <p:nvPicPr>
          <p:cNvPr id="4" name="Imagen 3"/>
          <p:cNvPicPr>
            <a:picLocks noChangeAspect="1"/>
          </p:cNvPicPr>
          <p:nvPr/>
        </p:nvPicPr>
        <p:blipFill>
          <a:blip r:embed="rId2"/>
          <a:stretch>
            <a:fillRect/>
          </a:stretch>
        </p:blipFill>
        <p:spPr>
          <a:xfrm>
            <a:off x="1043608" y="2132856"/>
            <a:ext cx="7018045" cy="3968477"/>
          </a:xfrm>
          <a:prstGeom prst="rect">
            <a:avLst/>
          </a:prstGeom>
        </p:spPr>
      </p:pic>
    </p:spTree>
    <p:extLst>
      <p:ext uri="{BB962C8B-B14F-4D97-AF65-F5344CB8AC3E}">
        <p14:creationId xmlns:p14="http://schemas.microsoft.com/office/powerpoint/2010/main" val="271907468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35496" y="0"/>
            <a:ext cx="6408712" cy="9087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s-CO" sz="2400" b="1" dirty="0" smtClean="0">
                <a:solidFill>
                  <a:srgbClr val="F0B52A"/>
                </a:solidFill>
                <a:latin typeface="Arial" charset="0"/>
                <a:cs typeface="Arial" charset="0"/>
              </a:rPr>
              <a:t>Secretaría General</a:t>
            </a:r>
            <a:endParaRPr lang="es-ES" sz="2400" b="1" dirty="0">
              <a:solidFill>
                <a:srgbClr val="F0B52A"/>
              </a:solidFill>
              <a:latin typeface="Arial" charset="0"/>
              <a:cs typeface="Arial" charset="0"/>
            </a:endParaRPr>
          </a:p>
        </p:txBody>
      </p:sp>
      <p:sp>
        <p:nvSpPr>
          <p:cNvPr id="5" name="2 Marcador de texto"/>
          <p:cNvSpPr txBox="1">
            <a:spLocks/>
          </p:cNvSpPr>
          <p:nvPr/>
        </p:nvSpPr>
        <p:spPr>
          <a:xfrm>
            <a:off x="214312" y="3717032"/>
            <a:ext cx="8715375" cy="8572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s-ES" sz="4400" b="1" dirty="0">
              <a:solidFill>
                <a:schemeClr val="tx2"/>
              </a:solidFill>
              <a:latin typeface="Arial" charset="0"/>
              <a:cs typeface="Arial" charset="0"/>
            </a:endParaRPr>
          </a:p>
        </p:txBody>
      </p:sp>
      <p:sp>
        <p:nvSpPr>
          <p:cNvPr id="6" name="Rectángulo 5"/>
          <p:cNvSpPr/>
          <p:nvPr/>
        </p:nvSpPr>
        <p:spPr>
          <a:xfrm>
            <a:off x="586125" y="1759459"/>
            <a:ext cx="7992888" cy="769441"/>
          </a:xfrm>
          <a:prstGeom prst="rect">
            <a:avLst/>
          </a:prstGeom>
          <a:solidFill>
            <a:schemeClr val="accent3">
              <a:lumMod val="60000"/>
              <a:lumOff val="40000"/>
            </a:schemeClr>
          </a:solidFill>
        </p:spPr>
        <p:txBody>
          <a:bodyPr wrap="square" lIns="91440" tIns="45720" rIns="91440" bIns="45720">
            <a:spAutoFit/>
          </a:bodyPr>
          <a:lstStyle/>
          <a:p>
            <a:pPr algn="ctr"/>
            <a:r>
              <a:rPr lang="es-ES" sz="4400" b="0" cap="none" spc="0" dirty="0" smtClean="0">
                <a:ln w="0"/>
                <a:solidFill>
                  <a:schemeClr val="accent1"/>
                </a:solidFill>
                <a:effectLst>
                  <a:outerShdw blurRad="38100" dist="25400" dir="5400000" algn="ctr" rotWithShape="0">
                    <a:srgbClr val="6E747A">
                      <a:alpha val="43000"/>
                    </a:srgbClr>
                  </a:outerShdw>
                </a:effectLst>
              </a:rPr>
              <a:t>GARANTIAS</a:t>
            </a:r>
            <a:endParaRPr lang="es-ES" sz="4400" b="0" cap="none" spc="0" dirty="0">
              <a:ln w="0"/>
              <a:solidFill>
                <a:schemeClr val="accent1"/>
              </a:solidFill>
              <a:effectLst>
                <a:outerShdw blurRad="38100" dist="25400" dir="5400000" algn="ctr" rotWithShape="0">
                  <a:srgbClr val="6E747A">
                    <a:alpha val="43000"/>
                  </a:srgbClr>
                </a:outerShdw>
              </a:effectLst>
            </a:endParaRPr>
          </a:p>
        </p:txBody>
      </p:sp>
      <p:sp>
        <p:nvSpPr>
          <p:cNvPr id="7" name="CuadroTexto 6"/>
          <p:cNvSpPr txBox="1"/>
          <p:nvPr/>
        </p:nvSpPr>
        <p:spPr>
          <a:xfrm>
            <a:off x="575555" y="2924944"/>
            <a:ext cx="7992888" cy="2862322"/>
          </a:xfrm>
          <a:prstGeom prst="rect">
            <a:avLst/>
          </a:prstGeom>
          <a:noFill/>
        </p:spPr>
        <p:txBody>
          <a:bodyPr wrap="square" rtlCol="0">
            <a:spAutoFit/>
          </a:bodyPr>
          <a:lstStyle/>
          <a:p>
            <a:pPr algn="just"/>
            <a:r>
              <a:rPr lang="es-CO" sz="2000" dirty="0"/>
              <a:t>Art 16.1.1 Garantías Manual Procesos y Procedimientos de Contratación y Art 26 Estatuto de Contratación:</a:t>
            </a:r>
          </a:p>
          <a:p>
            <a:pPr algn="just"/>
            <a:endParaRPr lang="es-CO" sz="2000" dirty="0"/>
          </a:p>
          <a:p>
            <a:pPr marL="457200" indent="-457200" algn="just">
              <a:buAutoNum type="arabicPeriod"/>
            </a:pPr>
            <a:r>
              <a:rPr lang="es-ES" sz="2000" dirty="0"/>
              <a:t>Para </a:t>
            </a:r>
            <a:r>
              <a:rPr lang="es-ES" sz="2000" dirty="0"/>
              <a:t>los contratos que superen los cien (100) </a:t>
            </a:r>
            <a:r>
              <a:rPr lang="es-ES" sz="2000" dirty="0" err="1" smtClean="0"/>
              <a:t>smlmv</a:t>
            </a:r>
            <a:r>
              <a:rPr lang="es-ES" sz="2000" dirty="0" smtClean="0"/>
              <a:t>.</a:t>
            </a:r>
          </a:p>
          <a:p>
            <a:pPr marL="457200" indent="-457200" algn="just">
              <a:buAutoNum type="arabicPeriod"/>
            </a:pPr>
            <a:r>
              <a:rPr lang="es-ES" sz="2000" dirty="0" smtClean="0"/>
              <a:t>La UNAD </a:t>
            </a:r>
            <a:r>
              <a:rPr lang="es-ES" sz="2000" dirty="0"/>
              <a:t>podrá solicitar las siguientes garantías, teniendo en cuenta la naturaleza del contrato que se suscriba, y sin perjuicio de que pueda exigirse la constitución de otra garantía </a:t>
            </a:r>
            <a:r>
              <a:rPr lang="es-ES" sz="2000" dirty="0"/>
              <a:t>adicional</a:t>
            </a:r>
            <a:r>
              <a:rPr lang="es-ES" sz="2000" dirty="0" smtClean="0"/>
              <a:t>.</a:t>
            </a:r>
          </a:p>
          <a:p>
            <a:pPr marL="457200" indent="-457200" algn="just">
              <a:buAutoNum type="arabicPeriod"/>
            </a:pPr>
            <a:r>
              <a:rPr lang="es-ES" sz="2000" dirty="0" smtClean="0"/>
              <a:t>Se solicitarán como consecuencia de la realización de un </a:t>
            </a:r>
            <a:r>
              <a:rPr lang="es-ES" sz="2000" dirty="0" err="1" smtClean="0"/>
              <a:t>otrosi</a:t>
            </a:r>
            <a:r>
              <a:rPr lang="es-ES" sz="2000" dirty="0" smtClean="0"/>
              <a:t>.</a:t>
            </a:r>
            <a:endParaRPr lang="es-ES" sz="2000" dirty="0"/>
          </a:p>
          <a:p>
            <a:pPr marL="228600" indent="-228600" algn="just">
              <a:buAutoNum type="arabicPeriod"/>
            </a:pPr>
            <a:endParaRPr lang="es-CO" sz="2000" dirty="0"/>
          </a:p>
        </p:txBody>
      </p:sp>
    </p:spTree>
    <p:extLst>
      <p:ext uri="{BB962C8B-B14F-4D97-AF65-F5344CB8AC3E}">
        <p14:creationId xmlns:p14="http://schemas.microsoft.com/office/powerpoint/2010/main" val="404698940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35496" y="0"/>
            <a:ext cx="6408712" cy="9087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s-CO" sz="2400" b="1" dirty="0" smtClean="0">
                <a:solidFill>
                  <a:srgbClr val="F0B52A"/>
                </a:solidFill>
                <a:latin typeface="Arial" charset="0"/>
                <a:cs typeface="Arial" charset="0"/>
              </a:rPr>
              <a:t>Secretaría General</a:t>
            </a:r>
            <a:endParaRPr lang="es-ES" sz="2400" b="1" dirty="0">
              <a:solidFill>
                <a:srgbClr val="F0B52A"/>
              </a:solidFill>
              <a:latin typeface="Arial" charset="0"/>
              <a:cs typeface="Arial" charset="0"/>
            </a:endParaRPr>
          </a:p>
        </p:txBody>
      </p:sp>
      <p:sp>
        <p:nvSpPr>
          <p:cNvPr id="5" name="2 Marcador de texto"/>
          <p:cNvSpPr txBox="1">
            <a:spLocks/>
          </p:cNvSpPr>
          <p:nvPr/>
        </p:nvSpPr>
        <p:spPr>
          <a:xfrm>
            <a:off x="214312" y="3717032"/>
            <a:ext cx="8715375" cy="8572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s-ES" sz="4400" b="1" dirty="0">
              <a:solidFill>
                <a:schemeClr val="tx2"/>
              </a:solidFill>
              <a:latin typeface="Arial" charset="0"/>
              <a:cs typeface="Arial" charset="0"/>
            </a:endParaRPr>
          </a:p>
        </p:txBody>
      </p:sp>
      <p:pic>
        <p:nvPicPr>
          <p:cNvPr id="2" name="Imagen 1"/>
          <p:cNvPicPr>
            <a:picLocks noChangeAspect="1"/>
          </p:cNvPicPr>
          <p:nvPr/>
        </p:nvPicPr>
        <p:blipFill>
          <a:blip r:embed="rId2"/>
          <a:stretch>
            <a:fillRect/>
          </a:stretch>
        </p:blipFill>
        <p:spPr>
          <a:xfrm>
            <a:off x="609600" y="1259011"/>
            <a:ext cx="7924800" cy="4762277"/>
          </a:xfrm>
          <a:prstGeom prst="rect">
            <a:avLst/>
          </a:prstGeom>
        </p:spPr>
      </p:pic>
    </p:spTree>
    <p:extLst>
      <p:ext uri="{BB962C8B-B14F-4D97-AF65-F5344CB8AC3E}">
        <p14:creationId xmlns:p14="http://schemas.microsoft.com/office/powerpoint/2010/main" val="352491957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35496" y="0"/>
            <a:ext cx="6408712" cy="9087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s-CO" sz="2400" b="1" dirty="0" smtClean="0">
                <a:solidFill>
                  <a:srgbClr val="F0B52A"/>
                </a:solidFill>
                <a:latin typeface="Arial" charset="0"/>
                <a:cs typeface="Arial" charset="0"/>
              </a:rPr>
              <a:t>Secretaría General</a:t>
            </a:r>
            <a:endParaRPr lang="es-ES" sz="2400" b="1" dirty="0">
              <a:solidFill>
                <a:srgbClr val="F0B52A"/>
              </a:solidFill>
              <a:latin typeface="Arial" charset="0"/>
              <a:cs typeface="Arial" charset="0"/>
            </a:endParaRPr>
          </a:p>
        </p:txBody>
      </p:sp>
      <p:sp>
        <p:nvSpPr>
          <p:cNvPr id="5" name="2 Marcador de texto"/>
          <p:cNvSpPr txBox="1">
            <a:spLocks/>
          </p:cNvSpPr>
          <p:nvPr/>
        </p:nvSpPr>
        <p:spPr>
          <a:xfrm>
            <a:off x="214312" y="3717032"/>
            <a:ext cx="8715375" cy="8572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s-ES" sz="4400" b="1" dirty="0">
              <a:solidFill>
                <a:schemeClr val="tx2"/>
              </a:solidFill>
              <a:latin typeface="Arial" charset="0"/>
              <a:cs typeface="Arial" charset="0"/>
            </a:endParaRPr>
          </a:p>
        </p:txBody>
      </p:sp>
      <p:sp>
        <p:nvSpPr>
          <p:cNvPr id="6" name="Rectángulo 5"/>
          <p:cNvSpPr/>
          <p:nvPr/>
        </p:nvSpPr>
        <p:spPr>
          <a:xfrm>
            <a:off x="467544" y="2610778"/>
            <a:ext cx="7992888" cy="2585323"/>
          </a:xfrm>
          <a:prstGeom prst="rect">
            <a:avLst/>
          </a:prstGeom>
          <a:solidFill>
            <a:schemeClr val="accent6">
              <a:lumMod val="40000"/>
              <a:lumOff val="60000"/>
            </a:schemeClr>
          </a:solidFill>
        </p:spPr>
        <p:txBody>
          <a:bodyPr wrap="square" lIns="91440" tIns="45720" rIns="91440" bIns="45720">
            <a:spAutoFit/>
          </a:bodyPr>
          <a:lstStyle/>
          <a:p>
            <a:pPr algn="ctr"/>
            <a:r>
              <a:rPr lang="es-ES" sz="5400" b="0" cap="none" spc="0" dirty="0" smtClean="0">
                <a:ln w="0"/>
                <a:solidFill>
                  <a:schemeClr val="accent1"/>
                </a:solidFill>
                <a:effectLst>
                  <a:outerShdw blurRad="38100" dist="25400" dir="5400000" algn="ctr" rotWithShape="0">
                    <a:srgbClr val="6E747A">
                      <a:alpha val="43000"/>
                    </a:srgbClr>
                  </a:outerShdw>
                </a:effectLst>
              </a:rPr>
              <a:t>CRITERIOS DE CALIFICACION</a:t>
            </a:r>
          </a:p>
          <a:p>
            <a:pPr algn="ctr"/>
            <a:r>
              <a:rPr lang="es-ES" sz="5400" dirty="0" smtClean="0">
                <a:ln w="0"/>
                <a:solidFill>
                  <a:schemeClr val="accent1"/>
                </a:solidFill>
                <a:effectLst>
                  <a:outerShdw blurRad="38100" dist="25400" dir="5400000" algn="ctr" rotWithShape="0">
                    <a:srgbClr val="6E747A">
                      <a:alpha val="43000"/>
                    </a:srgbClr>
                  </a:outerShdw>
                </a:effectLst>
              </a:rPr>
              <a:t>Y DESEMPATE</a:t>
            </a:r>
            <a:endParaRPr lang="es-ES"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32133755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35496" y="0"/>
            <a:ext cx="6408712" cy="9087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s-CO" sz="2400" b="1" dirty="0" smtClean="0">
                <a:solidFill>
                  <a:srgbClr val="F0B52A"/>
                </a:solidFill>
                <a:latin typeface="Arial" charset="0"/>
                <a:cs typeface="Arial" charset="0"/>
              </a:rPr>
              <a:t>Secretaría General</a:t>
            </a:r>
            <a:endParaRPr lang="es-ES" sz="2400" b="1" dirty="0">
              <a:solidFill>
                <a:srgbClr val="F0B52A"/>
              </a:solidFill>
              <a:latin typeface="Arial" charset="0"/>
              <a:cs typeface="Arial" charset="0"/>
            </a:endParaRPr>
          </a:p>
        </p:txBody>
      </p:sp>
      <p:sp>
        <p:nvSpPr>
          <p:cNvPr id="5" name="2 Marcador de texto"/>
          <p:cNvSpPr txBox="1">
            <a:spLocks/>
          </p:cNvSpPr>
          <p:nvPr/>
        </p:nvSpPr>
        <p:spPr>
          <a:xfrm>
            <a:off x="214312" y="3717032"/>
            <a:ext cx="8715375" cy="8572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s-ES" sz="4400" b="1" dirty="0">
              <a:solidFill>
                <a:schemeClr val="tx2"/>
              </a:solidFill>
              <a:latin typeface="Arial" charset="0"/>
              <a:cs typeface="Arial" charset="0"/>
            </a:endParaRPr>
          </a:p>
        </p:txBody>
      </p:sp>
      <p:sp>
        <p:nvSpPr>
          <p:cNvPr id="6" name="Rectángulo 5"/>
          <p:cNvSpPr/>
          <p:nvPr/>
        </p:nvSpPr>
        <p:spPr>
          <a:xfrm>
            <a:off x="575555" y="1187373"/>
            <a:ext cx="7992888" cy="1754326"/>
          </a:xfrm>
          <a:prstGeom prst="rect">
            <a:avLst/>
          </a:prstGeom>
          <a:solidFill>
            <a:schemeClr val="accent6">
              <a:lumMod val="40000"/>
              <a:lumOff val="60000"/>
            </a:schemeClr>
          </a:solidFill>
        </p:spPr>
        <p:txBody>
          <a:bodyPr wrap="square" lIns="91440" tIns="45720" rIns="91440" bIns="45720">
            <a:spAutoFit/>
          </a:bodyPr>
          <a:lstStyle/>
          <a:p>
            <a:pPr algn="ctr"/>
            <a:r>
              <a:rPr lang="es-ES" sz="3600" b="0" cap="none" spc="0" dirty="0" smtClean="0">
                <a:ln w="0"/>
                <a:solidFill>
                  <a:schemeClr val="accent1"/>
                </a:solidFill>
                <a:effectLst>
                  <a:outerShdw blurRad="38100" dist="25400" dir="5400000" algn="ctr" rotWithShape="0">
                    <a:srgbClr val="6E747A">
                      <a:alpha val="43000"/>
                    </a:srgbClr>
                  </a:outerShdw>
                </a:effectLst>
              </a:rPr>
              <a:t>PRIORIDAD EN EL ORDEN DE LOS CRITERIOS </a:t>
            </a:r>
            <a:r>
              <a:rPr lang="es-ES" sz="3600" b="0" cap="none" spc="0" dirty="0" smtClean="0">
                <a:ln w="0"/>
                <a:solidFill>
                  <a:schemeClr val="accent1"/>
                </a:solidFill>
                <a:effectLst>
                  <a:outerShdw blurRad="38100" dist="25400" dir="5400000" algn="ctr" rotWithShape="0">
                    <a:srgbClr val="6E747A">
                      <a:alpha val="43000"/>
                    </a:srgbClr>
                  </a:outerShdw>
                </a:effectLst>
              </a:rPr>
              <a:t>DE CALIFICACION</a:t>
            </a:r>
          </a:p>
          <a:p>
            <a:pPr algn="ctr"/>
            <a:r>
              <a:rPr lang="es-ES" sz="3600" dirty="0" smtClean="0">
                <a:ln w="0"/>
                <a:solidFill>
                  <a:schemeClr val="accent1"/>
                </a:solidFill>
                <a:effectLst>
                  <a:outerShdw blurRad="38100" dist="25400" dir="5400000" algn="ctr" rotWithShape="0">
                    <a:srgbClr val="6E747A">
                      <a:alpha val="43000"/>
                    </a:srgbClr>
                  </a:outerShdw>
                </a:effectLst>
              </a:rPr>
              <a:t>Y DESEMPATE</a:t>
            </a:r>
            <a:endParaRPr lang="es-ES" sz="3600" b="0" cap="none" spc="0" dirty="0">
              <a:ln w="0"/>
              <a:solidFill>
                <a:schemeClr val="accent1"/>
              </a:solidFill>
              <a:effectLst>
                <a:outerShdw blurRad="38100" dist="25400" dir="5400000" algn="ctr" rotWithShape="0">
                  <a:srgbClr val="6E747A">
                    <a:alpha val="43000"/>
                  </a:srgbClr>
                </a:outerShdw>
              </a:effectLst>
            </a:endParaRPr>
          </a:p>
        </p:txBody>
      </p:sp>
      <p:sp>
        <p:nvSpPr>
          <p:cNvPr id="3" name="CuadroTexto 2"/>
          <p:cNvSpPr txBox="1"/>
          <p:nvPr/>
        </p:nvSpPr>
        <p:spPr>
          <a:xfrm>
            <a:off x="683568" y="3284984"/>
            <a:ext cx="7884875" cy="2585323"/>
          </a:xfrm>
          <a:prstGeom prst="rect">
            <a:avLst/>
          </a:prstGeom>
          <a:noFill/>
        </p:spPr>
        <p:txBody>
          <a:bodyPr wrap="square" rtlCol="0">
            <a:spAutoFit/>
          </a:bodyPr>
          <a:lstStyle/>
          <a:p>
            <a:r>
              <a:rPr lang="es-CO" dirty="0" smtClean="0"/>
              <a:t>En virtud al manual de procesos de contratación de Colombia Compra Eficiente, se establece que:</a:t>
            </a:r>
          </a:p>
          <a:p>
            <a:r>
              <a:rPr lang="es-CO" dirty="0" smtClean="0"/>
              <a:t> </a:t>
            </a:r>
          </a:p>
          <a:p>
            <a:pPr algn="just"/>
            <a:r>
              <a:rPr lang="es-CO" dirty="0"/>
              <a:t>“En la etapa de selección de los Procesos de Contratación dos o más ofertas pueden resultar empatadas en el primer lugar del orden de elegibilidad, a pesar de que no es el escenario deseado –pues la utilización de los factores de desempate debe ser excepcional–. Dos ofertas resultan empatadas cuando obtienen la misma cantidad de puntos luego de aplicar las reglas establecidas en los pliegos de </a:t>
            </a:r>
            <a:r>
              <a:rPr lang="es-CO" dirty="0" smtClean="0"/>
              <a:t>condiciones</a:t>
            </a:r>
            <a:r>
              <a:rPr lang="es-CO" dirty="0"/>
              <a:t> </a:t>
            </a:r>
            <a:r>
              <a:rPr lang="es-CO" dirty="0" smtClean="0"/>
              <a:t>(…).”</a:t>
            </a:r>
            <a:endParaRPr lang="es-CO" dirty="0"/>
          </a:p>
        </p:txBody>
      </p:sp>
    </p:spTree>
    <p:extLst>
      <p:ext uri="{BB962C8B-B14F-4D97-AF65-F5344CB8AC3E}">
        <p14:creationId xmlns:p14="http://schemas.microsoft.com/office/powerpoint/2010/main" val="56065110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35496" y="0"/>
            <a:ext cx="6408712" cy="9087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s-CO" sz="2400" b="1" dirty="0" smtClean="0">
                <a:solidFill>
                  <a:srgbClr val="F0B52A"/>
                </a:solidFill>
                <a:latin typeface="Arial" charset="0"/>
                <a:cs typeface="Arial" charset="0"/>
              </a:rPr>
              <a:t>Secretaría General</a:t>
            </a:r>
            <a:endParaRPr lang="es-ES" sz="2400" b="1" dirty="0">
              <a:solidFill>
                <a:srgbClr val="F0B52A"/>
              </a:solidFill>
              <a:latin typeface="Arial" charset="0"/>
              <a:cs typeface="Arial" charset="0"/>
            </a:endParaRPr>
          </a:p>
        </p:txBody>
      </p:sp>
      <p:sp>
        <p:nvSpPr>
          <p:cNvPr id="5" name="2 Marcador de texto"/>
          <p:cNvSpPr txBox="1">
            <a:spLocks/>
          </p:cNvSpPr>
          <p:nvPr/>
        </p:nvSpPr>
        <p:spPr>
          <a:xfrm>
            <a:off x="214312" y="3717032"/>
            <a:ext cx="8715375" cy="8572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s-ES" sz="4400" b="1" dirty="0">
              <a:solidFill>
                <a:schemeClr val="tx2"/>
              </a:solidFill>
              <a:latin typeface="Arial" charset="0"/>
              <a:cs typeface="Arial" charset="0"/>
            </a:endParaRPr>
          </a:p>
        </p:txBody>
      </p:sp>
      <p:sp>
        <p:nvSpPr>
          <p:cNvPr id="6" name="Rectángulo 5"/>
          <p:cNvSpPr/>
          <p:nvPr/>
        </p:nvSpPr>
        <p:spPr>
          <a:xfrm>
            <a:off x="575555" y="1052736"/>
            <a:ext cx="7992888" cy="769441"/>
          </a:xfrm>
          <a:prstGeom prst="rect">
            <a:avLst/>
          </a:prstGeom>
          <a:solidFill>
            <a:schemeClr val="accent6">
              <a:lumMod val="40000"/>
              <a:lumOff val="60000"/>
            </a:schemeClr>
          </a:solidFill>
        </p:spPr>
        <p:txBody>
          <a:bodyPr wrap="square" lIns="91440" tIns="45720" rIns="91440" bIns="45720">
            <a:spAutoFit/>
          </a:bodyPr>
          <a:lstStyle/>
          <a:p>
            <a:pPr algn="ctr"/>
            <a:r>
              <a:rPr lang="es-ES" sz="4400" b="0" cap="none" spc="0" dirty="0" smtClean="0">
                <a:ln w="0"/>
                <a:solidFill>
                  <a:schemeClr val="accent1"/>
                </a:solidFill>
                <a:effectLst>
                  <a:outerShdw blurRad="38100" dist="25400" dir="5400000" algn="ctr" rotWithShape="0">
                    <a:srgbClr val="6E747A">
                      <a:alpha val="43000"/>
                    </a:srgbClr>
                  </a:outerShdw>
                </a:effectLst>
              </a:rPr>
              <a:t>ANALISIS DE </a:t>
            </a:r>
            <a:r>
              <a:rPr lang="es-ES" sz="4400" dirty="0" smtClean="0">
                <a:ln w="0"/>
                <a:solidFill>
                  <a:schemeClr val="accent1"/>
                </a:solidFill>
                <a:effectLst>
                  <a:outerShdw blurRad="38100" dist="25400" dir="5400000" algn="ctr" rotWithShape="0">
                    <a:srgbClr val="6E747A">
                      <a:alpha val="43000"/>
                    </a:srgbClr>
                  </a:outerShdw>
                </a:effectLst>
              </a:rPr>
              <a:t>DESEMPATE</a:t>
            </a:r>
            <a:endParaRPr lang="es-ES" sz="4400" b="0" cap="none" spc="0" dirty="0">
              <a:ln w="0"/>
              <a:solidFill>
                <a:schemeClr val="accent1"/>
              </a:solidFill>
              <a:effectLst>
                <a:outerShdw blurRad="38100" dist="25400" dir="5400000" algn="ctr" rotWithShape="0">
                  <a:srgbClr val="6E747A">
                    <a:alpha val="43000"/>
                  </a:srgbClr>
                </a:outerShdw>
              </a:effectLst>
            </a:endParaRPr>
          </a:p>
        </p:txBody>
      </p:sp>
      <p:sp>
        <p:nvSpPr>
          <p:cNvPr id="2" name="Rectángulo 1"/>
          <p:cNvSpPr/>
          <p:nvPr/>
        </p:nvSpPr>
        <p:spPr>
          <a:xfrm>
            <a:off x="561040" y="1822177"/>
            <a:ext cx="7992887" cy="4324261"/>
          </a:xfrm>
          <a:prstGeom prst="rect">
            <a:avLst/>
          </a:prstGeom>
        </p:spPr>
        <p:txBody>
          <a:bodyPr wrap="square">
            <a:spAutoFit/>
          </a:bodyPr>
          <a:lstStyle/>
          <a:p>
            <a:pPr algn="just"/>
            <a:r>
              <a:rPr lang="es-CO" sz="1100" dirty="0">
                <a:latin typeface="Arial" panose="020B0604020202020204" pitchFamily="34" charset="0"/>
                <a:cs typeface="Arial" panose="020B0604020202020204" pitchFamily="34" charset="0"/>
              </a:rPr>
              <a:t>Si una vez evaluadas las ofertas existe un empate en el primer lugar del orden de </a:t>
            </a:r>
            <a:r>
              <a:rPr lang="es-CO" sz="1100" dirty="0" smtClean="0">
                <a:latin typeface="Arial" panose="020B0604020202020204" pitchFamily="34" charset="0"/>
                <a:cs typeface="Arial" panose="020B0604020202020204" pitchFamily="34" charset="0"/>
              </a:rPr>
              <a:t>elegibilidad, se realizará </a:t>
            </a:r>
            <a:r>
              <a:rPr lang="es-CO" sz="1100" dirty="0">
                <a:latin typeface="Arial" panose="020B0604020202020204" pitchFamily="34" charset="0"/>
                <a:cs typeface="Arial" panose="020B0604020202020204" pitchFamily="34" charset="0"/>
              </a:rPr>
              <a:t>la utilización de unas reglas para seleccionar el adjudicatario, las cuales deben aplicarse de forma sucesiva y excluyente. Las reglas son las siguientes: </a:t>
            </a:r>
            <a:endParaRPr lang="es-CO" sz="1100" dirty="0" smtClean="0">
              <a:latin typeface="Arial" panose="020B0604020202020204" pitchFamily="34" charset="0"/>
              <a:cs typeface="Arial" panose="020B0604020202020204" pitchFamily="34" charset="0"/>
            </a:endParaRPr>
          </a:p>
          <a:p>
            <a:pPr algn="just"/>
            <a:endParaRPr lang="es-CO" sz="1100" dirty="0" smtClean="0">
              <a:latin typeface="Arial" panose="020B0604020202020204" pitchFamily="34" charset="0"/>
              <a:cs typeface="Arial" panose="020B0604020202020204" pitchFamily="34" charset="0"/>
            </a:endParaRPr>
          </a:p>
          <a:p>
            <a:pPr marL="228600" indent="-228600" algn="just">
              <a:buAutoNum type="arabicPeriod"/>
            </a:pPr>
            <a:r>
              <a:rPr lang="es-CO" sz="1100" dirty="0" smtClean="0">
                <a:latin typeface="Arial" panose="020B0604020202020204" pitchFamily="34" charset="0"/>
                <a:cs typeface="Arial" panose="020B0604020202020204" pitchFamily="34" charset="0"/>
              </a:rPr>
              <a:t>Preferir </a:t>
            </a:r>
            <a:r>
              <a:rPr lang="es-CO" sz="1100" dirty="0">
                <a:latin typeface="Arial" panose="020B0604020202020204" pitchFamily="34" charset="0"/>
                <a:cs typeface="Arial" panose="020B0604020202020204" pitchFamily="34" charset="0"/>
              </a:rPr>
              <a:t>la oferta que tenga el mayor puntaje en el primero de los factores de calificación establecidos en los pliegos de condiciones</a:t>
            </a:r>
            <a:r>
              <a:rPr lang="es-CO" sz="1100" dirty="0" smtClean="0">
                <a:latin typeface="Arial" panose="020B0604020202020204" pitchFamily="34" charset="0"/>
                <a:cs typeface="Arial" panose="020B0604020202020204" pitchFamily="34" charset="0"/>
              </a:rPr>
              <a:t>.</a:t>
            </a:r>
          </a:p>
          <a:p>
            <a:pPr marL="228600" indent="-228600" algn="just">
              <a:buAutoNum type="arabicPeriod"/>
            </a:pPr>
            <a:r>
              <a:rPr lang="es-CO" sz="1100" dirty="0" smtClean="0">
                <a:latin typeface="Arial" panose="020B0604020202020204" pitchFamily="34" charset="0"/>
                <a:cs typeface="Arial" panose="020B0604020202020204" pitchFamily="34" charset="0"/>
              </a:rPr>
              <a:t>Preferir </a:t>
            </a:r>
            <a:r>
              <a:rPr lang="es-CO" sz="1100" dirty="0">
                <a:latin typeface="Arial" panose="020B0604020202020204" pitchFamily="34" charset="0"/>
                <a:cs typeface="Arial" panose="020B0604020202020204" pitchFamily="34" charset="0"/>
              </a:rPr>
              <a:t>la oferta que tenga el mayor puntaje en el segundo de los factores de calificación establecidos en los pliegos de condiciones y así sucesivamente hasta agotar la totalidad de los factores de calificación establecidos en los pliegos de condiciones</a:t>
            </a:r>
            <a:r>
              <a:rPr lang="es-CO" sz="1100" dirty="0" smtClean="0">
                <a:latin typeface="Arial" panose="020B0604020202020204" pitchFamily="34" charset="0"/>
                <a:cs typeface="Arial" panose="020B0604020202020204" pitchFamily="34" charset="0"/>
              </a:rPr>
              <a:t>.</a:t>
            </a:r>
          </a:p>
          <a:p>
            <a:pPr marL="228600" indent="-228600" algn="just">
              <a:buAutoNum type="arabicPeriod"/>
            </a:pPr>
            <a:r>
              <a:rPr lang="es-CO" sz="1100" dirty="0" smtClean="0">
                <a:latin typeface="Arial" panose="020B0604020202020204" pitchFamily="34" charset="0"/>
                <a:cs typeface="Arial" panose="020B0604020202020204" pitchFamily="34" charset="0"/>
              </a:rPr>
              <a:t>Preferir </a:t>
            </a:r>
            <a:r>
              <a:rPr lang="es-CO" sz="1100" dirty="0">
                <a:latin typeface="Arial" panose="020B0604020202020204" pitchFamily="34" charset="0"/>
                <a:cs typeface="Arial" panose="020B0604020202020204" pitchFamily="34" charset="0"/>
              </a:rPr>
              <a:t>la oferta de bienes o servicios nacionales frente a la oferta de bienes o servicios extranjeros. </a:t>
            </a:r>
            <a:endParaRPr lang="es-CO" sz="1100" dirty="0" smtClean="0">
              <a:latin typeface="Arial" panose="020B0604020202020204" pitchFamily="34" charset="0"/>
              <a:cs typeface="Arial" panose="020B0604020202020204" pitchFamily="34" charset="0"/>
            </a:endParaRPr>
          </a:p>
          <a:p>
            <a:pPr marL="228600" indent="-228600" algn="just">
              <a:buAutoNum type="arabicPeriod"/>
            </a:pPr>
            <a:r>
              <a:rPr lang="es-CO" sz="1100" dirty="0" smtClean="0">
                <a:latin typeface="Arial" panose="020B0604020202020204" pitchFamily="34" charset="0"/>
                <a:cs typeface="Arial" panose="020B0604020202020204" pitchFamily="34" charset="0"/>
              </a:rPr>
              <a:t>Preferir </a:t>
            </a:r>
            <a:r>
              <a:rPr lang="es-CO" sz="1100" dirty="0">
                <a:latin typeface="Arial" panose="020B0604020202020204" pitchFamily="34" charset="0"/>
                <a:cs typeface="Arial" panose="020B0604020202020204" pitchFamily="34" charset="0"/>
              </a:rPr>
              <a:t>la oferta presentada por una </a:t>
            </a:r>
            <a:r>
              <a:rPr lang="es-CO" sz="1100" dirty="0" err="1">
                <a:latin typeface="Arial" panose="020B0604020202020204" pitchFamily="34" charset="0"/>
                <a:cs typeface="Arial" panose="020B0604020202020204" pitchFamily="34" charset="0"/>
              </a:rPr>
              <a:t>Mipyme</a:t>
            </a:r>
            <a:r>
              <a:rPr lang="es-CO" sz="1100" dirty="0">
                <a:latin typeface="Arial" panose="020B0604020202020204" pitchFamily="34" charset="0"/>
                <a:cs typeface="Arial" panose="020B0604020202020204" pitchFamily="34" charset="0"/>
              </a:rPr>
              <a:t>; o, consorcio, unión temporal o promesa de sociedad futura constituida por exclusivamente por Mipyme12 . </a:t>
            </a:r>
            <a:endParaRPr lang="es-CO" sz="1100" dirty="0" smtClean="0">
              <a:latin typeface="Arial" panose="020B0604020202020204" pitchFamily="34" charset="0"/>
              <a:cs typeface="Arial" panose="020B0604020202020204" pitchFamily="34" charset="0"/>
            </a:endParaRPr>
          </a:p>
          <a:p>
            <a:pPr marL="228600" indent="-228600" algn="just">
              <a:buAutoNum type="arabicPeriod"/>
            </a:pPr>
            <a:r>
              <a:rPr lang="es-CO" sz="1100" dirty="0" smtClean="0">
                <a:latin typeface="Arial" panose="020B0604020202020204" pitchFamily="34" charset="0"/>
                <a:cs typeface="Arial" panose="020B0604020202020204" pitchFamily="34" charset="0"/>
              </a:rPr>
              <a:t>En </a:t>
            </a:r>
            <a:r>
              <a:rPr lang="es-CO" sz="1100" dirty="0">
                <a:latin typeface="Arial" panose="020B0604020202020204" pitchFamily="34" charset="0"/>
                <a:cs typeface="Arial" panose="020B0604020202020204" pitchFamily="34" charset="0"/>
              </a:rPr>
              <a:t>caso en que dentro del Proceso de Contratación no existan ofertas presentadas por </a:t>
            </a:r>
            <a:r>
              <a:rPr lang="es-CO" sz="1100" dirty="0" err="1">
                <a:latin typeface="Arial" panose="020B0604020202020204" pitchFamily="34" charset="0"/>
                <a:cs typeface="Arial" panose="020B0604020202020204" pitchFamily="34" charset="0"/>
              </a:rPr>
              <a:t>Mipyme</a:t>
            </a:r>
            <a:r>
              <a:rPr lang="es-CO" sz="1100" dirty="0">
                <a:latin typeface="Arial" panose="020B0604020202020204" pitchFamily="34" charset="0"/>
                <a:cs typeface="Arial" panose="020B0604020202020204" pitchFamily="34" charset="0"/>
              </a:rPr>
              <a:t> o proponentes plurales constituidos exclusivamente por </a:t>
            </a:r>
            <a:r>
              <a:rPr lang="es-CO" sz="1100" dirty="0" err="1">
                <a:latin typeface="Arial" panose="020B0604020202020204" pitchFamily="34" charset="0"/>
                <a:cs typeface="Arial" panose="020B0604020202020204" pitchFamily="34" charset="0"/>
              </a:rPr>
              <a:t>Mipyme</a:t>
            </a:r>
            <a:r>
              <a:rPr lang="es-CO" sz="1100" dirty="0">
                <a:latin typeface="Arial" panose="020B0604020202020204" pitchFamily="34" charset="0"/>
                <a:cs typeface="Arial" panose="020B0604020202020204" pitchFamily="34" charset="0"/>
              </a:rPr>
              <a:t>, preferir la oferta presentada por un consorcio, unión temporal o promesa de sociedad futura siempre que: (a) esté conformado por al menos una </a:t>
            </a:r>
            <a:r>
              <a:rPr lang="es-CO" sz="1100" dirty="0" err="1">
                <a:latin typeface="Arial" panose="020B0604020202020204" pitchFamily="34" charset="0"/>
                <a:cs typeface="Arial" panose="020B0604020202020204" pitchFamily="34" charset="0"/>
              </a:rPr>
              <a:t>Mipyme</a:t>
            </a:r>
            <a:r>
              <a:rPr lang="es-CO" sz="1100" dirty="0">
                <a:latin typeface="Arial" panose="020B0604020202020204" pitchFamily="34" charset="0"/>
                <a:cs typeface="Arial" panose="020B0604020202020204" pitchFamily="34" charset="0"/>
              </a:rPr>
              <a:t> que tenga una participación de por lo menos el veinticinco por ciento; (b) la </a:t>
            </a:r>
            <a:r>
              <a:rPr lang="es-CO" sz="1100" dirty="0" err="1">
                <a:latin typeface="Arial" panose="020B0604020202020204" pitchFamily="34" charset="0"/>
                <a:cs typeface="Arial" panose="020B0604020202020204" pitchFamily="34" charset="0"/>
              </a:rPr>
              <a:t>Mipyme</a:t>
            </a:r>
            <a:r>
              <a:rPr lang="es-CO" sz="1100" dirty="0">
                <a:latin typeface="Arial" panose="020B0604020202020204" pitchFamily="34" charset="0"/>
                <a:cs typeface="Arial" panose="020B0604020202020204" pitchFamily="34" charset="0"/>
              </a:rPr>
              <a:t> aporte mínimo el veinticinco por ciento de la experiencia acreditada en la oferta; y, (c) ni la </a:t>
            </a:r>
            <a:r>
              <a:rPr lang="es-CO" sz="1100" dirty="0" err="1">
                <a:latin typeface="Arial" panose="020B0604020202020204" pitchFamily="34" charset="0"/>
                <a:cs typeface="Arial" panose="020B0604020202020204" pitchFamily="34" charset="0"/>
              </a:rPr>
              <a:t>Mipyme</a:t>
            </a:r>
            <a:r>
              <a:rPr lang="es-CO" sz="1100" dirty="0">
                <a:latin typeface="Arial" panose="020B0604020202020204" pitchFamily="34" charset="0"/>
                <a:cs typeface="Arial" panose="020B0604020202020204" pitchFamily="34" charset="0"/>
              </a:rPr>
              <a:t>, ni sus accionistas, socios o representantes legales sean empleados, socios o accionistas de los miembros del consorcio, unión temporal o promesa de sociedad futura. </a:t>
            </a:r>
            <a:endParaRPr lang="es-CO" sz="1100" dirty="0" smtClean="0">
              <a:latin typeface="Arial" panose="020B0604020202020204" pitchFamily="34" charset="0"/>
              <a:cs typeface="Arial" panose="020B0604020202020204" pitchFamily="34" charset="0"/>
            </a:endParaRPr>
          </a:p>
          <a:p>
            <a:pPr marL="228600" indent="-228600" algn="just">
              <a:buAutoNum type="arabicPeriod"/>
            </a:pPr>
            <a:r>
              <a:rPr lang="es-CO" sz="1100" dirty="0" smtClean="0">
                <a:latin typeface="Arial" panose="020B0604020202020204" pitchFamily="34" charset="0"/>
                <a:cs typeface="Arial" panose="020B0604020202020204" pitchFamily="34" charset="0"/>
              </a:rPr>
              <a:t>Preferir </a:t>
            </a:r>
            <a:r>
              <a:rPr lang="es-CO" sz="1100" dirty="0">
                <a:latin typeface="Arial" panose="020B0604020202020204" pitchFamily="34" charset="0"/>
                <a:cs typeface="Arial" panose="020B0604020202020204" pitchFamily="34" charset="0"/>
              </a:rPr>
              <a:t>la propuesta presentada por el oferente que acredite en las condiciones establecidas en la ley que por lo menos el diez por ciento de su nómina está en condición de discapacidad según las reglas contenidas en la Ley 361 de 1997. Si la oferta es presentada por un consorcio, unión temporal o promesa de sociedad futura, el integrante del oferente que acredite que el diez por ciento de su nómina está en condición de discapacidad, debe tener una participación de por lo menos el veinticinco por ciento en el consorcio, unión temporal o promesa de sociedad futura y aportar mínimo el veinticinco por ciento de la experiencia acreditada en la oferta. </a:t>
            </a:r>
            <a:endParaRPr lang="es-CO" sz="1100" dirty="0" smtClean="0">
              <a:latin typeface="Arial" panose="020B0604020202020204" pitchFamily="34" charset="0"/>
              <a:cs typeface="Arial" panose="020B0604020202020204" pitchFamily="34" charset="0"/>
            </a:endParaRPr>
          </a:p>
          <a:p>
            <a:pPr marL="228600" indent="-228600" algn="just">
              <a:buAutoNum type="arabicPeriod"/>
            </a:pPr>
            <a:r>
              <a:rPr lang="es-CO" sz="1100" dirty="0" smtClean="0">
                <a:latin typeface="Arial" panose="020B0604020202020204" pitchFamily="34" charset="0"/>
                <a:cs typeface="Arial" panose="020B0604020202020204" pitchFamily="34" charset="0"/>
              </a:rPr>
              <a:t>Utilizar </a:t>
            </a:r>
            <a:r>
              <a:rPr lang="es-CO" sz="1100" dirty="0">
                <a:latin typeface="Arial" panose="020B0604020202020204" pitchFamily="34" charset="0"/>
                <a:cs typeface="Arial" panose="020B0604020202020204" pitchFamily="34" charset="0"/>
              </a:rPr>
              <a:t>un método aleatorio.</a:t>
            </a:r>
          </a:p>
        </p:txBody>
      </p:sp>
    </p:spTree>
    <p:extLst>
      <p:ext uri="{BB962C8B-B14F-4D97-AF65-F5344CB8AC3E}">
        <p14:creationId xmlns:p14="http://schemas.microsoft.com/office/powerpoint/2010/main" val="399595650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35496" y="0"/>
            <a:ext cx="6408712" cy="9087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s-CO" sz="2400" b="1" dirty="0" smtClean="0">
                <a:solidFill>
                  <a:srgbClr val="F0B52A"/>
                </a:solidFill>
                <a:latin typeface="Arial" charset="0"/>
                <a:cs typeface="Arial" charset="0"/>
              </a:rPr>
              <a:t>Secretaría General</a:t>
            </a:r>
            <a:endParaRPr lang="es-ES" sz="2400" b="1" dirty="0">
              <a:solidFill>
                <a:srgbClr val="F0B52A"/>
              </a:solidFill>
              <a:latin typeface="Arial" charset="0"/>
              <a:cs typeface="Arial" charset="0"/>
            </a:endParaRPr>
          </a:p>
        </p:txBody>
      </p:sp>
      <p:sp>
        <p:nvSpPr>
          <p:cNvPr id="5" name="2 Marcador de texto"/>
          <p:cNvSpPr txBox="1">
            <a:spLocks/>
          </p:cNvSpPr>
          <p:nvPr/>
        </p:nvSpPr>
        <p:spPr>
          <a:xfrm>
            <a:off x="214312" y="3717032"/>
            <a:ext cx="8715375" cy="8572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s-ES" sz="4400" b="1" dirty="0">
              <a:solidFill>
                <a:schemeClr val="tx2"/>
              </a:solidFill>
              <a:latin typeface="Arial" charset="0"/>
              <a:cs typeface="Arial" charset="0"/>
            </a:endParaRPr>
          </a:p>
        </p:txBody>
      </p:sp>
      <p:sp>
        <p:nvSpPr>
          <p:cNvPr id="6" name="Rectángulo 5"/>
          <p:cNvSpPr/>
          <p:nvPr/>
        </p:nvSpPr>
        <p:spPr>
          <a:xfrm>
            <a:off x="394333" y="1733907"/>
            <a:ext cx="8354131" cy="830997"/>
          </a:xfrm>
          <a:prstGeom prst="rect">
            <a:avLst/>
          </a:prstGeom>
          <a:solidFill>
            <a:schemeClr val="accent3">
              <a:lumMod val="40000"/>
              <a:lumOff val="60000"/>
            </a:schemeClr>
          </a:solidFill>
        </p:spPr>
        <p:txBody>
          <a:bodyPr wrap="square" lIns="91440" tIns="45720" rIns="91440" bIns="45720">
            <a:spAutoFit/>
          </a:bodyPr>
          <a:lstStyle/>
          <a:p>
            <a:pPr algn="ctr"/>
            <a:r>
              <a:rPr lang="es-ES" sz="4800" b="0" cap="none" spc="0" dirty="0" smtClean="0">
                <a:ln w="0"/>
                <a:solidFill>
                  <a:schemeClr val="accent1"/>
                </a:solidFill>
                <a:effectLst>
                  <a:outerShdw blurRad="38100" dist="25400" dir="5400000" algn="ctr" rotWithShape="0">
                    <a:srgbClr val="6E747A">
                      <a:alpha val="43000"/>
                    </a:srgbClr>
                  </a:outerShdw>
                </a:effectLst>
              </a:rPr>
              <a:t>LIQUIDACION DEL CONTRATO</a:t>
            </a:r>
            <a:endParaRPr lang="es-ES" sz="4800" b="0" cap="none" spc="0" dirty="0">
              <a:ln w="0"/>
              <a:solidFill>
                <a:schemeClr val="accent1"/>
              </a:solidFill>
              <a:effectLst>
                <a:outerShdw blurRad="38100" dist="25400" dir="5400000" algn="ctr" rotWithShape="0">
                  <a:srgbClr val="6E747A">
                    <a:alpha val="43000"/>
                  </a:srgbClr>
                </a:outerShdw>
              </a:effectLst>
            </a:endParaRPr>
          </a:p>
        </p:txBody>
      </p:sp>
      <p:sp>
        <p:nvSpPr>
          <p:cNvPr id="7" name="CuadroTexto 6"/>
          <p:cNvSpPr txBox="1"/>
          <p:nvPr/>
        </p:nvSpPr>
        <p:spPr>
          <a:xfrm>
            <a:off x="683568" y="3284984"/>
            <a:ext cx="7884875" cy="1477328"/>
          </a:xfrm>
          <a:prstGeom prst="rect">
            <a:avLst/>
          </a:prstGeom>
          <a:noFill/>
        </p:spPr>
        <p:txBody>
          <a:bodyPr wrap="square" rtlCol="0">
            <a:spAutoFit/>
          </a:bodyPr>
          <a:lstStyle/>
          <a:p>
            <a:pPr algn="just"/>
            <a:r>
              <a:rPr lang="es-CO" dirty="0" smtClean="0"/>
              <a:t>Art 17.5 </a:t>
            </a:r>
            <a:r>
              <a:rPr lang="es-CO" dirty="0"/>
              <a:t>Contratos </a:t>
            </a:r>
            <a:r>
              <a:rPr lang="es-CO" dirty="0"/>
              <a:t>que se deben liquidar. </a:t>
            </a:r>
            <a:r>
              <a:rPr lang="es-CO" dirty="0" smtClean="0"/>
              <a:t>Del Manual de Procesos y Procedimientos de Contratación.</a:t>
            </a:r>
          </a:p>
          <a:p>
            <a:pPr algn="just"/>
            <a:endParaRPr lang="es-CO" dirty="0" smtClean="0"/>
          </a:p>
          <a:p>
            <a:pPr algn="just"/>
            <a:r>
              <a:rPr lang="es-CO" dirty="0" smtClean="0"/>
              <a:t>“De </a:t>
            </a:r>
            <a:r>
              <a:rPr lang="es-CO" dirty="0"/>
              <a:t>conformidad con el artículo 34 del acuerdo No. 0047 del 13 de septiembre de 2012, </a:t>
            </a:r>
            <a:r>
              <a:rPr lang="es-CO" b="1" u="sng" dirty="0" smtClean="0"/>
              <a:t>TODOS</a:t>
            </a:r>
            <a:r>
              <a:rPr lang="es-CO" dirty="0" smtClean="0"/>
              <a:t> </a:t>
            </a:r>
            <a:r>
              <a:rPr lang="es-CO" dirty="0"/>
              <a:t>los contratos que la Universidad suscriba deberán ser liquidados</a:t>
            </a:r>
            <a:r>
              <a:rPr lang="es-CO" dirty="0" smtClean="0"/>
              <a:t>.”</a:t>
            </a:r>
            <a:endParaRPr lang="es-CO" dirty="0"/>
          </a:p>
        </p:txBody>
      </p:sp>
    </p:spTree>
    <p:extLst>
      <p:ext uri="{BB962C8B-B14F-4D97-AF65-F5344CB8AC3E}">
        <p14:creationId xmlns:p14="http://schemas.microsoft.com/office/powerpoint/2010/main" val="139574553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35496" y="0"/>
            <a:ext cx="6408712" cy="9087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s-CO" sz="2400" b="1" dirty="0" smtClean="0">
                <a:solidFill>
                  <a:srgbClr val="F0B52A"/>
                </a:solidFill>
                <a:latin typeface="Arial" charset="0"/>
                <a:cs typeface="Arial" charset="0"/>
              </a:rPr>
              <a:t>Secretaría General</a:t>
            </a:r>
            <a:endParaRPr lang="es-ES" sz="2400" b="1" dirty="0">
              <a:solidFill>
                <a:srgbClr val="F0B52A"/>
              </a:solidFill>
              <a:latin typeface="Arial" charset="0"/>
              <a:cs typeface="Arial" charset="0"/>
            </a:endParaRPr>
          </a:p>
        </p:txBody>
      </p:sp>
      <p:sp>
        <p:nvSpPr>
          <p:cNvPr id="5" name="2 Marcador de texto"/>
          <p:cNvSpPr txBox="1">
            <a:spLocks/>
          </p:cNvSpPr>
          <p:nvPr/>
        </p:nvSpPr>
        <p:spPr>
          <a:xfrm>
            <a:off x="214312" y="3717032"/>
            <a:ext cx="8715375" cy="8572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s-ES" sz="4400" b="1" dirty="0">
              <a:solidFill>
                <a:schemeClr val="tx2"/>
              </a:solidFill>
              <a:latin typeface="Arial" charset="0"/>
              <a:cs typeface="Arial" charset="0"/>
            </a:endParaRPr>
          </a:p>
        </p:txBody>
      </p:sp>
      <p:sp>
        <p:nvSpPr>
          <p:cNvPr id="6" name="Rectángulo 5"/>
          <p:cNvSpPr/>
          <p:nvPr/>
        </p:nvSpPr>
        <p:spPr>
          <a:xfrm>
            <a:off x="539552" y="1268760"/>
            <a:ext cx="7992888" cy="923330"/>
          </a:xfrm>
          <a:prstGeom prst="rect">
            <a:avLst/>
          </a:prstGeom>
          <a:solidFill>
            <a:schemeClr val="accent5">
              <a:lumMod val="20000"/>
              <a:lumOff val="80000"/>
            </a:schemeClr>
          </a:solidFill>
        </p:spPr>
        <p:txBody>
          <a:bodyPr wrap="square" lIns="91440" tIns="45720" rIns="91440" bIns="45720">
            <a:spAutoFit/>
          </a:bodyPr>
          <a:lstStyle/>
          <a:p>
            <a:pPr algn="ctr"/>
            <a:r>
              <a:rPr lang="es-ES" sz="5400" b="0" cap="none" spc="0" dirty="0" smtClean="0">
                <a:ln w="0"/>
                <a:solidFill>
                  <a:schemeClr val="accent1"/>
                </a:solidFill>
                <a:effectLst>
                  <a:outerShdw blurRad="38100" dist="25400" dir="5400000" algn="ctr" rotWithShape="0">
                    <a:srgbClr val="6E747A">
                      <a:alpha val="43000"/>
                    </a:srgbClr>
                  </a:outerShdw>
                </a:effectLst>
              </a:rPr>
              <a:t>SECOP</a:t>
            </a:r>
            <a:endParaRPr lang="es-ES" sz="5400" b="0" cap="none" spc="0" dirty="0">
              <a:ln w="0"/>
              <a:solidFill>
                <a:schemeClr val="accent1"/>
              </a:solidFill>
              <a:effectLst>
                <a:outerShdw blurRad="38100" dist="25400" dir="5400000" algn="ctr" rotWithShape="0">
                  <a:srgbClr val="6E747A">
                    <a:alpha val="43000"/>
                  </a:srgbClr>
                </a:outerShdw>
              </a:effectLst>
            </a:endParaRPr>
          </a:p>
        </p:txBody>
      </p:sp>
      <p:sp>
        <p:nvSpPr>
          <p:cNvPr id="7" name="CuadroTexto 6"/>
          <p:cNvSpPr txBox="1"/>
          <p:nvPr/>
        </p:nvSpPr>
        <p:spPr>
          <a:xfrm>
            <a:off x="629561" y="2546315"/>
            <a:ext cx="7884875" cy="2585323"/>
          </a:xfrm>
          <a:prstGeom prst="rect">
            <a:avLst/>
          </a:prstGeom>
          <a:noFill/>
        </p:spPr>
        <p:txBody>
          <a:bodyPr wrap="square" rtlCol="0">
            <a:spAutoFit/>
          </a:bodyPr>
          <a:lstStyle/>
          <a:p>
            <a:pPr algn="just"/>
            <a:r>
              <a:rPr lang="es-CO" dirty="0" smtClean="0"/>
              <a:t>Sistema electrónico para la contratación pública - SECOP.</a:t>
            </a:r>
          </a:p>
          <a:p>
            <a:pPr algn="just"/>
            <a:endParaRPr lang="es-CO" dirty="0"/>
          </a:p>
          <a:p>
            <a:pPr algn="just"/>
            <a:r>
              <a:rPr lang="es-CO" dirty="0"/>
              <a:t>El principal objetivo del Portal es promover la transparencia, eficiencia y uso de tecnologías para la publicación de las adquisiciones públicas de manera que se beneficien los empresarios, las entidades públicas y la ciudadanía en general. Así mismo, este Sistema busca mejorar las formas de acceso a la información relacionada con aquello que compra y contrata el Estado, con el consiguiente impacto económico que ello genera en la pequeña, mediana y grande empresa, en los niveles nacional, local e internacional.</a:t>
            </a:r>
            <a:endParaRPr lang="es-CO" dirty="0"/>
          </a:p>
        </p:txBody>
      </p:sp>
    </p:spTree>
    <p:extLst>
      <p:ext uri="{BB962C8B-B14F-4D97-AF65-F5344CB8AC3E}">
        <p14:creationId xmlns:p14="http://schemas.microsoft.com/office/powerpoint/2010/main" val="369290395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35496" y="0"/>
            <a:ext cx="6408712" cy="9087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s-CO" sz="2400" b="1" dirty="0" smtClean="0">
                <a:solidFill>
                  <a:srgbClr val="F0B52A"/>
                </a:solidFill>
                <a:latin typeface="Arial" charset="0"/>
                <a:cs typeface="Arial" charset="0"/>
              </a:rPr>
              <a:t>Secretaría General</a:t>
            </a:r>
            <a:endParaRPr lang="es-ES" sz="2400" b="1" dirty="0">
              <a:solidFill>
                <a:srgbClr val="F0B52A"/>
              </a:solidFill>
              <a:latin typeface="Arial" charset="0"/>
              <a:cs typeface="Arial" charset="0"/>
            </a:endParaRPr>
          </a:p>
        </p:txBody>
      </p:sp>
      <p:sp>
        <p:nvSpPr>
          <p:cNvPr id="5" name="2 Marcador de texto"/>
          <p:cNvSpPr txBox="1">
            <a:spLocks/>
          </p:cNvSpPr>
          <p:nvPr/>
        </p:nvSpPr>
        <p:spPr>
          <a:xfrm>
            <a:off x="214312" y="3717032"/>
            <a:ext cx="8715375" cy="8572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s-ES" sz="4400" b="1" dirty="0">
              <a:solidFill>
                <a:schemeClr val="tx2"/>
              </a:solidFill>
              <a:latin typeface="Arial" charset="0"/>
              <a:cs typeface="Arial" charset="0"/>
            </a:endParaRPr>
          </a:p>
        </p:txBody>
      </p:sp>
      <p:sp>
        <p:nvSpPr>
          <p:cNvPr id="6" name="Rectángulo 5"/>
          <p:cNvSpPr/>
          <p:nvPr/>
        </p:nvSpPr>
        <p:spPr>
          <a:xfrm>
            <a:off x="539552" y="1556792"/>
            <a:ext cx="7992888" cy="923330"/>
          </a:xfrm>
          <a:prstGeom prst="rect">
            <a:avLst/>
          </a:prstGeom>
          <a:solidFill>
            <a:schemeClr val="accent5">
              <a:lumMod val="20000"/>
              <a:lumOff val="80000"/>
            </a:schemeClr>
          </a:solidFill>
        </p:spPr>
        <p:txBody>
          <a:bodyPr wrap="square" lIns="91440" tIns="45720" rIns="91440" bIns="45720">
            <a:spAutoFit/>
          </a:bodyPr>
          <a:lstStyle/>
          <a:p>
            <a:pPr algn="ctr"/>
            <a:r>
              <a:rPr lang="es-ES" sz="5400" b="0" cap="none" spc="0" dirty="0" smtClean="0">
                <a:ln w="0"/>
                <a:solidFill>
                  <a:schemeClr val="accent1"/>
                </a:solidFill>
                <a:effectLst>
                  <a:outerShdw blurRad="38100" dist="25400" dir="5400000" algn="ctr" rotWithShape="0">
                    <a:srgbClr val="6E747A">
                      <a:alpha val="43000"/>
                    </a:srgbClr>
                  </a:outerShdw>
                </a:effectLst>
              </a:rPr>
              <a:t>SIRECI</a:t>
            </a:r>
            <a:endParaRPr lang="es-ES" sz="5400" b="0" cap="none" spc="0" dirty="0">
              <a:ln w="0"/>
              <a:solidFill>
                <a:schemeClr val="accent1"/>
              </a:solidFill>
              <a:effectLst>
                <a:outerShdw blurRad="38100" dist="25400" dir="5400000" algn="ctr" rotWithShape="0">
                  <a:srgbClr val="6E747A">
                    <a:alpha val="43000"/>
                  </a:srgbClr>
                </a:outerShdw>
              </a:effectLst>
            </a:endParaRPr>
          </a:p>
        </p:txBody>
      </p:sp>
      <p:sp>
        <p:nvSpPr>
          <p:cNvPr id="8" name="CuadroTexto 7"/>
          <p:cNvSpPr txBox="1"/>
          <p:nvPr/>
        </p:nvSpPr>
        <p:spPr>
          <a:xfrm>
            <a:off x="575557" y="3114834"/>
            <a:ext cx="7884875" cy="1754326"/>
          </a:xfrm>
          <a:prstGeom prst="rect">
            <a:avLst/>
          </a:prstGeom>
          <a:noFill/>
        </p:spPr>
        <p:txBody>
          <a:bodyPr wrap="square" rtlCol="0">
            <a:spAutoFit/>
          </a:bodyPr>
          <a:lstStyle/>
          <a:p>
            <a:pPr algn="just"/>
            <a:r>
              <a:rPr lang="es-CO" dirty="0"/>
              <a:t>El Sistema de Rendición Electrónica de la Cuenta e Informes – SIRECI, es una herramienta mediante la cual los sujetos de control y entidades del nivel territorial, deben rendir cuenta e informes, según la modalidad de rendición, a la Contraloría General de la República. Es el único procedimiento para la rendición a la Contraloría General de la República en las modalidades de cuentas e informes establecidas (Resolución orgánica N° 7350 de 2013).</a:t>
            </a:r>
          </a:p>
        </p:txBody>
      </p:sp>
    </p:spTree>
    <p:extLst>
      <p:ext uri="{BB962C8B-B14F-4D97-AF65-F5344CB8AC3E}">
        <p14:creationId xmlns:p14="http://schemas.microsoft.com/office/powerpoint/2010/main" val="273471542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1 Título"/>
          <p:cNvSpPr txBox="1">
            <a:spLocks/>
          </p:cNvSpPr>
          <p:nvPr/>
        </p:nvSpPr>
        <p:spPr>
          <a:xfrm>
            <a:off x="35496" y="0"/>
            <a:ext cx="6408712" cy="9087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pt-BR" sz="2400" b="1" dirty="0" err="1">
                <a:solidFill>
                  <a:srgbClr val="F0B52A"/>
                </a:solidFill>
                <a:latin typeface="Arial" charset="0"/>
                <a:cs typeface="Arial" charset="0"/>
              </a:rPr>
              <a:t>Unidad</a:t>
            </a:r>
            <a:r>
              <a:rPr lang="pt-BR" sz="2400" b="1" dirty="0">
                <a:solidFill>
                  <a:srgbClr val="F0B52A"/>
                </a:solidFill>
                <a:latin typeface="Arial" charset="0"/>
                <a:cs typeface="Arial" charset="0"/>
              </a:rPr>
              <a:t>/Zona/grupo o equipo funcional</a:t>
            </a:r>
          </a:p>
        </p:txBody>
      </p:sp>
      <p:sp>
        <p:nvSpPr>
          <p:cNvPr id="2" name="CuadroTexto 1"/>
          <p:cNvSpPr txBox="1"/>
          <p:nvPr/>
        </p:nvSpPr>
        <p:spPr>
          <a:xfrm>
            <a:off x="1115616" y="3861048"/>
            <a:ext cx="7056784" cy="1754326"/>
          </a:xfrm>
          <a:prstGeom prst="rect">
            <a:avLst/>
          </a:prstGeom>
          <a:noFill/>
        </p:spPr>
        <p:txBody>
          <a:bodyPr wrap="square" rtlCol="0">
            <a:spAutoFit/>
          </a:bodyPr>
          <a:lstStyle/>
          <a:p>
            <a:pPr algn="ctr"/>
            <a:r>
              <a:rPr lang="es-CO" sz="5400" b="1" dirty="0">
                <a:solidFill>
                  <a:srgbClr val="005884"/>
                </a:solidFill>
              </a:rPr>
              <a:t>GRACIAS </a:t>
            </a:r>
            <a:r>
              <a:rPr lang="es-CO" sz="5400" b="1" dirty="0" smtClean="0">
                <a:solidFill>
                  <a:srgbClr val="005884"/>
                </a:solidFill>
              </a:rPr>
              <a:t>POR SU ATENCIÓN</a:t>
            </a:r>
            <a:endParaRPr lang="es-CO" sz="5400" b="1" dirty="0">
              <a:solidFill>
                <a:srgbClr val="005884"/>
              </a:solidFill>
            </a:endParaRPr>
          </a:p>
        </p:txBody>
      </p:sp>
    </p:spTree>
    <p:extLst>
      <p:ext uri="{BB962C8B-B14F-4D97-AF65-F5344CB8AC3E}">
        <p14:creationId xmlns:p14="http://schemas.microsoft.com/office/powerpoint/2010/main" val="6013579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908720"/>
            <a:ext cx="8229600" cy="1011291"/>
          </a:xfrm>
        </p:spPr>
        <p:txBody>
          <a:bodyPr>
            <a:normAutofit/>
          </a:bodyPr>
          <a:lstStyle/>
          <a:p>
            <a:r>
              <a:rPr lang="es-CO" b="1" dirty="0">
                <a:solidFill>
                  <a:schemeClr val="tx2"/>
                </a:solidFill>
                <a:latin typeface="Arial" charset="0"/>
                <a:ea typeface="+mn-ea"/>
                <a:cs typeface="Arial" charset="0"/>
              </a:rPr>
              <a:t>CICLO CONTRACTUAL</a:t>
            </a:r>
          </a:p>
        </p:txBody>
      </p:sp>
      <p:pic>
        <p:nvPicPr>
          <p:cNvPr id="4" name="Imagen 3"/>
          <p:cNvPicPr>
            <a:picLocks noChangeAspect="1"/>
          </p:cNvPicPr>
          <p:nvPr/>
        </p:nvPicPr>
        <p:blipFill>
          <a:blip r:embed="rId2"/>
          <a:stretch>
            <a:fillRect/>
          </a:stretch>
        </p:blipFill>
        <p:spPr>
          <a:xfrm>
            <a:off x="390364" y="1753219"/>
            <a:ext cx="8363272" cy="4262785"/>
          </a:xfrm>
          <a:prstGeom prst="rect">
            <a:avLst/>
          </a:prstGeom>
        </p:spPr>
      </p:pic>
    </p:spTree>
    <p:extLst>
      <p:ext uri="{BB962C8B-B14F-4D97-AF65-F5344CB8AC3E}">
        <p14:creationId xmlns:p14="http://schemas.microsoft.com/office/powerpoint/2010/main" val="26859959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1205880"/>
            <a:ext cx="8229600" cy="1143000"/>
          </a:xfrm>
        </p:spPr>
        <p:txBody>
          <a:bodyPr>
            <a:noAutofit/>
          </a:bodyPr>
          <a:lstStyle/>
          <a:p>
            <a:r>
              <a:rPr lang="es-CO" sz="3600" b="1" dirty="0">
                <a:solidFill>
                  <a:schemeClr val="tx2"/>
                </a:solidFill>
                <a:latin typeface="Arial" charset="0"/>
                <a:ea typeface="+mn-ea"/>
                <a:cs typeface="Arial" charset="0"/>
              </a:rPr>
              <a:t>POSIBILIDAD DE CONTRATAR APOYO</a:t>
            </a:r>
          </a:p>
        </p:txBody>
      </p:sp>
      <p:pic>
        <p:nvPicPr>
          <p:cNvPr id="4" name="Imagen 3"/>
          <p:cNvPicPr>
            <a:picLocks noChangeAspect="1"/>
          </p:cNvPicPr>
          <p:nvPr/>
        </p:nvPicPr>
        <p:blipFill>
          <a:blip r:embed="rId2"/>
          <a:stretch>
            <a:fillRect/>
          </a:stretch>
        </p:blipFill>
        <p:spPr>
          <a:xfrm>
            <a:off x="1331640" y="2348880"/>
            <a:ext cx="6841295" cy="3727698"/>
          </a:xfrm>
          <a:prstGeom prst="rect">
            <a:avLst/>
          </a:prstGeom>
        </p:spPr>
      </p:pic>
    </p:spTree>
    <p:extLst>
      <p:ext uri="{BB962C8B-B14F-4D97-AF65-F5344CB8AC3E}">
        <p14:creationId xmlns:p14="http://schemas.microsoft.com/office/powerpoint/2010/main" val="40085970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1186552"/>
            <a:ext cx="8229600" cy="1143000"/>
          </a:xfrm>
        </p:spPr>
        <p:txBody>
          <a:bodyPr>
            <a:noAutofit/>
          </a:bodyPr>
          <a:lstStyle/>
          <a:p>
            <a:r>
              <a:rPr lang="es-CO" sz="3200" b="1" dirty="0">
                <a:solidFill>
                  <a:schemeClr val="tx2"/>
                </a:solidFill>
                <a:latin typeface="Arial" charset="0"/>
                <a:ea typeface="+mn-ea"/>
                <a:cs typeface="Arial" charset="0"/>
              </a:rPr>
              <a:t>FACULTADES DEL SUPERVISOR E INTERVENTOR</a:t>
            </a:r>
          </a:p>
        </p:txBody>
      </p:sp>
      <p:pic>
        <p:nvPicPr>
          <p:cNvPr id="4" name="Imagen 3"/>
          <p:cNvPicPr>
            <a:picLocks noChangeAspect="1"/>
          </p:cNvPicPr>
          <p:nvPr/>
        </p:nvPicPr>
        <p:blipFill>
          <a:blip r:embed="rId2"/>
          <a:stretch>
            <a:fillRect/>
          </a:stretch>
        </p:blipFill>
        <p:spPr>
          <a:xfrm>
            <a:off x="827584" y="2348880"/>
            <a:ext cx="7704856" cy="3744416"/>
          </a:xfrm>
          <a:prstGeom prst="rect">
            <a:avLst/>
          </a:prstGeom>
        </p:spPr>
      </p:pic>
    </p:spTree>
    <p:extLst>
      <p:ext uri="{BB962C8B-B14F-4D97-AF65-F5344CB8AC3E}">
        <p14:creationId xmlns:p14="http://schemas.microsoft.com/office/powerpoint/2010/main" val="27723952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89641" y="1124744"/>
            <a:ext cx="8229600" cy="1143000"/>
          </a:xfrm>
        </p:spPr>
        <p:txBody>
          <a:bodyPr>
            <a:normAutofit/>
          </a:bodyPr>
          <a:lstStyle/>
          <a:p>
            <a:r>
              <a:rPr lang="es-CO" sz="3200" b="1" dirty="0">
                <a:solidFill>
                  <a:schemeClr val="tx2"/>
                </a:solidFill>
                <a:latin typeface="Arial" charset="0"/>
                <a:ea typeface="+mn-ea"/>
                <a:cs typeface="Arial" charset="0"/>
              </a:rPr>
              <a:t>FUNCIONES DEL SUPERVISOR E INTERVENTOR</a:t>
            </a:r>
          </a:p>
        </p:txBody>
      </p:sp>
      <p:pic>
        <p:nvPicPr>
          <p:cNvPr id="4" name="Imagen 3"/>
          <p:cNvPicPr>
            <a:picLocks noChangeAspect="1"/>
          </p:cNvPicPr>
          <p:nvPr/>
        </p:nvPicPr>
        <p:blipFill>
          <a:blip r:embed="rId2"/>
          <a:stretch>
            <a:fillRect/>
          </a:stretch>
        </p:blipFill>
        <p:spPr>
          <a:xfrm>
            <a:off x="777673" y="2420888"/>
            <a:ext cx="7941568" cy="3695700"/>
          </a:xfrm>
          <a:prstGeom prst="rect">
            <a:avLst/>
          </a:prstGeom>
        </p:spPr>
      </p:pic>
    </p:spTree>
    <p:extLst>
      <p:ext uri="{BB962C8B-B14F-4D97-AF65-F5344CB8AC3E}">
        <p14:creationId xmlns:p14="http://schemas.microsoft.com/office/powerpoint/2010/main" val="170091811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1962</TotalTime>
  <Words>2520</Words>
  <Application>Microsoft Office PowerPoint</Application>
  <PresentationFormat>Presentación en pantalla (4:3)</PresentationFormat>
  <Paragraphs>279</Paragraphs>
  <Slides>58</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58</vt:i4>
      </vt:variant>
    </vt:vector>
  </HeadingPairs>
  <TitlesOfParts>
    <vt:vector size="63" baseType="lpstr">
      <vt:lpstr>Arial Unicode MS</vt:lpstr>
      <vt:lpstr>Arial</vt:lpstr>
      <vt:lpstr>Calibri</vt:lpstr>
      <vt:lpstr>Times New Roman</vt:lpstr>
      <vt:lpstr>Tema de Office</vt:lpstr>
      <vt:lpstr>Presentación de PowerPoint</vt:lpstr>
      <vt:lpstr>Presentación de PowerPoint</vt:lpstr>
      <vt:lpstr>INTERVENTORIA</vt:lpstr>
      <vt:lpstr>INTERVENTORIA COMO MODALIDAD DE CONSULTORIA</vt:lpstr>
      <vt:lpstr>CONTRATO ACCESORIO</vt:lpstr>
      <vt:lpstr>CICLO CONTRACTUAL</vt:lpstr>
      <vt:lpstr>POSIBILIDAD DE CONTRATAR APOYO</vt:lpstr>
      <vt:lpstr>FACULTADES DEL SUPERVISOR E INTERVENTOR</vt:lpstr>
      <vt:lpstr>FUNCIONES DEL SUPERVISOR E INTERVENTOR</vt:lpstr>
      <vt:lpstr>ADMINISTRATIVAS</vt:lpstr>
      <vt:lpstr>CONTABLES</vt:lpstr>
      <vt:lpstr>ECUACION CONTRACTUAL</vt:lpstr>
      <vt:lpstr>RIESGOS CONTRACTUALES</vt:lpstr>
      <vt:lpstr>CLASE DE RIESGOS</vt:lpstr>
      <vt:lpstr>QUE NO PUEDE HACER UN SUPERVISOR E INTERVENTOR</vt:lpstr>
      <vt:lpstr>EL QUE NO SUPERVISA BIEN</vt:lpstr>
      <vt:lpstr>Presentación de PowerPoint</vt:lpstr>
      <vt:lpstr>PRINCIPIO DE LA GESTION FISCAL</vt:lpstr>
      <vt:lpstr>RESPONSABILIDADES DE LOS SUPERVISORES E INTERVENTORES</vt:lpstr>
      <vt:lpstr>RESPONSABILIDAD CIVIL</vt:lpstr>
      <vt:lpstr>RESPONSABILIDAD PENAL</vt:lpstr>
      <vt:lpstr>RESPONSABILIDAD DISCIPLINARIA</vt:lpstr>
      <vt:lpstr>NO EXISTIRA CONCURRENCIA ENTRE SUPERVISION E INTERVENTORIA</vt:lpstr>
      <vt:lpstr>SER SUPERVISOR ES UN ACTO DE FE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UNAD</dc:creator>
  <cp:lastModifiedBy>dirley yolima garcia caro</cp:lastModifiedBy>
  <cp:revision>185</cp:revision>
  <dcterms:created xsi:type="dcterms:W3CDTF">2013-04-16T14:03:18Z</dcterms:created>
  <dcterms:modified xsi:type="dcterms:W3CDTF">2017-07-11T21:58:30Z</dcterms:modified>
</cp:coreProperties>
</file>